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6" r:id="rId4"/>
    <p:sldId id="277" r:id="rId5"/>
    <p:sldId id="278" r:id="rId6"/>
    <p:sldId id="279" r:id="rId7"/>
    <p:sldId id="280" r:id="rId8"/>
    <p:sldId id="267" r:id="rId9"/>
    <p:sldId id="281" r:id="rId10"/>
    <p:sldId id="282" r:id="rId11"/>
    <p:sldId id="284" r:id="rId12"/>
    <p:sldId id="283" r:id="rId13"/>
    <p:sldId id="273" r:id="rId14"/>
    <p:sldId id="287" r:id="rId15"/>
    <p:sldId id="286" r:id="rId16"/>
    <p:sldId id="275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16" autoAdjust="0"/>
    <p:restoredTop sz="86437"/>
  </p:normalViewPr>
  <p:slideViewPr>
    <p:cSldViewPr snapToGrid="0">
      <p:cViewPr varScale="1">
        <p:scale>
          <a:sx n="91" d="100"/>
          <a:sy n="91" d="100"/>
        </p:scale>
        <p:origin x="-4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1512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40936-A1AA-41CD-9FDC-A5F9127C6F44}" type="datetimeFigureOut">
              <a:rPr lang="el-GR" smtClean="0"/>
              <a:pPr/>
              <a:t>26/1/2017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29C8D-FF5B-4EC2-B2CD-CBABC7E236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7769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A7297-693B-443F-B76A-788184289E0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7804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2201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9912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5415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3220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178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9531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0491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7516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1443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649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4931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2634187" y="2637386"/>
            <a:ext cx="6542087" cy="4221088"/>
            <a:chOff x="2411760" y="2472328"/>
            <a:chExt cx="6542087" cy="4221088"/>
          </a:xfrm>
        </p:grpSpPr>
        <p:pic>
          <p:nvPicPr>
            <p:cNvPr id="1027" name="Picture 3" descr="I:\CloudSocket_LOGO_RZfinal_RGB_v5_large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486" b="20865"/>
            <a:stretch/>
          </p:blipFill>
          <p:spPr bwMode="auto">
            <a:xfrm>
              <a:off x="2411760" y="2472328"/>
              <a:ext cx="6516216" cy="4221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 userDrawn="1"/>
          </p:nvSpPr>
          <p:spPr>
            <a:xfrm>
              <a:off x="2509638" y="2780928"/>
              <a:ext cx="6444209" cy="3912488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189" r="9564"/>
          <a:stretch/>
        </p:blipFill>
        <p:spPr bwMode="auto">
          <a:xfrm>
            <a:off x="6728942" y="6104054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600201"/>
            <a:ext cx="8640960" cy="4471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216116"/>
            <a:ext cx="2895600" cy="5040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8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EBEF5301-6CB9-4036-932F-7497656FBF0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1520" y="-1588"/>
            <a:ext cx="8640960" cy="1762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43187" y="6237312"/>
            <a:ext cx="2168573" cy="461665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de-DE" sz="1200" dirty="0" smtClean="0">
                <a:latin typeface="Arial Narrow" panose="020B0606020202030204" pitchFamily="34" charset="0"/>
              </a:rPr>
              <a:t>WWW: www.cloudsocket.eu</a:t>
            </a:r>
          </a:p>
          <a:p>
            <a:pPr lvl="0"/>
            <a:r>
              <a:rPr lang="de-DE" sz="1200" dirty="0" smtClean="0">
                <a:latin typeface="Arial Narrow" panose="020B0606020202030204" pitchFamily="34" charset="0"/>
              </a:rPr>
              <a:t>Email: info@cloudsocket.eu</a:t>
            </a:r>
            <a:endParaRPr lang="de-D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4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r>
              <a:rPr lang="en-US" dirty="0" err="1" smtClean="0"/>
              <a:t>BPaaS</a:t>
            </a:r>
            <a:r>
              <a:rPr lang="en-US" dirty="0" smtClean="0"/>
              <a:t> Evaluation Environment Research Prototype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23533"/>
          </a:xfrm>
        </p:spPr>
        <p:txBody>
          <a:bodyPr>
            <a:normAutofit/>
          </a:bodyPr>
          <a:lstStyle/>
          <a:p>
            <a:pPr eaLnBrk="0" hangingPunct="0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Kritikos</a:t>
            </a:r>
            <a:endParaRPr lang="en-US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eaLnBrk="0" hangingPunct="0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ICS-FORTH</a:t>
            </a:r>
          </a:p>
          <a:p>
            <a:pPr lvl="0" eaLnBrk="0" hangingPunct="0"/>
            <a:endParaRPr lang="en-US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5" name="4 - Εικόνα" descr="evaluation_arch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4 - Εικόνα" descr="harv_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5" name="4 - Εικόνα" descr="conc_anal_ar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Showcase – </a:t>
            </a:r>
            <a:r>
              <a:rPr lang="en-GB" dirty="0" err="1" smtClean="0"/>
              <a:t>BPaaS</a:t>
            </a:r>
            <a:r>
              <a:rPr lang="en-GB" dirty="0" smtClean="0"/>
              <a:t> Harvesting &amp; KPI Evaluation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Rely on </a:t>
            </a:r>
            <a:r>
              <a:rPr lang="en-GB" dirty="0" smtClean="0"/>
              <a:t>Send Invoice use </a:t>
            </a:r>
            <a:r>
              <a:rPr lang="en-GB" dirty="0" smtClean="0"/>
              <a:t>case</a:t>
            </a:r>
          </a:p>
          <a:p>
            <a:r>
              <a:rPr lang="en-GB" dirty="0" smtClean="0"/>
              <a:t>Perform SPARQL queries to show information linked into the Semantic KB</a:t>
            </a:r>
          </a:p>
          <a:p>
            <a:r>
              <a:rPr lang="en-GB" dirty="0" smtClean="0"/>
              <a:t>KPI </a:t>
            </a:r>
            <a:r>
              <a:rPr lang="en-GB" dirty="0" smtClean="0"/>
              <a:t>drill-down based on availability</a:t>
            </a:r>
          </a:p>
          <a:p>
            <a:pPr lvl="1"/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SPARQL Queries over Harvested Information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each </a:t>
            </a:r>
            <a:r>
              <a:rPr lang="en-GB" dirty="0" err="1" smtClean="0"/>
              <a:t>BPaaS</a:t>
            </a:r>
            <a:r>
              <a:rPr lang="en-GB" dirty="0" smtClean="0"/>
              <a:t>, report task-to-</a:t>
            </a:r>
            <a:r>
              <a:rPr lang="en-GB" dirty="0" err="1" smtClean="0"/>
              <a:t>SaaS</a:t>
            </a:r>
            <a:r>
              <a:rPr lang="en-GB" dirty="0" smtClean="0"/>
              <a:t> mappings</a:t>
            </a:r>
          </a:p>
          <a:p>
            <a:r>
              <a:rPr lang="en-GB" dirty="0" smtClean="0"/>
              <a:t>For each </a:t>
            </a:r>
            <a:r>
              <a:rPr lang="en-GB" dirty="0" err="1" smtClean="0"/>
              <a:t>BPaaS</a:t>
            </a:r>
            <a:r>
              <a:rPr lang="en-GB" dirty="0" smtClean="0"/>
              <a:t>, report task-to-component-to-</a:t>
            </a:r>
            <a:r>
              <a:rPr lang="en-GB" dirty="0" err="1" smtClean="0"/>
              <a:t>IaaS</a:t>
            </a:r>
            <a:r>
              <a:rPr lang="en-GB" dirty="0" smtClean="0"/>
              <a:t> mappings</a:t>
            </a:r>
          </a:p>
          <a:p>
            <a:r>
              <a:rPr lang="en-GB" dirty="0" smtClean="0"/>
              <a:t>Show all </a:t>
            </a:r>
            <a:r>
              <a:rPr lang="en-GB" dirty="0" err="1" smtClean="0"/>
              <a:t>BPaaS</a:t>
            </a:r>
            <a:r>
              <a:rPr lang="en-GB" dirty="0" smtClean="0"/>
              <a:t> instances per each </a:t>
            </a:r>
            <a:r>
              <a:rPr lang="en-GB" dirty="0" smtClean="0"/>
              <a:t>user</a:t>
            </a:r>
            <a:endParaRPr lang="en-GB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4 - TextBox"/>
          <p:cNvSpPr txBox="1"/>
          <p:nvPr/>
        </p:nvSpPr>
        <p:spPr>
          <a:xfrm>
            <a:off x="2469958" y="1797244"/>
            <a:ext cx="128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BPaaS</a:t>
            </a:r>
            <a:r>
              <a:rPr lang="en-GB" dirty="0" smtClean="0"/>
              <a:t> </a:t>
            </a:r>
            <a:r>
              <a:rPr lang="en-GB" dirty="0" smtClean="0"/>
              <a:t>Availability</a:t>
            </a:r>
            <a:endParaRPr lang="en-GB" dirty="0"/>
          </a:p>
        </p:txBody>
      </p:sp>
      <p:sp>
        <p:nvSpPr>
          <p:cNvPr id="6" name="5 - TextBox"/>
          <p:cNvSpPr txBox="1"/>
          <p:nvPr/>
        </p:nvSpPr>
        <p:spPr>
          <a:xfrm>
            <a:off x="972224" y="3053230"/>
            <a:ext cx="14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Invoice Ninja </a:t>
            </a:r>
            <a:r>
              <a:rPr lang="en-GB" dirty="0" smtClean="0"/>
              <a:t>Availability</a:t>
            </a:r>
            <a:endParaRPr lang="en-GB" dirty="0"/>
          </a:p>
        </p:txBody>
      </p:sp>
      <p:sp>
        <p:nvSpPr>
          <p:cNvPr id="7" name="6 - TextBox"/>
          <p:cNvSpPr txBox="1"/>
          <p:nvPr/>
        </p:nvSpPr>
        <p:spPr>
          <a:xfrm>
            <a:off x="3731185" y="3068999"/>
            <a:ext cx="176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YMENS CRM </a:t>
            </a:r>
            <a:r>
              <a:rPr lang="en-GB" dirty="0" smtClean="0"/>
              <a:t>Availability</a:t>
            </a:r>
            <a:endParaRPr lang="en-GB" dirty="0"/>
          </a:p>
        </p:txBody>
      </p:sp>
      <p:sp>
        <p:nvSpPr>
          <p:cNvPr id="8" name="7 - TextBox"/>
          <p:cNvSpPr txBox="1"/>
          <p:nvPr/>
        </p:nvSpPr>
        <p:spPr>
          <a:xfrm>
            <a:off x="966974" y="4267140"/>
            <a:ext cx="149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Omistack</a:t>
            </a:r>
            <a:r>
              <a:rPr lang="en-GB" dirty="0" smtClean="0"/>
              <a:t> m1.small VM Availability</a:t>
            </a:r>
            <a:endParaRPr lang="en-GB" dirty="0"/>
          </a:p>
        </p:txBody>
      </p:sp>
      <p:cxnSp>
        <p:nvCxnSpPr>
          <p:cNvPr id="10" name="9 - Ευθεία γραμμή σύνδεσης"/>
          <p:cNvCxnSpPr>
            <a:stCxn id="5" idx="2"/>
            <a:endCxn id="6" idx="0"/>
          </p:cNvCxnSpPr>
          <p:nvPr/>
        </p:nvCxnSpPr>
        <p:spPr>
          <a:xfrm flipH="1">
            <a:off x="1718459" y="2443575"/>
            <a:ext cx="1392624" cy="6096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>
            <a:stCxn id="5" idx="2"/>
            <a:endCxn id="7" idx="0"/>
          </p:cNvCxnSpPr>
          <p:nvPr/>
        </p:nvCxnSpPr>
        <p:spPr>
          <a:xfrm>
            <a:off x="3111083" y="2443575"/>
            <a:ext cx="1502971" cy="625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>
            <a:stCxn id="8" idx="0"/>
            <a:endCxn id="6" idx="2"/>
          </p:cNvCxnSpPr>
          <p:nvPr/>
        </p:nvCxnSpPr>
        <p:spPr>
          <a:xfrm flipV="1">
            <a:off x="1713209" y="3699561"/>
            <a:ext cx="5250" cy="567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6837006" y="1802504"/>
            <a:ext cx="8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BPaaS</a:t>
            </a:r>
            <a:r>
              <a:rPr lang="en-GB" dirty="0" smtClean="0"/>
              <a:t> </a:t>
            </a:r>
            <a:r>
              <a:rPr lang="en-GB" dirty="0" smtClean="0"/>
              <a:t>Level</a:t>
            </a:r>
            <a:endParaRPr lang="en-GB" dirty="0"/>
          </a:p>
        </p:txBody>
      </p:sp>
      <p:sp>
        <p:nvSpPr>
          <p:cNvPr id="21" name="20 - TextBox"/>
          <p:cNvSpPr txBox="1"/>
          <p:nvPr/>
        </p:nvSpPr>
        <p:spPr>
          <a:xfrm>
            <a:off x="6873796" y="3068964"/>
            <a:ext cx="72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SaaS</a:t>
            </a:r>
            <a:r>
              <a:rPr lang="en-GB" dirty="0" smtClean="0"/>
              <a:t> </a:t>
            </a:r>
          </a:p>
          <a:p>
            <a:r>
              <a:rPr lang="en-GB" dirty="0" smtClean="0"/>
              <a:t>Level</a:t>
            </a:r>
            <a:endParaRPr lang="en-GB" dirty="0"/>
          </a:p>
        </p:txBody>
      </p:sp>
      <p:sp>
        <p:nvSpPr>
          <p:cNvPr id="22" name="21 - TextBox"/>
          <p:cNvSpPr txBox="1"/>
          <p:nvPr/>
        </p:nvSpPr>
        <p:spPr>
          <a:xfrm>
            <a:off x="6900076" y="4430014"/>
            <a:ext cx="72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IaaS</a:t>
            </a:r>
            <a:r>
              <a:rPr lang="en-GB" dirty="0" smtClean="0"/>
              <a:t> </a:t>
            </a:r>
          </a:p>
          <a:p>
            <a:r>
              <a:rPr lang="en-GB" dirty="0" smtClean="0"/>
              <a:t>Level</a:t>
            </a:r>
            <a:endParaRPr lang="en-GB" dirty="0"/>
          </a:p>
        </p:txBody>
      </p:sp>
      <p:cxnSp>
        <p:nvCxnSpPr>
          <p:cNvPr id="23" name="22 - Ευθεία γραμμή σύνδεσης"/>
          <p:cNvCxnSpPr>
            <a:stCxn id="5" idx="3"/>
            <a:endCxn id="20" idx="1"/>
          </p:cNvCxnSpPr>
          <p:nvPr/>
        </p:nvCxnSpPr>
        <p:spPr>
          <a:xfrm>
            <a:off x="3752208" y="2120410"/>
            <a:ext cx="3084798" cy="526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>
            <a:stCxn id="7" idx="3"/>
            <a:endCxn id="21" idx="1"/>
          </p:cNvCxnSpPr>
          <p:nvPr/>
        </p:nvCxnSpPr>
        <p:spPr>
          <a:xfrm flipV="1">
            <a:off x="5496923" y="3392130"/>
            <a:ext cx="1376873" cy="3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>
            <a:stCxn id="8" idx="3"/>
            <a:endCxn id="22" idx="1"/>
          </p:cNvCxnSpPr>
          <p:nvPr/>
        </p:nvCxnSpPr>
        <p:spPr>
          <a:xfrm>
            <a:off x="2459443" y="4728805"/>
            <a:ext cx="4440633" cy="2437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KPI Hierarchy for Availability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Kyriakos</a:t>
            </a:r>
            <a:r>
              <a:rPr lang="en-GB" dirty="0" smtClean="0"/>
              <a:t> </a:t>
            </a:r>
            <a:r>
              <a:rPr lang="en-GB" dirty="0" err="1" smtClean="0"/>
              <a:t>Kritikos</a:t>
            </a:r>
            <a:r>
              <a:rPr lang="en-GB" dirty="0" smtClean="0"/>
              <a:t> et al.: D3.5 – </a:t>
            </a:r>
            <a:r>
              <a:rPr lang="en-GB" dirty="0" err="1" smtClean="0"/>
              <a:t>BPaaS</a:t>
            </a:r>
            <a:r>
              <a:rPr lang="en-GB" dirty="0" smtClean="0"/>
              <a:t> Monitoring and Evaluation Blueprints. </a:t>
            </a:r>
            <a:r>
              <a:rPr lang="en-GB" dirty="0" err="1" smtClean="0"/>
              <a:t>CloudSocket</a:t>
            </a:r>
            <a:r>
              <a:rPr lang="en-GB" dirty="0" smtClean="0"/>
              <a:t> Deliverable, December 2016.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Kyriakos</a:t>
            </a:r>
            <a:r>
              <a:rPr lang="en-GB" dirty="0" smtClean="0"/>
              <a:t> </a:t>
            </a:r>
            <a:r>
              <a:rPr lang="en-GB" dirty="0" err="1" smtClean="0"/>
              <a:t>Kritikos</a:t>
            </a:r>
            <a:r>
              <a:rPr lang="en-GB" dirty="0" smtClean="0"/>
              <a:t>, </a:t>
            </a:r>
            <a:r>
              <a:rPr lang="en-GB" dirty="0" err="1" smtClean="0"/>
              <a:t>Dimitris</a:t>
            </a:r>
            <a:r>
              <a:rPr lang="en-GB" dirty="0" smtClean="0"/>
              <a:t> </a:t>
            </a:r>
            <a:r>
              <a:rPr lang="en-GB" dirty="0" err="1" smtClean="0"/>
              <a:t>Plexousakis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Semantic </a:t>
            </a:r>
            <a:r>
              <a:rPr lang="en-GB" dirty="0" err="1" smtClean="0"/>
              <a:t>QoS</a:t>
            </a:r>
            <a:r>
              <a:rPr lang="en-GB" dirty="0" smtClean="0"/>
              <a:t> Metric Matching. ECOWS 2006: 265-274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196026"/>
            <a:ext cx="8640960" cy="1143000"/>
          </a:xfrm>
        </p:spPr>
        <p:txBody>
          <a:bodyPr/>
          <a:lstStyle/>
          <a:p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51520" y="1400511"/>
            <a:ext cx="8640960" cy="4471580"/>
          </a:xfrm>
        </p:spPr>
        <p:txBody>
          <a:bodyPr>
            <a:normAutofit/>
          </a:bodyPr>
          <a:lstStyle/>
          <a:p>
            <a:r>
              <a:rPr lang="en-US" dirty="0" smtClean="0"/>
              <a:t>Evaluate </a:t>
            </a:r>
            <a:r>
              <a:rPr lang="en-US" dirty="0" err="1" smtClean="0"/>
              <a:t>BPaaS</a:t>
            </a:r>
            <a:r>
              <a:rPr lang="en-US" dirty="0" smtClean="0"/>
              <a:t> to: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BPaaS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performance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root-causes of problems (KPI violations)</a:t>
            </a:r>
          </a:p>
          <a:p>
            <a:pPr lvl="1"/>
            <a:r>
              <a:rPr lang="en-US" dirty="0" smtClean="0"/>
              <a:t>Discover best </a:t>
            </a:r>
            <a:r>
              <a:rPr lang="en-US" dirty="0" err="1" smtClean="0"/>
              <a:t>BPaaS</a:t>
            </a:r>
            <a:r>
              <a:rPr lang="en-US" dirty="0" smtClean="0"/>
              <a:t> deployments</a:t>
            </a:r>
          </a:p>
          <a:p>
            <a:pPr lvl="1"/>
            <a:r>
              <a:rPr lang="en-US" dirty="0" smtClean="0"/>
              <a:t>Identify adaptation rules for addressing KPI violations</a:t>
            </a:r>
          </a:p>
          <a:p>
            <a:pPr lvl="1"/>
            <a:r>
              <a:rPr lang="en-US" dirty="0" smtClean="0"/>
              <a:t>Draw additional knowledge via process </a:t>
            </a:r>
            <a:r>
              <a:rPr lang="en-US" dirty="0" smtClean="0"/>
              <a:t>mining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460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96026"/>
            <a:ext cx="8640960" cy="1143000"/>
          </a:xfrm>
        </p:spPr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76855"/>
            <a:ext cx="8640960" cy="4694926"/>
          </a:xfrm>
        </p:spPr>
        <p:txBody>
          <a:bodyPr/>
          <a:lstStyle/>
          <a:p>
            <a:r>
              <a:rPr lang="en-GB" dirty="0" smtClean="0"/>
              <a:t>Disparate information in different formats from different services / components</a:t>
            </a:r>
          </a:p>
          <a:p>
            <a:pPr lvl="1"/>
            <a:r>
              <a:rPr lang="en-GB" dirty="0" smtClean="0"/>
              <a:t>Need to harvest &amp; integrate all relevant information across all levels for </a:t>
            </a:r>
            <a:r>
              <a:rPr lang="en-GB" dirty="0" err="1" smtClean="0"/>
              <a:t>BPaaS</a:t>
            </a:r>
            <a:r>
              <a:rPr lang="en-GB" dirty="0" smtClean="0"/>
              <a:t> evaluation</a:t>
            </a:r>
          </a:p>
          <a:p>
            <a:r>
              <a:rPr lang="en-GB" dirty="0" smtClean="0"/>
              <a:t>Current frameworks for KPI analysis &amp; drill-down:</a:t>
            </a:r>
          </a:p>
          <a:p>
            <a:pPr lvl="1"/>
            <a:r>
              <a:rPr lang="en-GB" dirty="0" smtClean="0"/>
              <a:t>Cover 1or 2 layers at most</a:t>
            </a:r>
          </a:p>
          <a:p>
            <a:pPr lvl="1"/>
            <a:r>
              <a:rPr lang="en-GB" dirty="0" smtClean="0"/>
              <a:t>Adopt a non flexible &amp; sometimes db-dependent approach for KPI evaluation</a:t>
            </a:r>
          </a:p>
          <a:p>
            <a:pPr lvl="1"/>
            <a:r>
              <a:rPr lang="en-GB" dirty="0" smtClean="0"/>
              <a:t>Limited set of fixed KPI metrics considered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85516"/>
            <a:ext cx="8640960" cy="1143000"/>
          </a:xfrm>
        </p:spPr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Adopt a semantic approach [1]</a:t>
            </a:r>
          </a:p>
          <a:p>
            <a:pPr lvl="1"/>
            <a:r>
              <a:rPr lang="en-GB" dirty="0" smtClean="0"/>
              <a:t>Semantic frameworks appropriate for information integration</a:t>
            </a:r>
          </a:p>
          <a:p>
            <a:pPr lvl="1"/>
            <a:r>
              <a:rPr lang="en-GB" dirty="0" smtClean="0"/>
              <a:t>Dependency information modelled via an Evaluation ontology</a:t>
            </a:r>
          </a:p>
          <a:p>
            <a:pPr lvl="1"/>
            <a:r>
              <a:rPr lang="en-GB" dirty="0" smtClean="0"/>
              <a:t>KPI modelling via OWL-Q [2] KPI extension</a:t>
            </a:r>
          </a:p>
          <a:p>
            <a:pPr lvl="1"/>
            <a:r>
              <a:rPr lang="en-GB" dirty="0" smtClean="0"/>
              <a:t>KPI Measurements linked to dependency information</a:t>
            </a:r>
          </a:p>
          <a:p>
            <a:r>
              <a:rPr lang="en-GB" dirty="0" smtClean="0"/>
              <a:t>Information harvested from different components, semantically lifted and linked</a:t>
            </a:r>
          </a:p>
          <a:p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85516"/>
            <a:ext cx="8640960" cy="1143000"/>
          </a:xfrm>
        </p:spPr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13793"/>
            <a:ext cx="8640960" cy="4757988"/>
          </a:xfrm>
        </p:spPr>
        <p:txBody>
          <a:bodyPr/>
          <a:lstStyle/>
          <a:p>
            <a:r>
              <a:rPr lang="en-GB" dirty="0" err="1" smtClean="0"/>
              <a:t>KPIs</a:t>
            </a:r>
            <a:r>
              <a:rPr lang="en-GB" dirty="0" smtClean="0"/>
              <a:t> evaluated via SPARQL queries</a:t>
            </a:r>
          </a:p>
          <a:p>
            <a:pPr lvl="1"/>
            <a:r>
              <a:rPr lang="en-GB" dirty="0" smtClean="0"/>
              <a:t>Flexible exploration of possible KPI metric space</a:t>
            </a:r>
          </a:p>
          <a:p>
            <a:pPr lvl="1"/>
            <a:r>
              <a:rPr lang="en-GB" dirty="0" smtClean="0"/>
              <a:t>Transformation from OWL-Q KPI to SPARQL</a:t>
            </a:r>
          </a:p>
          <a:p>
            <a:pPr lvl="2"/>
            <a:r>
              <a:rPr lang="en-GB" dirty="0" smtClean="0"/>
              <a:t>Consideration of KPI metric hierarchy, </a:t>
            </a:r>
            <a:r>
              <a:rPr lang="en-GB" dirty="0" err="1" smtClean="0"/>
              <a:t>BPaaS</a:t>
            </a:r>
            <a:r>
              <a:rPr lang="en-GB" dirty="0" smtClean="0"/>
              <a:t> dependencies and only available metric measurements</a:t>
            </a:r>
          </a:p>
          <a:p>
            <a:r>
              <a:rPr lang="en-GB" dirty="0" smtClean="0"/>
              <a:t>KPI drill-down based on KPI metric hierarchies</a:t>
            </a:r>
          </a:p>
          <a:p>
            <a:pPr lvl="1"/>
            <a:r>
              <a:rPr lang="en-GB" dirty="0" smtClean="0"/>
              <a:t>More precise root-cause analysis</a:t>
            </a:r>
          </a:p>
          <a:p>
            <a:pPr lvl="1"/>
            <a:r>
              <a:rPr lang="en-GB" dirty="0" smtClean="0"/>
              <a:t>KPI evaluation in bottom-up approach to form the KPI drill-down results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-87744"/>
            <a:ext cx="8640960" cy="1143000"/>
          </a:xfrm>
        </p:spPr>
        <p:txBody>
          <a:bodyPr/>
          <a:lstStyle/>
          <a:p>
            <a:r>
              <a:rPr lang="en-GB" dirty="0" smtClean="0"/>
              <a:t>Evaluation Ontology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56141"/>
            <a:ext cx="8892480" cy="500292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Covers </a:t>
            </a:r>
            <a:r>
              <a:rPr lang="en-GB" dirty="0" err="1" smtClean="0"/>
              <a:t>BPaaS</a:t>
            </a:r>
            <a:r>
              <a:rPr lang="en-GB" dirty="0" smtClean="0"/>
              <a:t> dependencies across different layers and for both type &amp; instance level</a:t>
            </a:r>
          </a:p>
          <a:p>
            <a:pPr lvl="1"/>
            <a:r>
              <a:rPr lang="en-GB" dirty="0" smtClean="0"/>
              <a:t>Allocation decisions</a:t>
            </a:r>
          </a:p>
          <a:p>
            <a:pPr lvl="1"/>
            <a:r>
              <a:rPr lang="en-GB" dirty="0" smtClean="0"/>
              <a:t>I/O values for </a:t>
            </a:r>
            <a:r>
              <a:rPr lang="en-GB" dirty="0" err="1" smtClean="0"/>
              <a:t>BPaaS</a:t>
            </a:r>
            <a:r>
              <a:rPr lang="en-GB" dirty="0" smtClean="0"/>
              <a:t> workflow tasks</a:t>
            </a:r>
          </a:p>
          <a:p>
            <a:pPr lvl="1"/>
            <a:r>
              <a:rPr lang="en-GB" dirty="0" smtClean="0"/>
              <a:t>Adaptations performed over </a:t>
            </a:r>
            <a:r>
              <a:rPr lang="en-GB" dirty="0" err="1" smtClean="0"/>
              <a:t>BPaaS</a:t>
            </a:r>
            <a:r>
              <a:rPr lang="en-GB" dirty="0" smtClean="0"/>
              <a:t> &amp; their status</a:t>
            </a:r>
          </a:p>
          <a:p>
            <a:pPr lvl="1"/>
            <a:r>
              <a:rPr lang="en-GB" dirty="0" smtClean="0"/>
              <a:t>Covers organisation aspects</a:t>
            </a:r>
          </a:p>
          <a:p>
            <a:r>
              <a:rPr lang="en-GB" dirty="0" smtClean="0"/>
              <a:t>Useful for different types of analysis:</a:t>
            </a:r>
          </a:p>
          <a:p>
            <a:pPr lvl="1"/>
            <a:r>
              <a:rPr lang="en-GB" dirty="0" smtClean="0"/>
              <a:t>KPI analysis &amp; drill-down</a:t>
            </a:r>
          </a:p>
          <a:p>
            <a:pPr lvl="1"/>
            <a:r>
              <a:rPr lang="en-GB" dirty="0" smtClean="0"/>
              <a:t>Process mining (process regeneration, decision &amp; organisation mining)</a:t>
            </a:r>
          </a:p>
          <a:p>
            <a:pPr lvl="1"/>
            <a:r>
              <a:rPr lang="en-GB" dirty="0" smtClean="0"/>
              <a:t>Best </a:t>
            </a:r>
            <a:r>
              <a:rPr lang="en-GB" dirty="0" err="1" smtClean="0"/>
              <a:t>BPaaS</a:t>
            </a:r>
            <a:r>
              <a:rPr lang="en-GB" dirty="0" smtClean="0"/>
              <a:t> deployment discovery</a:t>
            </a:r>
          </a:p>
          <a:p>
            <a:pPr lvl="1"/>
            <a:r>
              <a:rPr lang="en-GB" dirty="0" smtClean="0"/>
              <a:t>KPI violation-related event pattern detection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4 - Εικόνα" descr="evaluation_class_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846"/>
            <a:ext cx="8640960" cy="1143000"/>
          </a:xfrm>
        </p:spPr>
        <p:txBody>
          <a:bodyPr/>
          <a:lstStyle/>
          <a:p>
            <a:r>
              <a:rPr lang="en-GB" dirty="0" smtClean="0"/>
              <a:t>OWL-Q KPI Extension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45628"/>
            <a:ext cx="8640960" cy="492615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Relies on OWL-Q [2]:</a:t>
            </a:r>
          </a:p>
          <a:p>
            <a:pPr lvl="1"/>
            <a:r>
              <a:rPr lang="en-GB" dirty="0" smtClean="0"/>
              <a:t>to cover appropriately all measurability aspects</a:t>
            </a:r>
          </a:p>
          <a:p>
            <a:pPr lvl="1"/>
            <a:r>
              <a:rPr lang="en-GB" dirty="0" smtClean="0"/>
              <a:t>builds upon specification facet</a:t>
            </a:r>
          </a:p>
          <a:p>
            <a:r>
              <a:rPr lang="en-GB" dirty="0" smtClean="0"/>
              <a:t>Main features:</a:t>
            </a:r>
          </a:p>
          <a:p>
            <a:pPr lvl="1"/>
            <a:r>
              <a:rPr lang="en-GB" dirty="0" smtClean="0"/>
              <a:t>KPI a kind of simple (metric) constraint with two thresholds (warning &amp; violation)</a:t>
            </a:r>
          </a:p>
          <a:p>
            <a:pPr lvl="1"/>
            <a:r>
              <a:rPr lang="en-GB" dirty="0" smtClean="0"/>
              <a:t>Linkage of </a:t>
            </a:r>
            <a:r>
              <a:rPr lang="en-GB" dirty="0" err="1" smtClean="0"/>
              <a:t>KPIs</a:t>
            </a:r>
            <a:r>
              <a:rPr lang="en-GB" dirty="0" smtClean="0"/>
              <a:t> to goals </a:t>
            </a:r>
          </a:p>
          <a:p>
            <a:pPr lvl="1"/>
            <a:r>
              <a:rPr lang="en-GB" dirty="0" smtClean="0"/>
              <a:t>Formation of KPI hierarchies</a:t>
            </a:r>
          </a:p>
          <a:p>
            <a:pPr lvl="1"/>
            <a:r>
              <a:rPr lang="en-GB" dirty="0" smtClean="0"/>
              <a:t>Exploitation of both internal &amp; external information sources in metric formulas</a:t>
            </a:r>
          </a:p>
          <a:p>
            <a:pPr lvl="1"/>
            <a:r>
              <a:rPr lang="en-GB" dirty="0" smtClean="0"/>
              <a:t>Human measurements modelling</a:t>
            </a:r>
          </a:p>
          <a:p>
            <a:pPr lvl="1"/>
            <a:r>
              <a:rPr lang="en-GB" dirty="0" smtClean="0"/>
              <a:t>KPI assessment modelling covering trends 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4 - Εικόνα" descr="KP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loudSocket_PPT_Template_v1_DRAF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446</Words>
  <Application>Microsoft Office PowerPoint</Application>
  <PresentationFormat>Προβολή στην οθόνη (4:3)</PresentationFormat>
  <Paragraphs>91</Paragraphs>
  <Slides>16</Slides>
  <Notes>1</Notes>
  <HiddenSlides>2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CloudSocket_PPT_Template_v1_DRAFT</vt:lpstr>
      <vt:lpstr>BPaaS Evaluation Environment Research Prototype</vt:lpstr>
      <vt:lpstr>Problem</vt:lpstr>
      <vt:lpstr>Issues</vt:lpstr>
      <vt:lpstr>Solution</vt:lpstr>
      <vt:lpstr>Solution</vt:lpstr>
      <vt:lpstr>Evaluation Ontology</vt:lpstr>
      <vt:lpstr>Διαφάνεια 7</vt:lpstr>
      <vt:lpstr>OWL-Q KPI Extension</vt:lpstr>
      <vt:lpstr>Διαφάνεια 9</vt:lpstr>
      <vt:lpstr>Διαφάνεια 10</vt:lpstr>
      <vt:lpstr>Διαφάνεια 11</vt:lpstr>
      <vt:lpstr>Διαφάνεια 12</vt:lpstr>
      <vt:lpstr>Showcase – BPaaS Harvesting &amp; KPI Evaluation</vt:lpstr>
      <vt:lpstr>SPARQL Queries over Harvested Information</vt:lpstr>
      <vt:lpstr>KPI Hierarchy for Availability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CLOUDSOCKET  HERAKLION MEETING 6-8 June 2016</dc:title>
  <dc:creator>Dimitris Plexousakis</dc:creator>
  <cp:lastModifiedBy>Kyriakos</cp:lastModifiedBy>
  <cp:revision>87</cp:revision>
  <dcterms:modified xsi:type="dcterms:W3CDTF">2017-01-26T07:22:34Z</dcterms:modified>
</cp:coreProperties>
</file>