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7" r:id="rId3"/>
    <p:sldId id="270" r:id="rId4"/>
    <p:sldId id="262" r:id="rId5"/>
    <p:sldId id="266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864" autoAdjust="0"/>
    <p:restoredTop sz="86437"/>
  </p:normalViewPr>
  <p:slideViewPr>
    <p:cSldViewPr snapToGrid="0">
      <p:cViewPr varScale="1">
        <p:scale>
          <a:sx n="127" d="100"/>
          <a:sy n="127" d="100"/>
        </p:scale>
        <p:origin x="65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151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640936-A1AA-41CD-9FDC-A5F9127C6F44}" type="datetimeFigureOut">
              <a:rPr lang="el-GR" smtClean="0"/>
              <a:t>19/1/17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829C8D-FF5B-4EC2-B2CD-CBABC7E236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7691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A7297-693B-443F-B76A-788184289E0E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8047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2019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9122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4154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2202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1785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5311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4915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5165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4432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494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9319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ieren 13"/>
          <p:cNvGrpSpPr/>
          <p:nvPr/>
        </p:nvGrpSpPr>
        <p:grpSpPr>
          <a:xfrm>
            <a:off x="2634187" y="2637386"/>
            <a:ext cx="6542087" cy="4221088"/>
            <a:chOff x="2411760" y="2472328"/>
            <a:chExt cx="6542087" cy="4221088"/>
          </a:xfrm>
        </p:grpSpPr>
        <p:pic>
          <p:nvPicPr>
            <p:cNvPr id="1027" name="Picture 3" descr="I:\CloudSocket_LOGO_RZfinal_RGB_v5_large.png"/>
            <p:cNvPicPr>
              <a:picLocks noChangeAspect="1" noChangeArrowheads="1"/>
            </p:cNvPicPr>
            <p:nvPr userDrawn="1"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4486" b="20865"/>
            <a:stretch/>
          </p:blipFill>
          <p:spPr bwMode="auto">
            <a:xfrm>
              <a:off x="2411760" y="2472328"/>
              <a:ext cx="6516216" cy="42210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hteck 7"/>
            <p:cNvSpPr/>
            <p:nvPr userDrawn="1"/>
          </p:nvSpPr>
          <p:spPr>
            <a:xfrm>
              <a:off x="2509638" y="2780928"/>
              <a:ext cx="6444209" cy="3912488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14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189" r="9564"/>
          <a:stretch/>
        </p:blipFill>
        <p:spPr bwMode="auto">
          <a:xfrm>
            <a:off x="6728942" y="6104054"/>
            <a:ext cx="2219255" cy="386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9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1520" y="1600201"/>
            <a:ext cx="8640960" cy="4471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216116"/>
            <a:ext cx="2895600" cy="504056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758880" y="6525344"/>
            <a:ext cx="2133600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BEF5301-6CB9-4036-932F-7497656FBF09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251520" y="-1588"/>
            <a:ext cx="8640960" cy="17621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15" name="Rechteck 14"/>
          <p:cNvSpPr/>
          <p:nvPr/>
        </p:nvSpPr>
        <p:spPr>
          <a:xfrm>
            <a:off x="243187" y="6237312"/>
            <a:ext cx="2168573" cy="461665"/>
          </a:xfrm>
          <a:prstGeom prst="rect">
            <a:avLst/>
          </a:prstGeom>
        </p:spPr>
        <p:txBody>
          <a:bodyPr vert="horz" lIns="91440" tIns="45720" rIns="91440" bIns="45720" rtlCol="0" anchor="t"/>
          <a:lstStyle/>
          <a:p>
            <a:pPr lvl="0"/>
            <a:r>
              <a:rPr lang="de-DE" sz="1200" dirty="0" smtClean="0">
                <a:latin typeface="Arial Narrow" panose="020B0606020202030204" pitchFamily="34" charset="0"/>
              </a:rPr>
              <a:t>WWW: www.cloudsocket.eu</a:t>
            </a:r>
          </a:p>
          <a:p>
            <a:pPr lvl="0"/>
            <a:r>
              <a:rPr lang="de-DE" sz="1200" dirty="0" smtClean="0">
                <a:latin typeface="Arial Narrow" panose="020B0606020202030204" pitchFamily="34" charset="0"/>
              </a:rPr>
              <a:t>Email: info@cloudsocket.eu</a:t>
            </a:r>
            <a:endParaRPr lang="de-DE" sz="12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495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907754"/>
          </a:xfrm>
        </p:spPr>
        <p:txBody>
          <a:bodyPr/>
          <a:lstStyle/>
          <a:p>
            <a:r>
              <a:rPr lang="en-US" dirty="0" smtClean="0"/>
              <a:t>Cross-layer monitoring and adaptation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2023533"/>
          </a:xfrm>
        </p:spPr>
        <p:txBody>
          <a:bodyPr>
            <a:normAutofit/>
          </a:bodyPr>
          <a:lstStyle/>
          <a:p>
            <a:pPr eaLnBrk="0" hangingPunct="0"/>
            <a:r>
              <a:rPr lang="en-US" dirty="0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K. </a:t>
            </a:r>
            <a:r>
              <a:rPr lang="en-US" dirty="0" err="1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Kritikos</a:t>
            </a:r>
            <a:r>
              <a:rPr lang="en-US" dirty="0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, C. </a:t>
            </a:r>
            <a:r>
              <a:rPr lang="en-US" dirty="0" err="1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Zeginis</a:t>
            </a:r>
            <a:r>
              <a:rPr lang="en-US" dirty="0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, D. </a:t>
            </a:r>
            <a:r>
              <a:rPr lang="en-US" dirty="0" err="1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Plexousakis</a:t>
            </a:r>
            <a:endParaRPr lang="en-US" dirty="0" smtClean="0">
              <a:solidFill>
                <a:prstClr val="black">
                  <a:tint val="75000"/>
                </a:prstClr>
              </a:solidFill>
              <a:latin typeface="Calibri"/>
            </a:endParaRPr>
          </a:p>
          <a:p>
            <a:pPr eaLnBrk="0" hangingPunct="0"/>
            <a:r>
              <a:rPr lang="en-US" dirty="0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ICS-FORTH</a:t>
            </a:r>
          </a:p>
          <a:p>
            <a:pPr lvl="0" eaLnBrk="0" hangingPunct="0"/>
            <a:endParaRPr lang="en-US" dirty="0" smtClean="0">
              <a:solidFill>
                <a:prstClr val="black">
                  <a:tint val="75000"/>
                </a:prstClr>
              </a:solidFill>
              <a:latin typeface="Calibri"/>
            </a:endParaRPr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3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8650" y="180071"/>
            <a:ext cx="7886700" cy="67990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Functional Layers Pyramid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963E2-21C5-4A6C-8FFC-10A418FD4C57}" type="slidenum">
              <a:rPr lang="en-US" smtClean="0"/>
              <a:t>2</a:t>
            </a:fld>
            <a:endParaRPr lang="en-US"/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063" y="990600"/>
            <a:ext cx="5675591" cy="4927600"/>
          </a:xfrm>
          <a:prstGeom prst="rect">
            <a:avLst/>
          </a:prstGeom>
        </p:spPr>
      </p:pic>
      <p:sp>
        <p:nvSpPr>
          <p:cNvPr id="7" name="Left Brace 6"/>
          <p:cNvSpPr/>
          <p:nvPr/>
        </p:nvSpPr>
        <p:spPr>
          <a:xfrm>
            <a:off x="1330960" y="2854960"/>
            <a:ext cx="365760" cy="296672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 rot="16200000">
            <a:off x="-420042" y="4148424"/>
            <a:ext cx="30960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Monitoring </a:t>
            </a:r>
            <a:r>
              <a:rPr lang="en-US" sz="2000" b="1" smtClean="0"/>
              <a:t>and Adaptation</a:t>
            </a:r>
            <a:endParaRPr lang="en-US" sz="2000" b="1"/>
          </a:p>
        </p:txBody>
      </p:sp>
    </p:spTree>
    <p:extLst>
      <p:ext uri="{BB962C8B-B14F-4D97-AF65-F5344CB8AC3E}">
        <p14:creationId xmlns:p14="http://schemas.microsoft.com/office/powerpoint/2010/main" val="1640301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-29943"/>
            <a:ext cx="864096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Monitoring Framework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3</a:t>
            </a:fld>
            <a:endParaRPr lang="de-DE"/>
          </a:p>
        </p:txBody>
      </p:sp>
      <p:sp>
        <p:nvSpPr>
          <p:cNvPr id="40" name="Rounded Rectangle 39"/>
          <p:cNvSpPr/>
          <p:nvPr/>
        </p:nvSpPr>
        <p:spPr>
          <a:xfrm>
            <a:off x="2573167" y="1575035"/>
            <a:ext cx="1567543" cy="4571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dirty="0"/>
              <a:t>Infrastructure Metrics Aggregator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2573164" y="2391465"/>
            <a:ext cx="974272" cy="500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/>
              <a:t>Metrics</a:t>
            </a:r>
          </a:p>
          <a:p>
            <a:pPr algn="ctr"/>
            <a:r>
              <a:rPr lang="en-US" sz="1200" dirty="0"/>
              <a:t>Assessment</a:t>
            </a:r>
          </a:p>
        </p:txBody>
      </p:sp>
      <p:cxnSp>
        <p:nvCxnSpPr>
          <p:cNvPr id="42" name="Straight Arrow Connector 41"/>
          <p:cNvCxnSpPr>
            <a:endCxn id="43" idx="0"/>
          </p:cNvCxnSpPr>
          <p:nvPr/>
        </p:nvCxnSpPr>
        <p:spPr>
          <a:xfrm>
            <a:off x="3060300" y="2032234"/>
            <a:ext cx="0" cy="35923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Magnetic Disk 42"/>
          <p:cNvSpPr/>
          <p:nvPr/>
        </p:nvSpPr>
        <p:spPr>
          <a:xfrm>
            <a:off x="3736933" y="2391463"/>
            <a:ext cx="464235" cy="500743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/>
              <a:t>DB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014810" y="2061236"/>
            <a:ext cx="8056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pub/sub</a:t>
            </a:r>
            <a:endParaRPr lang="en-US" dirty="0"/>
          </a:p>
        </p:txBody>
      </p:sp>
      <p:cxnSp>
        <p:nvCxnSpPr>
          <p:cNvPr id="45" name="Straight Arrow Connector 44"/>
          <p:cNvCxnSpPr>
            <a:stCxn id="43" idx="3"/>
            <a:endCxn id="46" idx="2"/>
          </p:cNvCxnSpPr>
          <p:nvPr/>
        </p:nvCxnSpPr>
        <p:spPr>
          <a:xfrm flipV="1">
            <a:off x="3547441" y="2641836"/>
            <a:ext cx="189493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ounded Rectangle 45"/>
          <p:cNvSpPr/>
          <p:nvPr/>
        </p:nvSpPr>
        <p:spPr>
          <a:xfrm>
            <a:off x="4659540" y="1575035"/>
            <a:ext cx="1567543" cy="4571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dirty="0"/>
              <a:t>Service Metrics Aggregator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4659533" y="2391465"/>
            <a:ext cx="974272" cy="500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/>
              <a:t>Metrics</a:t>
            </a:r>
          </a:p>
          <a:p>
            <a:pPr algn="ctr"/>
            <a:r>
              <a:rPr lang="en-US" sz="1200" dirty="0"/>
              <a:t>Assessment</a:t>
            </a:r>
          </a:p>
        </p:txBody>
      </p:sp>
      <p:cxnSp>
        <p:nvCxnSpPr>
          <p:cNvPr id="48" name="Straight Arrow Connector 47"/>
          <p:cNvCxnSpPr>
            <a:endCxn id="53" idx="0"/>
          </p:cNvCxnSpPr>
          <p:nvPr/>
        </p:nvCxnSpPr>
        <p:spPr>
          <a:xfrm>
            <a:off x="5146669" y="2032234"/>
            <a:ext cx="0" cy="35923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Magnetic Disk 48"/>
          <p:cNvSpPr/>
          <p:nvPr/>
        </p:nvSpPr>
        <p:spPr>
          <a:xfrm>
            <a:off x="5823304" y="2391463"/>
            <a:ext cx="464235" cy="500743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/>
              <a:t>DB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5101578" y="2073349"/>
            <a:ext cx="8056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pub/sub</a:t>
            </a:r>
            <a:endParaRPr lang="en-US" dirty="0"/>
          </a:p>
        </p:txBody>
      </p:sp>
      <p:cxnSp>
        <p:nvCxnSpPr>
          <p:cNvPr id="51" name="Straight Arrow Connector 50"/>
          <p:cNvCxnSpPr>
            <a:stCxn id="53" idx="3"/>
          </p:cNvCxnSpPr>
          <p:nvPr/>
        </p:nvCxnSpPr>
        <p:spPr>
          <a:xfrm flipV="1">
            <a:off x="5633811" y="2641836"/>
            <a:ext cx="189493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/>
        </p:nvSpPr>
        <p:spPr>
          <a:xfrm>
            <a:off x="2467387" y="1190402"/>
            <a:ext cx="1834575" cy="178281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3" name="Rounded Rectangle 52"/>
          <p:cNvSpPr/>
          <p:nvPr/>
        </p:nvSpPr>
        <p:spPr>
          <a:xfrm>
            <a:off x="4526023" y="1190404"/>
            <a:ext cx="1834575" cy="178281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>
            <a:off x="3582880" y="3540482"/>
            <a:ext cx="1627999" cy="4571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/>
              <a:t>Workflow </a:t>
            </a:r>
            <a:r>
              <a:rPr lang="en-US" sz="1100" dirty="0"/>
              <a:t>&amp; Cloud Dependency Aggregator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3582873" y="4356911"/>
            <a:ext cx="974272" cy="500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/>
              <a:t>Metrics</a:t>
            </a:r>
          </a:p>
          <a:p>
            <a:pPr algn="ctr"/>
            <a:r>
              <a:rPr lang="en-US" sz="1200" dirty="0"/>
              <a:t>Assessment</a:t>
            </a:r>
          </a:p>
        </p:txBody>
      </p:sp>
      <p:cxnSp>
        <p:nvCxnSpPr>
          <p:cNvPr id="56" name="Straight Arrow Connector 55"/>
          <p:cNvCxnSpPr>
            <a:endCxn id="64" idx="0"/>
          </p:cNvCxnSpPr>
          <p:nvPr/>
        </p:nvCxnSpPr>
        <p:spPr>
          <a:xfrm>
            <a:off x="4070009" y="3997681"/>
            <a:ext cx="0" cy="35923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Magnetic Disk 56"/>
          <p:cNvSpPr/>
          <p:nvPr/>
        </p:nvSpPr>
        <p:spPr>
          <a:xfrm>
            <a:off x="4746643" y="4356910"/>
            <a:ext cx="464235" cy="500743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/>
              <a:t>DB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4024918" y="4038796"/>
            <a:ext cx="8056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pub/sub</a:t>
            </a:r>
            <a:endParaRPr lang="en-US" dirty="0"/>
          </a:p>
        </p:txBody>
      </p:sp>
      <p:cxnSp>
        <p:nvCxnSpPr>
          <p:cNvPr id="59" name="Straight Arrow Connector 58"/>
          <p:cNvCxnSpPr>
            <a:stCxn id="62" idx="3"/>
            <a:endCxn id="64" idx="2"/>
          </p:cNvCxnSpPr>
          <p:nvPr/>
        </p:nvCxnSpPr>
        <p:spPr>
          <a:xfrm flipV="1">
            <a:off x="4557150" y="4607282"/>
            <a:ext cx="189493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ounded Rectangle 59"/>
          <p:cNvSpPr/>
          <p:nvPr/>
        </p:nvSpPr>
        <p:spPr>
          <a:xfrm>
            <a:off x="3477101" y="3183694"/>
            <a:ext cx="1834575" cy="175497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3828352" y="2972833"/>
            <a:ext cx="91005" cy="21085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>
            <a:off x="4925485" y="2972833"/>
            <a:ext cx="122959" cy="21085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4049930" y="2908872"/>
            <a:ext cx="8056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pub/sub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2632248" y="1161376"/>
            <a:ext cx="1502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/>
              <a:t>Infrastructure </a:t>
            </a:r>
            <a:r>
              <a:rPr lang="en-US" sz="1200" smtClean="0"/>
              <a:t>Monitoring </a:t>
            </a:r>
            <a:r>
              <a:rPr lang="en-US" sz="1200" dirty="0"/>
              <a:t>Manager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4680537" y="1155344"/>
            <a:ext cx="1540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/>
              <a:t>Service </a:t>
            </a:r>
            <a:r>
              <a:rPr lang="en-US" sz="1200" smtClean="0"/>
              <a:t>Monitoring </a:t>
            </a:r>
            <a:r>
              <a:rPr lang="en-US" sz="1200" dirty="0"/>
              <a:t>Manager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3681843" y="3127017"/>
            <a:ext cx="1473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/>
              <a:t>Workflow </a:t>
            </a:r>
            <a:r>
              <a:rPr lang="en-US" sz="1200" smtClean="0"/>
              <a:t>Monitoring </a:t>
            </a:r>
            <a:r>
              <a:rPr lang="en-US" sz="1200" dirty="0"/>
              <a:t>Manager</a:t>
            </a:r>
            <a:endParaRPr lang="en-US" dirty="0"/>
          </a:p>
        </p:txBody>
      </p:sp>
      <p:sp>
        <p:nvSpPr>
          <p:cNvPr id="67" name="Rounded Rectangle 66"/>
          <p:cNvSpPr/>
          <p:nvPr/>
        </p:nvSpPr>
        <p:spPr>
          <a:xfrm>
            <a:off x="3608927" y="5230153"/>
            <a:ext cx="1567543" cy="5852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dirty="0"/>
              <a:t>Central Cross-layer Dependency </a:t>
            </a:r>
            <a:r>
              <a:rPr lang="en-US" sz="1100"/>
              <a:t>Metrics Aggregator</a:t>
            </a:r>
            <a:endParaRPr lang="en-US" sz="1100" dirty="0"/>
          </a:p>
        </p:txBody>
      </p:sp>
      <p:sp>
        <p:nvSpPr>
          <p:cNvPr id="68" name="Rounded Rectangle 67"/>
          <p:cNvSpPr/>
          <p:nvPr/>
        </p:nvSpPr>
        <p:spPr>
          <a:xfrm>
            <a:off x="2467386" y="5300218"/>
            <a:ext cx="849087" cy="4451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/>
              <a:t>Pattern Discoverer</a:t>
            </a:r>
            <a:endParaRPr lang="en-US" sz="1100" dirty="0"/>
          </a:p>
        </p:txBody>
      </p:sp>
      <p:sp>
        <p:nvSpPr>
          <p:cNvPr id="69" name="Magnetic Disk 68"/>
          <p:cNvSpPr/>
          <p:nvPr/>
        </p:nvSpPr>
        <p:spPr>
          <a:xfrm>
            <a:off x="5468918" y="5272431"/>
            <a:ext cx="464235" cy="500743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/>
              <a:t>DB</a:t>
            </a:r>
            <a:endParaRPr lang="en-US" dirty="0"/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3316478" y="5522801"/>
            <a:ext cx="292449" cy="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5176470" y="5522804"/>
            <a:ext cx="292449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67" idx="2"/>
          </p:cNvCxnSpPr>
          <p:nvPr/>
        </p:nvCxnSpPr>
        <p:spPr>
          <a:xfrm flipH="1">
            <a:off x="4392698" y="4938669"/>
            <a:ext cx="1691" cy="2914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ounded Rectangle 72"/>
          <p:cNvSpPr/>
          <p:nvPr/>
        </p:nvSpPr>
        <p:spPr>
          <a:xfrm>
            <a:off x="3619612" y="6115117"/>
            <a:ext cx="1567543" cy="4089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dirty="0"/>
              <a:t>ADAPTATION ENGINE</a:t>
            </a:r>
          </a:p>
        </p:txBody>
      </p:sp>
      <p:cxnSp>
        <p:nvCxnSpPr>
          <p:cNvPr id="74" name="Straight Arrow Connector 73"/>
          <p:cNvCxnSpPr/>
          <p:nvPr/>
        </p:nvCxnSpPr>
        <p:spPr>
          <a:xfrm flipH="1">
            <a:off x="4391006" y="5818077"/>
            <a:ext cx="1691" cy="2914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0129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Cross-Layer </a:t>
            </a:r>
            <a:r>
              <a:rPr lang="en-US" dirty="0" err="1" smtClean="0"/>
              <a:t>BPaaS</a:t>
            </a:r>
            <a:r>
              <a:rPr lang="en-US" dirty="0" smtClean="0"/>
              <a:t> Monitoring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Cross-layer metric model to cover the measurement gap in same or across connected layers</a:t>
            </a:r>
          </a:p>
          <a:p>
            <a:r>
              <a:rPr lang="en-US" dirty="0" smtClean="0"/>
              <a:t>Layer-specific monitoring mechanisms</a:t>
            </a:r>
          </a:p>
          <a:p>
            <a:r>
              <a:rPr lang="en-US" dirty="0" smtClean="0"/>
              <a:t>Publish-subscribe for propagation of measurements from lower to higher-levels</a:t>
            </a:r>
          </a:p>
          <a:p>
            <a:r>
              <a:rPr lang="en-US" dirty="0" smtClean="0"/>
              <a:t>SLO condition evaluation via </a:t>
            </a:r>
            <a:r>
              <a:rPr lang="en-US" u="sng" dirty="0" smtClean="0"/>
              <a:t>CEP</a:t>
            </a:r>
            <a:r>
              <a:rPr lang="en-US" dirty="0" smtClean="0"/>
              <a:t> or UULM approach (everything is a metric) 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0736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7182"/>
            <a:ext cx="8640960" cy="1143000"/>
          </a:xfrm>
        </p:spPr>
        <p:txBody>
          <a:bodyPr/>
          <a:lstStyle/>
          <a:p>
            <a:r>
              <a:rPr lang="en-US" dirty="0" smtClean="0"/>
              <a:t>Cross-Layer </a:t>
            </a:r>
            <a:r>
              <a:rPr lang="en-US" dirty="0" err="1" smtClean="0"/>
              <a:t>BPaaS</a:t>
            </a:r>
            <a:r>
              <a:rPr lang="en-US" dirty="0" smtClean="0"/>
              <a:t> Monitoring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5</a:t>
            </a:fld>
            <a:endParaRPr lang="de-DE"/>
          </a:p>
        </p:txBody>
      </p:sp>
      <p:sp>
        <p:nvSpPr>
          <p:cNvPr id="5" name="TextBox 1"/>
          <p:cNvSpPr txBox="1"/>
          <p:nvPr/>
        </p:nvSpPr>
        <p:spPr>
          <a:xfrm>
            <a:off x="-20046" y="1266465"/>
            <a:ext cx="381301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600" dirty="0" smtClean="0"/>
              <a:t>Quality models for Workflow,  Service and Infrastructure layers</a:t>
            </a:r>
            <a:endParaRPr lang="el-GR" sz="1600" dirty="0" smtClean="0"/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1600" b="1" i="1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600" b="1" i="1" dirty="0"/>
              <a:t>Workflow Quality Model</a:t>
            </a:r>
          </a:p>
          <a:p>
            <a:pPr marL="1128713" lvl="2" indent="-214313">
              <a:buFont typeface="Arial" panose="020B0604020202020204" pitchFamily="34" charset="0"/>
              <a:buChar char="•"/>
            </a:pPr>
            <a:r>
              <a:rPr lang="en-US" sz="1600" dirty="0" smtClean="0"/>
              <a:t>Time</a:t>
            </a:r>
            <a:endParaRPr lang="en-US" sz="1600" dirty="0"/>
          </a:p>
          <a:p>
            <a:pPr marL="1128713" lvl="2" indent="-214313">
              <a:buFont typeface="Arial" panose="020B0604020202020204" pitchFamily="34" charset="0"/>
              <a:buChar char="•"/>
            </a:pPr>
            <a:r>
              <a:rPr lang="en-US" sz="1600" dirty="0"/>
              <a:t>Cost</a:t>
            </a:r>
          </a:p>
          <a:p>
            <a:pPr marL="1128713" lvl="2" indent="-214313">
              <a:buFont typeface="Arial" panose="020B0604020202020204" pitchFamily="34" charset="0"/>
              <a:buChar char="•"/>
            </a:pPr>
            <a:r>
              <a:rPr lang="en-US" sz="1600" dirty="0"/>
              <a:t>Reliability</a:t>
            </a:r>
          </a:p>
          <a:p>
            <a:pPr marL="1128713" lvl="2" indent="-214313">
              <a:buFont typeface="Arial" panose="020B0604020202020204" pitchFamily="34" charset="0"/>
              <a:buChar char="•"/>
            </a:pPr>
            <a:r>
              <a:rPr lang="en-US" sz="1600" dirty="0"/>
              <a:t>Security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600" b="1" i="1" dirty="0"/>
              <a:t>Service Quality Model</a:t>
            </a:r>
          </a:p>
          <a:p>
            <a:pPr marL="1128713" lvl="2" indent="-214313">
              <a:buFont typeface="Arial" panose="020B0604020202020204" pitchFamily="34" charset="0"/>
              <a:buChar char="•"/>
            </a:pPr>
            <a:r>
              <a:rPr lang="en-US" sz="1600" dirty="0" smtClean="0"/>
              <a:t>Performance</a:t>
            </a:r>
            <a:endParaRPr lang="en-US" sz="1600" dirty="0"/>
          </a:p>
          <a:p>
            <a:pPr marL="1128713" lvl="2" indent="-214313">
              <a:buFont typeface="Arial" panose="020B0604020202020204" pitchFamily="34" charset="0"/>
              <a:buChar char="•"/>
            </a:pPr>
            <a:r>
              <a:rPr lang="en-US" sz="1600" dirty="0"/>
              <a:t>Stability</a:t>
            </a:r>
          </a:p>
          <a:p>
            <a:pPr marL="1128713" lvl="2" indent="-214313">
              <a:buFont typeface="Arial" panose="020B0604020202020204" pitchFamily="34" charset="0"/>
              <a:buChar char="•"/>
            </a:pPr>
            <a:r>
              <a:rPr lang="en-US" sz="1600" dirty="0"/>
              <a:t>Scalability/ Elasticity</a:t>
            </a:r>
          </a:p>
          <a:p>
            <a:pPr marL="1128713" lvl="2" indent="-214313">
              <a:buFont typeface="Arial" panose="020B0604020202020204" pitchFamily="34" charset="0"/>
              <a:buChar char="•"/>
            </a:pPr>
            <a:r>
              <a:rPr lang="en-US" sz="1600" dirty="0"/>
              <a:t>Security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600" b="1" i="1" dirty="0"/>
              <a:t>Infrastructure Quality Model</a:t>
            </a:r>
          </a:p>
          <a:p>
            <a:pPr marL="1128713" lvl="2" indent="-214313">
              <a:buFont typeface="Arial" panose="020B0604020202020204" pitchFamily="34" charset="0"/>
              <a:buChar char="•"/>
            </a:pPr>
            <a:r>
              <a:rPr lang="en-US" sz="1600" dirty="0" smtClean="0"/>
              <a:t>Performance</a:t>
            </a:r>
            <a:endParaRPr lang="en-US" sz="1600" dirty="0"/>
          </a:p>
          <a:p>
            <a:pPr marL="1128713" lvl="2" indent="-214313">
              <a:buFont typeface="Arial" panose="020B0604020202020204" pitchFamily="34" charset="0"/>
              <a:buChar char="•"/>
            </a:pPr>
            <a:r>
              <a:rPr lang="en-US" sz="1600" dirty="0"/>
              <a:t>Scalability/Elasticity</a:t>
            </a:r>
          </a:p>
          <a:p>
            <a:pPr marL="1128713" lvl="2" indent="-214313">
              <a:buFont typeface="Arial" panose="020B0604020202020204" pitchFamily="34" charset="0"/>
              <a:buChar char="•"/>
            </a:pPr>
            <a:r>
              <a:rPr lang="en-US" sz="1600" dirty="0"/>
              <a:t>Security</a:t>
            </a:r>
          </a:p>
        </p:txBody>
      </p:sp>
      <p:pic>
        <p:nvPicPr>
          <p:cNvPr id="6" name="Εικόνα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855" y="1966421"/>
            <a:ext cx="5852812" cy="2467362"/>
          </a:xfrm>
          <a:prstGeom prst="rect">
            <a:avLst/>
          </a:prstGeom>
        </p:spPr>
      </p:pic>
      <p:sp>
        <p:nvSpPr>
          <p:cNvPr id="7" name="TextBox 5"/>
          <p:cNvSpPr txBox="1"/>
          <p:nvPr/>
        </p:nvSpPr>
        <p:spPr>
          <a:xfrm>
            <a:off x="4794420" y="1309282"/>
            <a:ext cx="4141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Cross-layer</a:t>
            </a:r>
            <a:r>
              <a:rPr lang="el-GR" b="1" dirty="0" smtClean="0"/>
              <a:t> </a:t>
            </a:r>
            <a:r>
              <a:rPr lang="en-US" b="1" dirty="0" smtClean="0"/>
              <a:t>metric dependencies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09839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07964"/>
            <a:ext cx="8640960" cy="1143000"/>
          </a:xfrm>
        </p:spPr>
        <p:txBody>
          <a:bodyPr/>
          <a:lstStyle/>
          <a:p>
            <a:r>
              <a:rPr lang="en-US" dirty="0" smtClean="0"/>
              <a:t>Cross-Layer </a:t>
            </a:r>
            <a:r>
              <a:rPr lang="en-US" dirty="0" err="1" smtClean="0"/>
              <a:t>BPaaS</a:t>
            </a:r>
            <a:r>
              <a:rPr lang="en-US" dirty="0" smtClean="0"/>
              <a:t> Monitoring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6</a:t>
            </a:fld>
            <a:endParaRPr lang="de-DE"/>
          </a:p>
        </p:txBody>
      </p:sp>
      <p:pic>
        <p:nvPicPr>
          <p:cNvPr id="5" name="17 - Εικόνα" descr="combined_mon_arch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5901" y="1423700"/>
            <a:ext cx="8416579" cy="4644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674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97573"/>
            <a:ext cx="8640960" cy="1143000"/>
          </a:xfrm>
        </p:spPr>
        <p:txBody>
          <a:bodyPr/>
          <a:lstStyle/>
          <a:p>
            <a:r>
              <a:rPr lang="en-US" dirty="0" smtClean="0"/>
              <a:t>Cross-Layer </a:t>
            </a:r>
            <a:r>
              <a:rPr lang="en-US" dirty="0" err="1" smtClean="0"/>
              <a:t>BPaaS</a:t>
            </a:r>
            <a:r>
              <a:rPr lang="en-US" dirty="0" smtClean="0"/>
              <a:t> Adaptation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71599"/>
            <a:ext cx="8640960" cy="479021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Adaptation actions as methods of services in each layer (e.g., scale-out as method of Cloud Provider Engine)</a:t>
            </a:r>
          </a:p>
          <a:p>
            <a:r>
              <a:rPr lang="en-US" dirty="0" smtClean="0"/>
              <a:t>Rule Engine follows current situation and triggers adaptation rules</a:t>
            </a:r>
          </a:p>
          <a:p>
            <a:r>
              <a:rPr lang="en-US" dirty="0" smtClean="0"/>
              <a:t>Rule triggering leads to adaptation workflow execution via a Workflow Engine</a:t>
            </a:r>
          </a:p>
          <a:p>
            <a:pPr lvl="1"/>
            <a:r>
              <a:rPr lang="en-US" dirty="0" smtClean="0"/>
              <a:t>Dynamic selection of adaptation actions based on current situation and broker requirements</a:t>
            </a:r>
          </a:p>
          <a:p>
            <a:r>
              <a:rPr lang="en-US" dirty="0" smtClean="0"/>
              <a:t>Semi-automatic enhancement of adaptation rule knowledge via </a:t>
            </a:r>
            <a:r>
              <a:rPr lang="en-US" dirty="0" err="1" smtClean="0"/>
              <a:t>BPaaS</a:t>
            </a:r>
            <a:r>
              <a:rPr lang="en-US" dirty="0" smtClean="0"/>
              <a:t> Evaluation Environment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2128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-10247"/>
            <a:ext cx="8640960" cy="1143000"/>
          </a:xfrm>
        </p:spPr>
        <p:txBody>
          <a:bodyPr/>
          <a:lstStyle/>
          <a:p>
            <a:r>
              <a:rPr lang="en-US" dirty="0" smtClean="0"/>
              <a:t>Cross-Layer </a:t>
            </a:r>
            <a:r>
              <a:rPr lang="en-US" dirty="0" err="1" smtClean="0"/>
              <a:t>BPaaS</a:t>
            </a:r>
            <a:r>
              <a:rPr lang="en-US" dirty="0" smtClean="0"/>
              <a:t> Adaptation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5301-6CB9-4036-932F-7497656FBF09}" type="slidenum">
              <a:rPr lang="de-DE" smtClean="0"/>
              <a:t>8</a:t>
            </a:fld>
            <a:endParaRPr lang="de-DE"/>
          </a:p>
        </p:txBody>
      </p:sp>
      <p:pic>
        <p:nvPicPr>
          <p:cNvPr id="5" name="12 - Εικόνα" descr="adapt_arch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6191" y="1132753"/>
            <a:ext cx="7855527" cy="486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311347"/>
      </p:ext>
    </p:extLst>
  </p:cSld>
  <p:clrMapOvr>
    <a:masterClrMapping/>
  </p:clrMapOvr>
</p:sld>
</file>

<file path=ppt/theme/theme1.xml><?xml version="1.0" encoding="utf-8"?>
<a:theme xmlns:a="http://schemas.openxmlformats.org/drawingml/2006/main" name="CloudSocket_PPT_Template_v1_DRAFT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228</Words>
  <Application>Microsoft Macintosh PowerPoint</Application>
  <PresentationFormat>On-screen Show (4:3)</PresentationFormat>
  <Paragraphs>69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 Narrow</vt:lpstr>
      <vt:lpstr>Calibri</vt:lpstr>
      <vt:lpstr>Arial</vt:lpstr>
      <vt:lpstr>CloudSocket_PPT_Template_v1_DRAFT</vt:lpstr>
      <vt:lpstr>Cross-layer monitoring and adaptation</vt:lpstr>
      <vt:lpstr>Functional Layers Pyramid</vt:lpstr>
      <vt:lpstr>Monitoring Framework Architecture</vt:lpstr>
      <vt:lpstr>Cross-Layer BPaaS Monitoring</vt:lpstr>
      <vt:lpstr>Cross-Layer BPaaS Monitoring</vt:lpstr>
      <vt:lpstr>Cross-Layer BPaaS Monitoring</vt:lpstr>
      <vt:lpstr>Cross-Layer BPaaS Adaptation</vt:lpstr>
      <vt:lpstr>Cross-Layer BPaaS Adaptation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CLOUDSOCKET  HERAKLION MEETING 6-8 June 2016</dc:title>
  <dc:creator>Dimitris Plexousakis</dc:creator>
  <cp:lastModifiedBy>Microsoft Office User</cp:lastModifiedBy>
  <cp:revision>54</cp:revision>
  <dcterms:modified xsi:type="dcterms:W3CDTF">2017-01-19T13:53:13Z</dcterms:modified>
</cp:coreProperties>
</file>