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7" r:id="rId2"/>
    <p:sldId id="275" r:id="rId3"/>
    <p:sldId id="260" r:id="rId4"/>
    <p:sldId id="289" r:id="rId5"/>
    <p:sldId id="276" r:id="rId6"/>
    <p:sldId id="262" r:id="rId7"/>
    <p:sldId id="290" r:id="rId8"/>
    <p:sldId id="296" r:id="rId9"/>
    <p:sldId id="291" r:id="rId10"/>
    <p:sldId id="292" r:id="rId11"/>
    <p:sldId id="293" r:id="rId12"/>
    <p:sldId id="294" r:id="rId13"/>
    <p:sldId id="295" r:id="rId14"/>
    <p:sldId id="297" r:id="rId15"/>
    <p:sldId id="298" r:id="rId16"/>
    <p:sldId id="284" r:id="rId17"/>
    <p:sldId id="285" r:id="rId1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>
      <p:cViewPr varScale="1">
        <p:scale>
          <a:sx n="92" d="100"/>
          <a:sy n="92" d="100"/>
        </p:scale>
        <p:origin x="137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78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>
              <a:latin typeface="Arial Narrow" panose="020B0606020202030204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59868-EFD6-4A24-92EE-244FD99FBD22}" type="datetimeFigureOut">
              <a:rPr lang="de-DE" smtClean="0">
                <a:latin typeface="Arial Narrow" panose="020B0606020202030204" pitchFamily="34" charset="0"/>
              </a:rPr>
              <a:t>22.08.2017</a:t>
            </a:fld>
            <a:endParaRPr lang="de-DE">
              <a:latin typeface="Arial Narrow" panose="020B060602020203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AB38E6-4883-40D7-9274-FB4CF3AF68A2}" type="slidenum">
              <a:rPr lang="de-DE" smtClean="0">
                <a:latin typeface="Arial Narrow" panose="020B0606020202030204" pitchFamily="34" charset="0"/>
              </a:rPr>
              <a:t>‹#›</a:t>
            </a:fld>
            <a:endParaRPr lang="de-DE">
              <a:latin typeface="Arial Narrow" panose="020B0606020202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0" y="8682335"/>
            <a:ext cx="2168573" cy="461665"/>
          </a:xfrm>
          <a:prstGeom prst="rect">
            <a:avLst/>
          </a:prstGeom>
        </p:spPr>
        <p:txBody>
          <a:bodyPr vert="horz" lIns="91440" tIns="45720" rIns="91440" bIns="45720" rtlCol="0" anchor="t"/>
          <a:lstStyle/>
          <a:p>
            <a:pPr lvl="0"/>
            <a:r>
              <a:rPr lang="de-DE" sz="1200" dirty="0" smtClean="0">
                <a:latin typeface="Arial Narrow" panose="020B0606020202030204" pitchFamily="34" charset="0"/>
              </a:rPr>
              <a:t>WWW: www.cloudsocket.eu</a:t>
            </a:r>
          </a:p>
          <a:p>
            <a:pPr lvl="0"/>
            <a:r>
              <a:rPr lang="de-DE" sz="1200" dirty="0" smtClean="0">
                <a:latin typeface="Arial Narrow" panose="020B0606020202030204" pitchFamily="34" charset="0"/>
              </a:rPr>
              <a:t>Email: info@cloudsocket.eu</a:t>
            </a:r>
            <a:endParaRPr lang="de-DE" sz="1200" dirty="0">
              <a:latin typeface="Arial Narrow" panose="020B060602020203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189" r="9564"/>
          <a:stretch/>
        </p:blipFill>
        <p:spPr bwMode="auto">
          <a:xfrm>
            <a:off x="4637712" y="8475027"/>
            <a:ext cx="2219255" cy="386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16012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F7511-DDAC-4421-B2A0-9A0E0B149896}" type="datetimeFigureOut">
              <a:rPr lang="de-DE" smtClean="0"/>
              <a:t>22.08.2017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A7297-693B-443F-B76A-788184289E0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0633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I:\CloudSocket_LOGO_RZfinal_RGB_v5_large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486" b="20865"/>
          <a:stretch/>
        </p:blipFill>
        <p:spPr bwMode="auto">
          <a:xfrm>
            <a:off x="2627784" y="2636912"/>
            <a:ext cx="6516216" cy="4221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htec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300192" y="6237312"/>
            <a:ext cx="2592288" cy="514128"/>
          </a:xfrm>
        </p:spPr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 rotWithShape="1">
          <a:blip r:embed="rId3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189" r="9564"/>
          <a:stretch/>
        </p:blipFill>
        <p:spPr bwMode="auto">
          <a:xfrm>
            <a:off x="6728942" y="6067296"/>
            <a:ext cx="2219255" cy="386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2019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9122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4154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2202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I:\CloudSocket_LOGO_RZfinal_RGB_v5_large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486" b="20865"/>
          <a:stretch/>
        </p:blipFill>
        <p:spPr bwMode="auto">
          <a:xfrm>
            <a:off x="2627784" y="2637024"/>
            <a:ext cx="6516216" cy="4221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htec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 rotWithShape="1">
          <a:blip r:embed="rId3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189" r="9564"/>
          <a:stretch/>
        </p:blipFill>
        <p:spPr bwMode="auto">
          <a:xfrm>
            <a:off x="6728942" y="6067296"/>
            <a:ext cx="2219255" cy="386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1785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5311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4915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5165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44320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4940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9319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 descr="I:\CloudSocket_LOGO_RZfinal_RGB_v5_large.png"/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83" t="75213" r="14486" b="20865"/>
          <a:stretch/>
        </p:blipFill>
        <p:spPr bwMode="auto">
          <a:xfrm>
            <a:off x="253945" y="0"/>
            <a:ext cx="8656913" cy="17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I:\CloudSocket_LOGO_RZfinal_RGB_v5_large.png"/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07" t="35511" r="56223" b="61262"/>
          <a:stretch/>
        </p:blipFill>
        <p:spPr bwMode="auto">
          <a:xfrm>
            <a:off x="253945" y="0"/>
            <a:ext cx="7198375" cy="172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hteck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1520" y="1268760"/>
            <a:ext cx="8640960" cy="54302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216116"/>
            <a:ext cx="2895600" cy="50405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300192" y="6220159"/>
            <a:ext cx="2592288" cy="5141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BEF5301-6CB9-4036-932F-7497656FBF09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5" name="Rechteck 14"/>
          <p:cNvSpPr/>
          <p:nvPr/>
        </p:nvSpPr>
        <p:spPr>
          <a:xfrm>
            <a:off x="107504" y="6237312"/>
            <a:ext cx="2600621" cy="461665"/>
          </a:xfrm>
          <a:prstGeom prst="rect">
            <a:avLst/>
          </a:prstGeom>
        </p:spPr>
        <p:txBody>
          <a:bodyPr vert="horz" lIns="91440" tIns="45720" rIns="91440" bIns="45720" rtlCol="0" anchor="t"/>
          <a:lstStyle/>
          <a:p>
            <a:pPr lvl="0"/>
            <a:endParaRPr lang="de-DE" sz="1200" dirty="0" smtClean="0">
              <a:latin typeface="Arial Narrow" panose="020B0606020202030204" pitchFamily="34" charset="0"/>
            </a:endParaRPr>
          </a:p>
          <a:p>
            <a:pPr lvl="0"/>
            <a:r>
              <a:rPr lang="de-DE" sz="1200" dirty="0" err="1" smtClean="0">
                <a:latin typeface="Arial Narrow" panose="020B0606020202030204" pitchFamily="34" charset="0"/>
              </a:rPr>
              <a:t>www.cloudsocket.eu,info@cloudsocket.eu</a:t>
            </a:r>
            <a:endParaRPr lang="de-DE" sz="1200" dirty="0">
              <a:latin typeface="Arial Narrow" panose="020B0606020202030204" pitchFamily="34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14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189" r="9564"/>
          <a:stretch/>
        </p:blipFill>
        <p:spPr bwMode="auto">
          <a:xfrm>
            <a:off x="6728942" y="6067296"/>
            <a:ext cx="2219255" cy="386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51520" y="197768"/>
            <a:ext cx="8640960" cy="9269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949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ithub.com/camel-dsl" TargetMode="External"/><Relationship Id="rId2" Type="http://schemas.openxmlformats.org/officeDocument/2006/relationships/hyperlink" Target="http://www.camel-dsl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382911"/>
            <a:ext cx="7772400" cy="1470025"/>
          </a:xfrm>
        </p:spPr>
        <p:txBody>
          <a:bodyPr/>
          <a:lstStyle/>
          <a:p>
            <a:pPr algn="ctr"/>
            <a:r>
              <a:rPr lang="de-DE" dirty="0" smtClean="0"/>
              <a:t>A Cross-Layer BPaaS Adaptation Framework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43608" y="3548608"/>
            <a:ext cx="7344816" cy="1752600"/>
          </a:xfrm>
        </p:spPr>
        <p:txBody>
          <a:bodyPr>
            <a:normAutofit fontScale="77500" lnSpcReduction="20000"/>
          </a:bodyPr>
          <a:lstStyle/>
          <a:p>
            <a:r>
              <a:rPr lang="de-DE" u="sng" dirty="0" smtClean="0"/>
              <a:t>K. Kritikos</a:t>
            </a:r>
            <a:r>
              <a:rPr lang="de-DE" u="sng" baseline="30000" dirty="0" smtClean="0"/>
              <a:t>1</a:t>
            </a:r>
            <a:r>
              <a:rPr lang="de-DE" dirty="0" smtClean="0"/>
              <a:t>, C. Zeginis</a:t>
            </a:r>
            <a:r>
              <a:rPr lang="de-DE" baseline="30000" dirty="0"/>
              <a:t>1</a:t>
            </a:r>
            <a:r>
              <a:rPr lang="de-DE" dirty="0" smtClean="0"/>
              <a:t>, F. Griesinger</a:t>
            </a:r>
            <a:r>
              <a:rPr lang="de-DE" baseline="30000" dirty="0" smtClean="0"/>
              <a:t>2</a:t>
            </a:r>
            <a:r>
              <a:rPr lang="de-DE" dirty="0" smtClean="0"/>
              <a:t>, D. Seybold</a:t>
            </a:r>
            <a:r>
              <a:rPr lang="de-DE" baseline="30000" dirty="0" smtClean="0"/>
              <a:t>2</a:t>
            </a:r>
            <a:r>
              <a:rPr lang="de-DE" dirty="0" smtClean="0"/>
              <a:t> , J. Domaschka</a:t>
            </a:r>
            <a:r>
              <a:rPr lang="de-DE" baseline="30000" dirty="0" smtClean="0"/>
              <a:t>2</a:t>
            </a:r>
            <a:endParaRPr lang="de-DE" dirty="0" smtClean="0"/>
          </a:p>
          <a:p>
            <a:r>
              <a:rPr lang="de-DE" dirty="0" smtClean="0"/>
              <a:t>1: ICS-FORTH, Greece</a:t>
            </a:r>
          </a:p>
          <a:p>
            <a:r>
              <a:rPr lang="de-DE" dirty="0" smtClean="0"/>
              <a:t>2: </a:t>
            </a:r>
            <a:r>
              <a:rPr lang="en-US" i="1" dirty="0" smtClean="0"/>
              <a:t>University of Ulm, Germany</a:t>
            </a:r>
            <a:r>
              <a:rPr lang="en-US" dirty="0" smtClean="0"/>
              <a:t> </a:t>
            </a:r>
            <a:endParaRPr lang="de-DE" dirty="0" smtClean="0"/>
          </a:p>
          <a:p>
            <a:r>
              <a:rPr lang="de-DE" dirty="0" smtClean="0"/>
              <a:t>FI-Cloud 2017 Conference, 2017/08/22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1</a:t>
            </a:fld>
            <a:endParaRPr lang="de-DE"/>
          </a:p>
        </p:txBody>
      </p:sp>
      <p:pic>
        <p:nvPicPr>
          <p:cNvPr id="5" name="Εικόνα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346152"/>
            <a:ext cx="2236305" cy="963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69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CAMEL –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30217"/>
          </a:xfrm>
        </p:spPr>
        <p:txBody>
          <a:bodyPr/>
          <a:lstStyle/>
          <a:p>
            <a:r>
              <a:rPr lang="en-GB" dirty="0"/>
              <a:t>Based on Eclipse EMF</a:t>
            </a:r>
          </a:p>
          <a:p>
            <a:pPr lvl="1"/>
            <a:r>
              <a:rPr lang="en-GB" dirty="0"/>
              <a:t>Default tree-based editor</a:t>
            </a:r>
          </a:p>
          <a:p>
            <a:pPr lvl="1"/>
            <a:r>
              <a:rPr lang="en-GB" dirty="0"/>
              <a:t>Programmatic support</a:t>
            </a:r>
          </a:p>
          <a:p>
            <a:r>
              <a:rPr lang="en-GB" dirty="0" smtClean="0"/>
              <a:t>Text-based editor for </a:t>
            </a:r>
            <a:r>
              <a:rPr lang="en-GB" dirty="0" err="1" smtClean="0"/>
              <a:t>devops</a:t>
            </a:r>
            <a:r>
              <a:rPr lang="en-GB" dirty="0" smtClean="0"/>
              <a:t> based on </a:t>
            </a:r>
            <a:r>
              <a:rPr lang="en-GB" dirty="0" err="1" smtClean="0"/>
              <a:t>XText</a:t>
            </a:r>
            <a:r>
              <a:rPr lang="en-GB" dirty="0" smtClean="0"/>
              <a:t> technology</a:t>
            </a:r>
          </a:p>
          <a:p>
            <a:r>
              <a:rPr lang="en-GB" dirty="0" smtClean="0"/>
              <a:t>More details:</a:t>
            </a:r>
          </a:p>
          <a:p>
            <a:pPr lvl="1"/>
            <a:r>
              <a:rPr lang="en-GB" dirty="0" smtClean="0">
                <a:hlinkClick r:id="rId2"/>
              </a:rPr>
              <a:t>www.camel-dsl.org</a:t>
            </a:r>
            <a:endParaRPr lang="en-GB" dirty="0" smtClean="0"/>
          </a:p>
          <a:p>
            <a:pPr lvl="1"/>
            <a:r>
              <a:rPr lang="en-GB" dirty="0" smtClean="0">
                <a:hlinkClick r:id="rId3"/>
              </a:rPr>
              <a:t>www.github.com/camel-dsl</a:t>
            </a:r>
            <a:r>
              <a:rPr lang="en-GB" dirty="0" smtClean="0"/>
              <a:t>: </a:t>
            </a:r>
          </a:p>
          <a:p>
            <a:pPr lvl="2"/>
            <a:r>
              <a:rPr lang="en-GB" dirty="0" smtClean="0"/>
              <a:t>Meta-model</a:t>
            </a:r>
          </a:p>
          <a:p>
            <a:pPr lvl="2"/>
            <a:r>
              <a:rPr lang="en-GB" dirty="0" smtClean="0"/>
              <a:t>Domain-code</a:t>
            </a:r>
          </a:p>
          <a:p>
            <a:pPr lvl="2"/>
            <a:r>
              <a:rPr lang="en-GB" dirty="0" smtClean="0"/>
              <a:t>Text-based editor code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7494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CAMEL –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30217"/>
          </a:xfrm>
        </p:spPr>
        <p:txBody>
          <a:bodyPr/>
          <a:lstStyle/>
          <a:p>
            <a:r>
              <a:rPr lang="en-GB" dirty="0" smtClean="0"/>
              <a:t>Monitoring:</a:t>
            </a:r>
          </a:p>
          <a:p>
            <a:pPr lvl="1"/>
            <a:r>
              <a:rPr lang="en-GB" dirty="0" smtClean="0"/>
              <a:t>Specification of metric (computation) trees</a:t>
            </a:r>
          </a:p>
          <a:p>
            <a:pPr lvl="1"/>
            <a:r>
              <a:rPr lang="en-GB" dirty="0" smtClean="0"/>
              <a:t>Metric conditions</a:t>
            </a:r>
          </a:p>
          <a:p>
            <a:pPr lvl="1"/>
            <a:r>
              <a:rPr lang="en-GB" dirty="0" smtClean="0"/>
              <a:t>Metric scheduling &amp; measurement window</a:t>
            </a:r>
          </a:p>
          <a:p>
            <a:r>
              <a:rPr lang="en-GB" dirty="0" smtClean="0"/>
              <a:t>Scalability</a:t>
            </a:r>
          </a:p>
          <a:p>
            <a:pPr lvl="1"/>
            <a:r>
              <a:rPr lang="en-GB" dirty="0" smtClean="0"/>
              <a:t>Scalability rules mapping events to scaling actions</a:t>
            </a:r>
          </a:p>
          <a:p>
            <a:pPr lvl="1"/>
            <a:r>
              <a:rPr lang="en-GB" dirty="0" smtClean="0"/>
              <a:t>Both horizontal &amp; vertical scaling actions supported</a:t>
            </a:r>
          </a:p>
          <a:p>
            <a:pPr lvl="1"/>
            <a:r>
              <a:rPr lang="en-GB" dirty="0" smtClean="0"/>
              <a:t>Events can be simple or composite</a:t>
            </a:r>
          </a:p>
          <a:p>
            <a:pPr lvl="2"/>
            <a:r>
              <a:rPr lang="en-GB" dirty="0" smtClean="0"/>
              <a:t>Simple events map to metric conditions</a:t>
            </a:r>
          </a:p>
          <a:p>
            <a:pPr lvl="2"/>
            <a:r>
              <a:rPr lang="en-GB" dirty="0" smtClean="0"/>
              <a:t>Composite events to event composition via temporal or logical operators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2140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CAMEL – Extension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30217"/>
          </a:xfrm>
        </p:spPr>
        <p:txBody>
          <a:bodyPr/>
          <a:lstStyle/>
          <a:p>
            <a:r>
              <a:rPr lang="en-GB" dirty="0" smtClean="0"/>
              <a:t>Capability to specify complex adaptation actions instead of just scalability rules</a:t>
            </a:r>
          </a:p>
          <a:p>
            <a:pPr lvl="1"/>
            <a:r>
              <a:rPr lang="en-GB" dirty="0" smtClean="0"/>
              <a:t>Simple actions (</a:t>
            </a:r>
            <a:r>
              <a:rPr lang="en-GB" i="1" dirty="0" err="1" smtClean="0"/>
              <a:t>SimpleAdaptationTask</a:t>
            </a:r>
            <a:r>
              <a:rPr lang="en-GB" dirty="0" smtClean="0"/>
              <a:t>) mapping to layer-specific adaptation capabilities</a:t>
            </a:r>
          </a:p>
          <a:p>
            <a:pPr lvl="2"/>
            <a:r>
              <a:rPr lang="en-GB" dirty="0" smtClean="0"/>
              <a:t>Scale-in/out, Scale-up/down, Migration, Service Replacement, Workflow </a:t>
            </a:r>
            <a:r>
              <a:rPr lang="en-GB" dirty="0" err="1" smtClean="0"/>
              <a:t>Recomposition</a:t>
            </a:r>
            <a:r>
              <a:rPr lang="en-GB" dirty="0" smtClean="0"/>
              <a:t>, Task Add/Modify/Replace/Omit  </a:t>
            </a:r>
          </a:p>
          <a:p>
            <a:pPr lvl="1"/>
            <a:r>
              <a:rPr lang="en-GB" dirty="0" smtClean="0"/>
              <a:t>Composite actions (</a:t>
            </a:r>
            <a:r>
              <a:rPr lang="en-GB" dirty="0" err="1" smtClean="0"/>
              <a:t>CompositeAdaptationTask</a:t>
            </a:r>
            <a:r>
              <a:rPr lang="en-GB" dirty="0" smtClean="0"/>
              <a:t>) mapping to a combination of actions via well-known control-flow constructs</a:t>
            </a:r>
          </a:p>
          <a:p>
            <a:pPr lvl="2"/>
            <a:r>
              <a:rPr lang="en-GB" dirty="0" smtClean="0"/>
              <a:t>Sequence, Parallel, Conditional, Switch</a:t>
            </a:r>
          </a:p>
          <a:p>
            <a:r>
              <a:rPr lang="en-GB" dirty="0" smtClean="0"/>
              <a:t>Complex adaptation behaviour specified abstractly</a:t>
            </a:r>
          </a:p>
          <a:p>
            <a:pPr lvl="1"/>
            <a:r>
              <a:rPr lang="en-GB" dirty="0" smtClean="0"/>
              <a:t>Freedom to choose from alternative implementations of layer-specific simple adaptation actions</a:t>
            </a:r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28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13</a:t>
            </a:fld>
            <a:endParaRPr lang="de-DE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0"/>
            <a:ext cx="8928992" cy="674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633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Validation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1"/>
            <a:ext cx="8640960" cy="648072"/>
          </a:xfrm>
        </p:spPr>
        <p:txBody>
          <a:bodyPr/>
          <a:lstStyle/>
          <a:p>
            <a:r>
              <a:rPr lang="en-GB" dirty="0" smtClean="0"/>
              <a:t>Cross-Layer Adaptation Scenario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14</a:t>
            </a:fld>
            <a:endParaRPr lang="de-DE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554" y="1782291"/>
            <a:ext cx="6407186" cy="4005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7450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Validation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430217"/>
          </a:xfrm>
        </p:spPr>
        <p:txBody>
          <a:bodyPr/>
          <a:lstStyle/>
          <a:p>
            <a:r>
              <a:rPr lang="en-GB" dirty="0" smtClean="0"/>
              <a:t>Initial Rule Set:</a:t>
            </a:r>
          </a:p>
          <a:p>
            <a:pPr lvl="1"/>
            <a:r>
              <a:rPr lang="en-GB" dirty="0" smtClean="0"/>
              <a:t>R1: </a:t>
            </a:r>
            <a:r>
              <a:rPr lang="en-GB" dirty="0" err="1" smtClean="0"/>
              <a:t>cpu_viol</a:t>
            </a:r>
            <a:r>
              <a:rPr lang="en-GB" dirty="0" smtClean="0"/>
              <a:t>(</a:t>
            </a:r>
            <a:r>
              <a:rPr lang="en-GB" dirty="0" err="1" smtClean="0"/>
              <a:t>i_ninja,send_invoice</a:t>
            </a:r>
            <a:r>
              <a:rPr lang="en-GB" dirty="0" smtClean="0"/>
              <a:t>) → </a:t>
            </a:r>
            <a:r>
              <a:rPr lang="en-GB" dirty="0" err="1" smtClean="0"/>
              <a:t>hscale</a:t>
            </a:r>
            <a:r>
              <a:rPr lang="en-GB" dirty="0" smtClean="0"/>
              <a:t>(</a:t>
            </a:r>
            <a:r>
              <a:rPr lang="en-GB" dirty="0" err="1" smtClean="0"/>
              <a:t>i</a:t>
            </a:r>
            <a:r>
              <a:rPr lang="en-GB" dirty="0" smtClean="0"/>
              <a:t>-ninja)</a:t>
            </a:r>
          </a:p>
          <a:p>
            <a:pPr lvl="1"/>
            <a:r>
              <a:rPr lang="en-GB" dirty="0" smtClean="0"/>
              <a:t>R2: down(</a:t>
            </a:r>
            <a:r>
              <a:rPr lang="en-GB" dirty="0" err="1" smtClean="0"/>
              <a:t>i_ninja,send_invoice</a:t>
            </a:r>
            <a:r>
              <a:rPr lang="en-GB" dirty="0" smtClean="0"/>
              <a:t>) </a:t>
            </a:r>
            <a:r>
              <a:rPr lang="en-GB" dirty="0"/>
              <a:t>→ </a:t>
            </a:r>
            <a:r>
              <a:rPr lang="en-GB" dirty="0" smtClean="0"/>
              <a:t>re-run (</a:t>
            </a:r>
            <a:r>
              <a:rPr lang="en-GB" dirty="0" err="1" smtClean="0"/>
              <a:t>i</a:t>
            </a:r>
            <a:r>
              <a:rPr lang="en-GB" dirty="0" smtClean="0"/>
              <a:t>-ninja)</a:t>
            </a:r>
          </a:p>
          <a:p>
            <a:r>
              <a:rPr lang="en-GB" dirty="0" smtClean="0"/>
              <a:t>R2 covers non-permanent failures</a:t>
            </a:r>
          </a:p>
          <a:p>
            <a:r>
              <a:rPr lang="en-GB" dirty="0" smtClean="0"/>
              <a:t>New rule is introduced by expert via CAMEL to handle permanent failures</a:t>
            </a:r>
          </a:p>
          <a:p>
            <a:pPr lvl="1"/>
            <a:r>
              <a:rPr lang="en-GB" dirty="0" smtClean="0"/>
              <a:t>R3: </a:t>
            </a:r>
            <a:r>
              <a:rPr lang="en-GB" dirty="0"/>
              <a:t>down(</a:t>
            </a:r>
            <a:r>
              <a:rPr lang="en-GB" dirty="0" err="1"/>
              <a:t>i_ninja,send_invoice</a:t>
            </a:r>
            <a:r>
              <a:rPr lang="en-GB" dirty="0"/>
              <a:t>) </a:t>
            </a:r>
            <a:r>
              <a:rPr lang="el-GR" dirty="0"/>
              <a:t>∧</a:t>
            </a:r>
            <a:r>
              <a:rPr lang="el-GR" dirty="0" smtClean="0"/>
              <a:t> </a:t>
            </a:r>
            <a:r>
              <a:rPr lang="en-GB" dirty="0" smtClean="0"/>
              <a:t> failed(R2) → </a:t>
            </a:r>
          </a:p>
          <a:p>
            <a:pPr marL="457200" lvl="1" indent="0">
              <a:buNone/>
            </a:pPr>
            <a:r>
              <a:rPr lang="en-GB" dirty="0" err="1" smtClean="0"/>
              <a:t>seq</a:t>
            </a:r>
            <a:r>
              <a:rPr lang="en-GB" dirty="0" smtClean="0"/>
              <a:t>(migrate(</a:t>
            </a:r>
            <a:r>
              <a:rPr lang="en-GB" dirty="0" err="1" smtClean="0"/>
              <a:t>i_ninja</a:t>
            </a:r>
            <a:r>
              <a:rPr lang="en-GB" dirty="0" smtClean="0"/>
              <a:t>), </a:t>
            </a:r>
            <a:r>
              <a:rPr lang="en-GB" dirty="0" err="1" smtClean="0"/>
              <a:t>s_replace</a:t>
            </a:r>
            <a:r>
              <a:rPr lang="en-GB" dirty="0" smtClean="0"/>
              <a:t>(</a:t>
            </a:r>
            <a:r>
              <a:rPr lang="en-GB" dirty="0" err="1" smtClean="0"/>
              <a:t>i_ninja,send_invoice</a:t>
            </a:r>
            <a:r>
              <a:rPr lang="en-GB" dirty="0" smtClean="0"/>
              <a:t>))</a:t>
            </a:r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9663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Thorough solution validation &amp; testing</a:t>
            </a:r>
          </a:p>
          <a:p>
            <a:r>
              <a:rPr lang="en-GB" dirty="0" smtClean="0"/>
              <a:t>Devise of sophisticated adaptation workflow concretisation algorithm</a:t>
            </a:r>
          </a:p>
          <a:p>
            <a:r>
              <a:rPr lang="en-GB" dirty="0" smtClean="0"/>
              <a:t>Development of:</a:t>
            </a:r>
          </a:p>
          <a:p>
            <a:pPr lvl="1"/>
            <a:r>
              <a:rPr lang="en-GB" dirty="0" smtClean="0"/>
              <a:t>New adaptation capabilities</a:t>
            </a:r>
          </a:p>
          <a:p>
            <a:pPr lvl="1"/>
            <a:r>
              <a:rPr lang="en-GB" dirty="0" smtClean="0"/>
              <a:t>Alternative implementations of existing ones</a:t>
            </a:r>
          </a:p>
          <a:p>
            <a:r>
              <a:rPr lang="en-GB" dirty="0" smtClean="0"/>
              <a:t>Dynamic injection of developed adaptation capabilities</a:t>
            </a:r>
          </a:p>
          <a:p>
            <a:r>
              <a:rPr lang="en-GB" dirty="0" smtClean="0"/>
              <a:t>Adaptation history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2875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430217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A. Rossini, K. </a:t>
            </a:r>
            <a:r>
              <a:rPr lang="en-GB" dirty="0" err="1"/>
              <a:t>Kritikos</a:t>
            </a:r>
            <a:r>
              <a:rPr lang="en-GB" dirty="0"/>
              <a:t>, N. </a:t>
            </a:r>
            <a:r>
              <a:rPr lang="en-GB" dirty="0" err="1"/>
              <a:t>Nikolov</a:t>
            </a:r>
            <a:r>
              <a:rPr lang="en-GB" dirty="0"/>
              <a:t>, J. </a:t>
            </a:r>
            <a:r>
              <a:rPr lang="en-GB" dirty="0" err="1"/>
              <a:t>Domaschka</a:t>
            </a:r>
            <a:r>
              <a:rPr lang="en-GB" dirty="0"/>
              <a:t>, F. </a:t>
            </a:r>
            <a:r>
              <a:rPr lang="en-GB" dirty="0" err="1"/>
              <a:t>Griesinger</a:t>
            </a:r>
            <a:r>
              <a:rPr lang="en-GB" dirty="0"/>
              <a:t>, D. Seybold, D. Romero, D2.1.3 –</a:t>
            </a:r>
            <a:br>
              <a:rPr lang="en-GB" dirty="0"/>
            </a:br>
            <a:r>
              <a:rPr lang="en-GB" dirty="0" err="1"/>
              <a:t>CloudML</a:t>
            </a:r>
            <a:r>
              <a:rPr lang="en-GB" dirty="0"/>
              <a:t> Implementation Documentation (Final version), </a:t>
            </a:r>
            <a:r>
              <a:rPr lang="en-GB" dirty="0" err="1"/>
              <a:t>PaaSage</a:t>
            </a:r>
            <a:r>
              <a:rPr lang="en-GB" dirty="0"/>
              <a:t> project deliverable, 2015. </a:t>
            </a:r>
            <a:r>
              <a:rPr lang="en-GB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N. Ferry, A. Rossini, F. </a:t>
            </a:r>
            <a:r>
              <a:rPr lang="en-GB" dirty="0" err="1"/>
              <a:t>Chauvel</a:t>
            </a:r>
            <a:r>
              <a:rPr lang="en-GB" dirty="0"/>
              <a:t>, B. Morin, A. Solberg, Towards model-driven provisioning, deployment, monitoring, and adaptation of multi-cloud systems, in: L. O’Conner (Ed.), </a:t>
            </a:r>
            <a:r>
              <a:rPr lang="en-GB" dirty="0" smtClean="0"/>
              <a:t>Proceedings of </a:t>
            </a:r>
            <a:r>
              <a:rPr lang="en-GB" dirty="0"/>
              <a:t>CLOUD 2013: 6</a:t>
            </a:r>
            <a:r>
              <a:rPr lang="en-GB" i="1" dirty="0"/>
              <a:t>th </a:t>
            </a:r>
            <a:r>
              <a:rPr lang="en-GB" dirty="0"/>
              <a:t>IEEE International Conference on Cloud Computing, IEEE Computer Society,</a:t>
            </a:r>
            <a:br>
              <a:rPr lang="en-GB" dirty="0"/>
            </a:br>
            <a:r>
              <a:rPr lang="en-GB" dirty="0"/>
              <a:t>ISBN 978-0-7695-5028-2, 887–894, 2013. 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C. Quinton, D. Romero, L. </a:t>
            </a:r>
            <a:r>
              <a:rPr lang="en-GB" dirty="0" err="1"/>
              <a:t>Duchien</a:t>
            </a:r>
            <a:r>
              <a:rPr lang="en-GB" dirty="0"/>
              <a:t>, Cardinality-based feature models with constraints: a pragmatic</a:t>
            </a:r>
            <a:br>
              <a:rPr lang="en-GB" dirty="0"/>
            </a:br>
            <a:r>
              <a:rPr lang="en-GB" dirty="0"/>
              <a:t>approach, in: T. </a:t>
            </a:r>
            <a:r>
              <a:rPr lang="en-GB" dirty="0" err="1"/>
              <a:t>Kishi</a:t>
            </a:r>
            <a:r>
              <a:rPr lang="en-GB" dirty="0"/>
              <a:t>, S. </a:t>
            </a:r>
            <a:r>
              <a:rPr lang="en-GB" dirty="0" err="1"/>
              <a:t>Jarzabek</a:t>
            </a:r>
            <a:r>
              <a:rPr lang="en-GB" dirty="0"/>
              <a:t>, S. </a:t>
            </a:r>
            <a:r>
              <a:rPr lang="en-GB" dirty="0" err="1"/>
              <a:t>Gnesi</a:t>
            </a:r>
            <a:r>
              <a:rPr lang="en-GB" dirty="0"/>
              <a:t> (Eds.), SPLC 2013: 17th International Software Product</a:t>
            </a:r>
            <a:br>
              <a:rPr lang="en-GB" dirty="0"/>
            </a:br>
            <a:r>
              <a:rPr lang="en-GB" dirty="0"/>
              <a:t>Line Conference, ACM, 162–166, </a:t>
            </a:r>
            <a:r>
              <a:rPr lang="en-GB" dirty="0" smtClean="0"/>
              <a:t>2013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K. </a:t>
            </a:r>
            <a:r>
              <a:rPr lang="en-US" dirty="0" err="1"/>
              <a:t>Kritikos</a:t>
            </a:r>
            <a:r>
              <a:rPr lang="en-US" dirty="0"/>
              <a:t>, J. </a:t>
            </a:r>
            <a:r>
              <a:rPr lang="en-US" dirty="0" err="1"/>
              <a:t>Domaschka</a:t>
            </a:r>
            <a:r>
              <a:rPr lang="en-US" dirty="0"/>
              <a:t>, A. Rossini, SRL: A Scalability Rule Language for Multi-cloud Environments, in: </a:t>
            </a:r>
            <a:r>
              <a:rPr lang="en-US" dirty="0" err="1"/>
              <a:t>CloudCom</a:t>
            </a:r>
            <a:r>
              <a:rPr lang="en-US" dirty="0"/>
              <a:t>, IEEE, 1–9, 2014. </a:t>
            </a:r>
            <a:r>
              <a:rPr lang="en-GB" dirty="0" smtClean="0"/>
              <a:t> 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US" dirty="0" smtClean="0"/>
              <a:t>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1122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Problematic</a:t>
            </a:r>
          </a:p>
          <a:p>
            <a:r>
              <a:rPr lang="en-GB" dirty="0" smtClean="0"/>
              <a:t>Solution Overview &amp; Architecture</a:t>
            </a:r>
          </a:p>
          <a:p>
            <a:r>
              <a:rPr lang="en-GB" dirty="0" smtClean="0"/>
              <a:t>CAMEL Overview &amp; Extensions</a:t>
            </a:r>
          </a:p>
          <a:p>
            <a:r>
              <a:rPr lang="en-GB" dirty="0" smtClean="0"/>
              <a:t>Validation</a:t>
            </a:r>
          </a:p>
          <a:p>
            <a:r>
              <a:rPr lang="en-GB" dirty="0" smtClean="0"/>
              <a:t>Future Work Directions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432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1143000"/>
          </a:xfrm>
        </p:spPr>
        <p:txBody>
          <a:bodyPr/>
          <a:lstStyle/>
          <a:p>
            <a:r>
              <a:rPr lang="en-GB" dirty="0" smtClean="0"/>
              <a:t>Problematic – Issues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1512168"/>
          </a:xfrm>
        </p:spPr>
        <p:txBody>
          <a:bodyPr>
            <a:normAutofit/>
          </a:bodyPr>
          <a:lstStyle/>
          <a:p>
            <a:r>
              <a:rPr lang="en-GB" dirty="0" smtClean="0"/>
              <a:t>Flexibility &amp; cost reduction in BPs via the cloud</a:t>
            </a:r>
          </a:p>
          <a:p>
            <a:pPr lvl="1"/>
            <a:r>
              <a:rPr lang="en-GB" dirty="0" smtClean="0"/>
              <a:t>Business process as a Service (</a:t>
            </a:r>
            <a:r>
              <a:rPr lang="en-GB" dirty="0" err="1" smtClean="0"/>
              <a:t>BPaaS</a:t>
            </a:r>
            <a:r>
              <a:rPr lang="en-GB" dirty="0" smtClean="0"/>
              <a:t>)</a:t>
            </a:r>
          </a:p>
          <a:p>
            <a:r>
              <a:rPr lang="en-GB" dirty="0" smtClean="0"/>
              <a:t>Need to handle whole lifecycle of </a:t>
            </a:r>
            <a:r>
              <a:rPr lang="en-GB" dirty="0" err="1" smtClean="0"/>
              <a:t>BPaaS</a:t>
            </a:r>
            <a:endParaRPr lang="en-GB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3</a:t>
            </a:fld>
            <a:endParaRPr lang="de-DE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794" y="2225012"/>
            <a:ext cx="4090398" cy="3940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85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Problematic – 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Focusing on Execution activity, there exists the need to:</a:t>
            </a:r>
          </a:p>
          <a:p>
            <a:pPr lvl="1"/>
            <a:r>
              <a:rPr lang="en-GB" dirty="0" smtClean="0"/>
              <a:t>Monitor &amp; Adapt </a:t>
            </a:r>
            <a:r>
              <a:rPr lang="en-GB" dirty="0" err="1" smtClean="0"/>
              <a:t>BPaaS</a:t>
            </a:r>
            <a:r>
              <a:rPr lang="en-GB" dirty="0" smtClean="0"/>
              <a:t> in a cross-layer manner to sustain a certain service level</a:t>
            </a:r>
          </a:p>
          <a:p>
            <a:r>
              <a:rPr lang="en-GB" dirty="0" smtClean="0"/>
              <a:t>Issues</a:t>
            </a:r>
          </a:p>
          <a:p>
            <a:pPr lvl="1"/>
            <a:r>
              <a:rPr lang="en-GB" dirty="0" smtClean="0"/>
              <a:t>Many layers involved: IaaS, PaaS, SaaS, </a:t>
            </a:r>
            <a:r>
              <a:rPr lang="en-GB" dirty="0" err="1" smtClean="0"/>
              <a:t>BPaaS</a:t>
            </a:r>
            <a:endParaRPr lang="en-GB" dirty="0" smtClean="0"/>
          </a:p>
          <a:p>
            <a:pPr lvl="1"/>
            <a:r>
              <a:rPr lang="en-GB" dirty="0" smtClean="0"/>
              <a:t>Need for flexibility in metric specification &amp; computation</a:t>
            </a:r>
          </a:p>
          <a:p>
            <a:pPr lvl="1"/>
            <a:r>
              <a:rPr lang="en-GB" dirty="0" smtClean="0"/>
              <a:t>Need to realise layer-specific adaptation mechanisms</a:t>
            </a:r>
          </a:p>
          <a:p>
            <a:pPr lvl="1"/>
            <a:r>
              <a:rPr lang="en-GB" dirty="0" smtClean="0"/>
              <a:t>Need to coordinate such mechanisms to deal with complex, problematic situations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9910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97768"/>
            <a:ext cx="8640960" cy="926976"/>
          </a:xfrm>
        </p:spPr>
        <p:txBody>
          <a:bodyPr/>
          <a:lstStyle/>
          <a:p>
            <a:r>
              <a:rPr lang="en-GB" dirty="0" smtClean="0"/>
              <a:t>Problematic – Related Work Analysis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5</a:t>
            </a:fld>
            <a:endParaRPr lang="de-DE"/>
          </a:p>
        </p:txBody>
      </p:sp>
      <p:sp>
        <p:nvSpPr>
          <p:cNvPr id="8" name="TextBox 7"/>
          <p:cNvSpPr txBox="1"/>
          <p:nvPr/>
        </p:nvSpPr>
        <p:spPr>
          <a:xfrm>
            <a:off x="4366443" y="5301209"/>
            <a:ext cx="1069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Our Solution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284" y="1124744"/>
            <a:ext cx="7827090" cy="3312368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 rot="16200000">
            <a:off x="4323723" y="312634"/>
            <a:ext cx="300263" cy="782913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0"/>
            <a:endCxn id="7" idx="1"/>
          </p:cNvCxnSpPr>
          <p:nvPr/>
        </p:nvCxnSpPr>
        <p:spPr>
          <a:xfrm flipH="1" flipV="1">
            <a:off x="4473855" y="4377335"/>
            <a:ext cx="427415" cy="92387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8607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185516"/>
            <a:ext cx="8640960" cy="1143000"/>
          </a:xfrm>
        </p:spPr>
        <p:txBody>
          <a:bodyPr/>
          <a:lstStyle/>
          <a:p>
            <a:r>
              <a:rPr lang="en-GB" dirty="0" smtClean="0"/>
              <a:t>Solution Overview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4757988"/>
          </a:xfrm>
        </p:spPr>
        <p:txBody>
          <a:bodyPr>
            <a:normAutofit/>
          </a:bodyPr>
          <a:lstStyle/>
          <a:p>
            <a:r>
              <a:rPr lang="en-GB" dirty="0" smtClean="0"/>
              <a:t>Overall </a:t>
            </a:r>
            <a:r>
              <a:rPr lang="en-GB" dirty="0" err="1" smtClean="0"/>
              <a:t>BPaaS</a:t>
            </a:r>
            <a:r>
              <a:rPr lang="en-GB" dirty="0" smtClean="0"/>
              <a:t> Management: </a:t>
            </a:r>
            <a:r>
              <a:rPr lang="en-GB" dirty="0" err="1" smtClean="0"/>
              <a:t>CloudSocket</a:t>
            </a:r>
            <a:r>
              <a:rPr lang="en-GB" dirty="0" smtClean="0"/>
              <a:t> project</a:t>
            </a:r>
          </a:p>
          <a:p>
            <a:pPr lvl="1"/>
            <a:r>
              <a:rPr lang="en-GB" dirty="0" smtClean="0"/>
              <a:t>Model-based approach for business-to-IT alignment &amp; </a:t>
            </a:r>
            <a:r>
              <a:rPr lang="en-GB" dirty="0" err="1" smtClean="0"/>
              <a:t>BPaaS</a:t>
            </a:r>
            <a:r>
              <a:rPr lang="en-GB" dirty="0" smtClean="0"/>
              <a:t> provisioning</a:t>
            </a:r>
          </a:p>
          <a:p>
            <a:pPr lvl="1"/>
            <a:r>
              <a:rPr lang="en-GB" dirty="0" smtClean="0"/>
              <a:t>Lifecycle activity-specific environments</a:t>
            </a:r>
          </a:p>
          <a:p>
            <a:r>
              <a:rPr lang="en-GB" dirty="0" err="1" smtClean="0"/>
              <a:t>BPaaS</a:t>
            </a:r>
            <a:r>
              <a:rPr lang="en-GB" dirty="0" smtClean="0"/>
              <a:t> Monitoring:</a:t>
            </a:r>
          </a:p>
          <a:p>
            <a:pPr lvl="1"/>
            <a:r>
              <a:rPr lang="en-GB" dirty="0" smtClean="0"/>
              <a:t>Flexible metric specification via CAMEL [1]</a:t>
            </a:r>
          </a:p>
          <a:p>
            <a:pPr lvl="1"/>
            <a:r>
              <a:rPr lang="en-GB" dirty="0" smtClean="0"/>
              <a:t>Distributed monitoring approach across layers &amp; clouds</a:t>
            </a:r>
          </a:p>
          <a:p>
            <a:pPr lvl="2"/>
            <a:r>
              <a:rPr lang="en-GB" dirty="0" smtClean="0"/>
              <a:t>CAMEL metric computation formulas/trees cover the measurability gap across layers &amp; clouds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955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Solution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430217"/>
          </a:xfrm>
        </p:spPr>
        <p:txBody>
          <a:bodyPr/>
          <a:lstStyle/>
          <a:p>
            <a:r>
              <a:rPr lang="en-GB" dirty="0" err="1"/>
              <a:t>BPaaS</a:t>
            </a:r>
            <a:r>
              <a:rPr lang="en-GB" dirty="0"/>
              <a:t> Adaptation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Composition of existing adaptation frameworks</a:t>
            </a:r>
          </a:p>
          <a:p>
            <a:pPr lvl="2"/>
            <a:r>
              <a:rPr lang="en-GB" dirty="0" smtClean="0"/>
              <a:t>To cover all possible layers</a:t>
            </a:r>
          </a:p>
          <a:p>
            <a:pPr lvl="1"/>
            <a:r>
              <a:rPr lang="en-GB" dirty="0" smtClean="0"/>
              <a:t>Pro- &amp; re-active adaptation via:</a:t>
            </a:r>
          </a:p>
          <a:p>
            <a:pPr lvl="2"/>
            <a:r>
              <a:rPr lang="en-GB" dirty="0" smtClean="0"/>
              <a:t>rule-based approach </a:t>
            </a:r>
          </a:p>
          <a:p>
            <a:pPr lvl="2"/>
            <a:r>
              <a:rPr lang="en-GB" dirty="0" smtClean="0"/>
              <a:t>event correlation via execution history mining</a:t>
            </a:r>
          </a:p>
          <a:p>
            <a:pPr lvl="2"/>
            <a:r>
              <a:rPr lang="en-GB" dirty="0" smtClean="0"/>
              <a:t>warning </a:t>
            </a:r>
            <a:r>
              <a:rPr lang="en-GB" dirty="0" smtClean="0"/>
              <a:t>events</a:t>
            </a:r>
          </a:p>
          <a:p>
            <a:pPr lvl="2"/>
            <a:r>
              <a:rPr lang="en-GB" dirty="0" smtClean="0"/>
              <a:t>semi-automatic </a:t>
            </a:r>
            <a:r>
              <a:rPr lang="en-GB" dirty="0" smtClean="0"/>
              <a:t>production of adaptation rules</a:t>
            </a:r>
          </a:p>
          <a:p>
            <a:pPr lvl="1"/>
            <a:r>
              <a:rPr lang="en-GB" dirty="0"/>
              <a:t>Dynamic adaptation via concretisation &amp; execution of abstract adaptation </a:t>
            </a:r>
            <a:r>
              <a:rPr lang="en-GB" dirty="0" smtClean="0"/>
              <a:t>workflows specified in CAMEL</a:t>
            </a:r>
            <a:endParaRPr lang="en-GB" dirty="0"/>
          </a:p>
          <a:p>
            <a:pPr lvl="1"/>
            <a:r>
              <a:rPr lang="en-GB" dirty="0"/>
              <a:t>Adaptation history recording &amp; </a:t>
            </a:r>
            <a:r>
              <a:rPr lang="en-GB" dirty="0" smtClean="0"/>
              <a:t>browsing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4642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Solution Architecture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8</a:t>
            </a:fld>
            <a:endParaRPr lang="de-DE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8716"/>
            <a:ext cx="9144000" cy="5152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090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CAMEL –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30217"/>
          </a:xfrm>
        </p:spPr>
        <p:txBody>
          <a:bodyPr/>
          <a:lstStyle/>
          <a:p>
            <a:r>
              <a:rPr lang="en-GB" dirty="0" smtClean="0"/>
              <a:t>Multi-DSL focusing on capturing different domain-specific aspects of multi-cloud applications:</a:t>
            </a:r>
          </a:p>
          <a:p>
            <a:pPr lvl="1"/>
            <a:r>
              <a:rPr lang="en-GB" dirty="0" smtClean="0"/>
              <a:t>Deployment, Requirement, Provider, Organisation, Location, Security, Metric, Scalability, Value Type, Unit</a:t>
            </a:r>
          </a:p>
          <a:p>
            <a:r>
              <a:rPr lang="en-GB" dirty="0" smtClean="0"/>
              <a:t>Produced from existing languages (e.g., </a:t>
            </a:r>
            <a:r>
              <a:rPr lang="en-GB" dirty="0" err="1" smtClean="0"/>
              <a:t>CloudML</a:t>
            </a:r>
            <a:r>
              <a:rPr lang="en-GB" dirty="0" smtClean="0"/>
              <a:t> [2], Saloon [3]) &amp; new ones (SRL [4])</a:t>
            </a:r>
          </a:p>
          <a:p>
            <a:r>
              <a:rPr lang="en-GB" dirty="0" smtClean="0"/>
              <a:t>Use of OCL rules for integration &amp; semantic domain validation</a:t>
            </a:r>
          </a:p>
          <a:p>
            <a:pPr lvl="1"/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0764411"/>
      </p:ext>
    </p:extLst>
  </p:cSld>
  <p:clrMapOvr>
    <a:masterClrMapping/>
  </p:clrMapOvr>
</p:sld>
</file>

<file path=ppt/theme/theme1.xml><?xml version="1.0" encoding="utf-8"?>
<a:theme xmlns:a="http://schemas.openxmlformats.org/drawingml/2006/main" name="CloudSocket_PPT_Template_v2_DRAFT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 err="1" smtClean="0">
            <a:latin typeface="Arial Narrow" panose="020B060602020203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CloudSocket_PPT_Template_v2_DRAFT</Template>
  <TotalTime>352</TotalTime>
  <Words>625</Words>
  <Application>Microsoft Office PowerPoint</Application>
  <PresentationFormat>On-screen Show (4:3)</PresentationFormat>
  <Paragraphs>121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Arial Narrow</vt:lpstr>
      <vt:lpstr>Calibri</vt:lpstr>
      <vt:lpstr>CloudSocket_PPT_Template_v2_DRAFT</vt:lpstr>
      <vt:lpstr>A Cross-Layer BPaaS Adaptation Framework</vt:lpstr>
      <vt:lpstr>Outline</vt:lpstr>
      <vt:lpstr>Problematic – Issues</vt:lpstr>
      <vt:lpstr>Problematic – Issues</vt:lpstr>
      <vt:lpstr>Problematic – Related Work Analysis</vt:lpstr>
      <vt:lpstr>Solution Overview</vt:lpstr>
      <vt:lpstr>Solution Overview</vt:lpstr>
      <vt:lpstr>Solution Architecture</vt:lpstr>
      <vt:lpstr>CAMEL – Overview</vt:lpstr>
      <vt:lpstr>CAMEL – Overview</vt:lpstr>
      <vt:lpstr>CAMEL – Overview</vt:lpstr>
      <vt:lpstr>CAMEL – Extension</vt:lpstr>
      <vt:lpstr>PowerPoint Presentation</vt:lpstr>
      <vt:lpstr>Validation</vt:lpstr>
      <vt:lpstr>Validation</vt:lpstr>
      <vt:lpstr>Future Work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BPaaS Information Harvesting &amp; KPI Drill-Down Demo</dc:title>
  <dc:creator>admin</dc:creator>
  <cp:lastModifiedBy>admin</cp:lastModifiedBy>
  <cp:revision>36</cp:revision>
  <dcterms:created xsi:type="dcterms:W3CDTF">2017-02-07T08:38:39Z</dcterms:created>
  <dcterms:modified xsi:type="dcterms:W3CDTF">2017-08-22T06:29:05Z</dcterms:modified>
</cp:coreProperties>
</file>