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450" r:id="rId2"/>
    <p:sldId id="319" r:id="rId3"/>
    <p:sldId id="438" r:id="rId4"/>
    <p:sldId id="440" r:id="rId5"/>
    <p:sldId id="398" r:id="rId6"/>
    <p:sldId id="399" r:id="rId7"/>
    <p:sldId id="447" r:id="rId8"/>
    <p:sldId id="400" r:id="rId9"/>
    <p:sldId id="401" r:id="rId10"/>
    <p:sldId id="442" r:id="rId11"/>
    <p:sldId id="441" r:id="rId12"/>
    <p:sldId id="402" r:id="rId13"/>
    <p:sldId id="403" r:id="rId14"/>
    <p:sldId id="404" r:id="rId15"/>
    <p:sldId id="405" r:id="rId16"/>
    <p:sldId id="451" r:id="rId17"/>
    <p:sldId id="427" r:id="rId18"/>
    <p:sldId id="428" r:id="rId19"/>
    <p:sldId id="448" r:id="rId20"/>
    <p:sldId id="407" r:id="rId21"/>
    <p:sldId id="429" r:id="rId22"/>
    <p:sldId id="430" r:id="rId23"/>
    <p:sldId id="431" r:id="rId24"/>
    <p:sldId id="432" r:id="rId25"/>
    <p:sldId id="433" r:id="rId26"/>
    <p:sldId id="436" r:id="rId27"/>
    <p:sldId id="449" r:id="rId28"/>
    <p:sldId id="424" r:id="rId29"/>
    <p:sldId id="425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17B1C65-97E0-4063-95BD-C684D67F398A}">
          <p14:sldIdLst>
            <p14:sldId id="450"/>
            <p14:sldId id="319"/>
            <p14:sldId id="438"/>
            <p14:sldId id="440"/>
            <p14:sldId id="398"/>
            <p14:sldId id="399"/>
            <p14:sldId id="447"/>
            <p14:sldId id="400"/>
            <p14:sldId id="401"/>
            <p14:sldId id="442"/>
            <p14:sldId id="441"/>
            <p14:sldId id="402"/>
            <p14:sldId id="403"/>
            <p14:sldId id="404"/>
            <p14:sldId id="405"/>
            <p14:sldId id="451"/>
            <p14:sldId id="427"/>
            <p14:sldId id="428"/>
            <p14:sldId id="448"/>
            <p14:sldId id="407"/>
            <p14:sldId id="429"/>
            <p14:sldId id="430"/>
            <p14:sldId id="431"/>
            <p14:sldId id="432"/>
            <p14:sldId id="433"/>
            <p14:sldId id="436"/>
            <p14:sldId id="449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FF3300"/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0" autoAdjust="0"/>
    <p:restoredTop sz="81598" autoAdjust="0"/>
  </p:normalViewPr>
  <p:slideViewPr>
    <p:cSldViewPr snapToGrid="0">
      <p:cViewPr varScale="1">
        <p:scale>
          <a:sx n="71" d="100"/>
          <a:sy n="71" d="100"/>
        </p:scale>
        <p:origin x="1757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73039-8E68-499B-90D1-04DE092D0B8C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8682335"/>
            <a:ext cx="2168573" cy="46166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de-DE" sz="1200" dirty="0" smtClean="0">
                <a:latin typeface="Arial Narrow" panose="020B0606020202030204" pitchFamily="34" charset="0"/>
              </a:rPr>
              <a:t>WWW: www.cloudsocket.eu</a:t>
            </a:r>
          </a:p>
          <a:p>
            <a:pPr lvl="0"/>
            <a:r>
              <a:rPr lang="de-DE" sz="1200" dirty="0" smtClean="0">
                <a:latin typeface="Arial Narrow" panose="020B0606020202030204" pitchFamily="34" charset="0"/>
              </a:rPr>
              <a:t>Email: info@cloudsocket.eu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4637712" y="8475027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592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D6D38-0006-4E1A-8A27-CAFFACBF7E08}" type="datetimeFigureOut">
              <a:rPr lang="de-DE"/>
              <a:pPr>
                <a:defRPr/>
              </a:pPr>
              <a:t>07.02.2017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98A65E-09DE-4843-9D7D-BCAF93A2F5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7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bundle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Execution</a:t>
            </a:r>
            <a:r>
              <a:rPr lang="de-DE" baseline="0" dirty="0" smtClean="0"/>
              <a:t> Environment.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I will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PaaS</a:t>
            </a:r>
            <a:r>
              <a:rPr lang="de-DE" baseline="0" dirty="0" smtClean="0"/>
              <a:t> Orchestration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Adaptation.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questions</a:t>
            </a:r>
            <a:r>
              <a:rPr lang="de-DE" dirty="0" smtClean="0"/>
              <a:t> -&gt;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Parts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Handover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Allocation</a:t>
            </a:r>
            <a:r>
              <a:rPr lang="de-DE" baseline="0" dirty="0" smtClean="0"/>
              <a:t> Environment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BPaaS </a:t>
            </a:r>
            <a:r>
              <a:rPr lang="de-DE" baseline="0" dirty="0" err="1" smtClean="0"/>
              <a:t>bundle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created</a:t>
            </a:r>
            <a:endParaRPr lang="de-DE" dirty="0" smtClean="0"/>
          </a:p>
          <a:p>
            <a:r>
              <a:rPr lang="de-DE" dirty="0" err="1" smtClean="0"/>
              <a:t>Shortcomings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Execution</a:t>
            </a:r>
            <a:r>
              <a:rPr lang="de-DE" dirty="0" smtClean="0"/>
              <a:t> Environment</a:t>
            </a:r>
          </a:p>
          <a:p>
            <a:pPr lvl="1"/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r>
              <a:rPr lang="de-DE" dirty="0" smtClean="0"/>
              <a:t> on </a:t>
            </a:r>
            <a:r>
              <a:rPr lang="de-DE" dirty="0" err="1" smtClean="0"/>
              <a:t>IaaS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Description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selection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service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provider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restricted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exchanging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services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between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layers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monitoring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external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services</a:t>
            </a:r>
            <a:r>
              <a:rPr lang="de-DE" dirty="0" smtClean="0">
                <a:sym typeface="Wingdings" panose="05000000000000000000" pitchFamily="2" charset="2"/>
              </a:rPr>
              <a:t> in a </a:t>
            </a:r>
            <a:r>
              <a:rPr lang="de-DE" dirty="0" err="1" smtClean="0">
                <a:sym typeface="Wingdings" panose="05000000000000000000" pitchFamily="2" charset="2"/>
              </a:rPr>
              <a:t>unified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way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1: Orchestration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CAMEL</a:t>
            </a:r>
          </a:p>
          <a:p>
            <a:pPr lvl="1"/>
            <a:r>
              <a:rPr lang="de-DE" dirty="0" smtClean="0"/>
              <a:t>Integration </a:t>
            </a:r>
            <a:r>
              <a:rPr lang="de-DE" dirty="0" err="1" smtClean="0"/>
              <a:t>and</a:t>
            </a:r>
            <a:r>
              <a:rPr lang="de-DE" dirty="0" smtClean="0"/>
              <a:t> 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Unified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Cloud Provider Engine</a:t>
            </a:r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Life Cycle Management</a:t>
            </a:r>
          </a:p>
          <a:p>
            <a:r>
              <a:rPr lang="de-DE" dirty="0" err="1" smtClean="0"/>
              <a:t>Step</a:t>
            </a:r>
            <a:r>
              <a:rPr lang="de-DE" dirty="0" smtClean="0"/>
              <a:t> 2: Management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Comprehensive</a:t>
            </a:r>
            <a:r>
              <a:rPr lang="de-DE" dirty="0" smtClean="0"/>
              <a:t> Adaptation Scenarios</a:t>
            </a:r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CAMEL</a:t>
            </a:r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Monitoring Solution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externally</a:t>
            </a:r>
            <a:r>
              <a:rPr lang="de-DE" dirty="0" smtClean="0"/>
              <a:t> </a:t>
            </a:r>
            <a:r>
              <a:rPr lang="de-DE" dirty="0" err="1" smtClean="0"/>
              <a:t>hosted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endParaRPr lang="de-DE" dirty="0" smtClean="0"/>
          </a:p>
          <a:p>
            <a:pPr lvl="1"/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Adaptation Management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exposes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Cloud Provider Engine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98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1: Orchestration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CAMEL</a:t>
            </a:r>
          </a:p>
          <a:p>
            <a:pPr lvl="1"/>
            <a:r>
              <a:rPr lang="de-DE" dirty="0" smtClean="0"/>
              <a:t>Integration </a:t>
            </a:r>
            <a:r>
              <a:rPr lang="de-DE" dirty="0" err="1" smtClean="0"/>
              <a:t>and</a:t>
            </a:r>
            <a:r>
              <a:rPr lang="de-DE" dirty="0" smtClean="0"/>
              <a:t> 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Unified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Cloud Provider Engine</a:t>
            </a:r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Life Cycle Management</a:t>
            </a:r>
          </a:p>
          <a:p>
            <a:r>
              <a:rPr lang="de-DE" dirty="0" err="1" smtClean="0"/>
              <a:t>Step</a:t>
            </a:r>
            <a:r>
              <a:rPr lang="de-DE" dirty="0" smtClean="0"/>
              <a:t> 2: Management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Comprehensive</a:t>
            </a:r>
            <a:r>
              <a:rPr lang="de-DE" dirty="0" smtClean="0"/>
              <a:t> Adaptation Scenarios</a:t>
            </a:r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CAMEL</a:t>
            </a:r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Monitoring Solution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externally</a:t>
            </a:r>
            <a:r>
              <a:rPr lang="de-DE" dirty="0" smtClean="0"/>
              <a:t> </a:t>
            </a:r>
            <a:r>
              <a:rPr lang="de-DE" dirty="0" err="1" smtClean="0"/>
              <a:t>hosted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endParaRPr lang="de-DE" dirty="0" smtClean="0"/>
          </a:p>
          <a:p>
            <a:pPr lvl="1"/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Adaptation Management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exposes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Cloud Provider Engine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8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More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Monitoring </a:t>
            </a:r>
            <a:r>
              <a:rPr lang="de-DE" dirty="0" err="1" smtClean="0"/>
              <a:t>prototypes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94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Adaptation Management REST </a:t>
            </a:r>
            <a:r>
              <a:rPr lang="de-DE" dirty="0" err="1" smtClean="0"/>
              <a:t>interface</a:t>
            </a:r>
            <a:r>
              <a:rPr lang="de-DE" dirty="0" smtClean="0"/>
              <a:t>:</a:t>
            </a:r>
          </a:p>
          <a:p>
            <a:r>
              <a:rPr lang="de-DE" dirty="0" smtClean="0"/>
              <a:t>API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adaptation</a:t>
            </a:r>
            <a:r>
              <a:rPr lang="de-DE" baseline="0" dirty="0" smtClean="0"/>
              <a:t> plan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end.</a:t>
            </a:r>
          </a:p>
          <a:p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external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precessors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Action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declared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CAMEL </a:t>
            </a:r>
            <a:r>
              <a:rPr lang="de-DE" dirty="0" err="1" smtClean="0"/>
              <a:t>specification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Currently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engine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adaptations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62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Review</a:t>
            </a:r>
            <a:r>
              <a:rPr lang="de-DE" baseline="0" dirty="0" smtClean="0"/>
              <a:t> raus lassen!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5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CloudSocket_LOGO_RZfinal_RGB_v5_larg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6" b="20865"/>
          <a:stretch/>
        </p:blipFill>
        <p:spPr bwMode="auto">
          <a:xfrm>
            <a:off x="2627784" y="2636912"/>
            <a:ext cx="65162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00192" y="6237312"/>
            <a:ext cx="2592288" cy="514128"/>
          </a:xfrm>
        </p:spPr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6728942" y="6067296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4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6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CloudSocket_LOGO_RZfinal_RGB_v5_larg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6" b="20865"/>
          <a:stretch/>
        </p:blipFill>
        <p:spPr bwMode="auto">
          <a:xfrm>
            <a:off x="2627784" y="2637024"/>
            <a:ext cx="65162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6728942" y="6067296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1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1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0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4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6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CloudSocket_LOGO_RZfinal_RGB_v5_large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3" t="75213" r="14486" b="20865"/>
          <a:stretch/>
        </p:blipFill>
        <p:spPr bwMode="auto">
          <a:xfrm>
            <a:off x="253945" y="0"/>
            <a:ext cx="8656913" cy="1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I:\CloudSocket_LOGO_RZfinal_RGB_v5_large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7" t="35511" r="56223" b="61262"/>
          <a:stretch/>
        </p:blipFill>
        <p:spPr bwMode="auto">
          <a:xfrm>
            <a:off x="253945" y="0"/>
            <a:ext cx="7198375" cy="1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640960" cy="543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216116"/>
            <a:ext cx="2895600" cy="5040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00192" y="6220159"/>
            <a:ext cx="2592288" cy="5141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EF5301-6CB9-4036-932F-7497656FBF09}" type="slidenum">
              <a:rPr lang="de-DE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07504" y="6237312"/>
            <a:ext cx="2600621" cy="46166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www.cloudsocket.eu,info@cloudsocket.eu</a:t>
            </a:r>
            <a:endParaRPr lang="de-DE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6728942" y="6067296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640960" cy="926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97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10.png"/><Relationship Id="rId2" Type="http://schemas.microsoft.com/office/2007/relationships/media" Target="../media/media3.m4a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WP3: BPaaS Research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smtClean="0"/>
              <a:t>Environment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PaaS Orchestration and Adaptation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89">
        <p:fade/>
      </p:transition>
    </mc:Choice>
    <mc:Fallback xmlns="">
      <p:transition spd="med" advTm="4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err="1" smtClean="0"/>
              <a:t>Current</a:t>
            </a:r>
            <a:r>
              <a:rPr lang="de-DE" sz="2500" dirty="0" smtClean="0"/>
              <a:t> State: Adaptation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CAMEL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/>
          </a:p>
          <a:p>
            <a:pPr lvl="1"/>
            <a:r>
              <a:rPr lang="de-DE" dirty="0" smtClean="0"/>
              <a:t>horizontal </a:t>
            </a:r>
            <a:r>
              <a:rPr lang="de-DE" dirty="0" err="1" smtClean="0"/>
              <a:t>scaling</a:t>
            </a:r>
            <a:endParaRPr lang="de-DE" dirty="0" smtClean="0"/>
          </a:p>
          <a:p>
            <a:pPr lvl="1"/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endParaRPr lang="de-DE" dirty="0" smtClean="0"/>
          </a:p>
          <a:p>
            <a:r>
              <a:rPr lang="de-DE" dirty="0" smtClean="0"/>
              <a:t>Other Cloud DSLs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workflow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endParaRPr lang="de-DE" dirty="0" smtClean="0"/>
          </a:p>
          <a:p>
            <a:pPr lvl="1"/>
            <a:r>
              <a:rPr lang="de-DE" dirty="0" smtClean="0"/>
              <a:t>e.g. TOSCA </a:t>
            </a:r>
            <a:r>
              <a:rPr lang="de-DE" dirty="0" err="1" smtClean="0"/>
              <a:t>with</a:t>
            </a:r>
            <a:r>
              <a:rPr lang="de-DE" dirty="0" smtClean="0"/>
              <a:t> BPMN</a:t>
            </a:r>
          </a:p>
          <a:p>
            <a:r>
              <a:rPr lang="de-DE" dirty="0" err="1" smtClean="0"/>
              <a:t>Cloudiator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  <a:p>
            <a:pPr lvl="1"/>
            <a:r>
              <a:rPr lang="de-DE" dirty="0" smtClean="0"/>
              <a:t>CAMEL-</a:t>
            </a:r>
            <a:r>
              <a:rPr lang="de-DE" dirty="0" err="1" smtClean="0"/>
              <a:t>compatible</a:t>
            </a:r>
            <a:r>
              <a:rPr lang="de-DE" dirty="0" smtClean="0"/>
              <a:t> </a:t>
            </a:r>
            <a:r>
              <a:rPr lang="de-DE" dirty="0" err="1" smtClean="0"/>
              <a:t>workflows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4"/>
    </mc:Choice>
    <mc:Fallback xmlns="">
      <p:transition spd="slow" advTm="8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Solution Approach: </a:t>
            </a:r>
            <a:r>
              <a:rPr lang="de-DE" sz="2500" dirty="0" smtClean="0"/>
              <a:t>Management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Comprehensive</a:t>
            </a:r>
            <a:r>
              <a:rPr lang="de-DE" sz="2500" dirty="0" smtClean="0"/>
              <a:t> Adaptation Scenarios</a:t>
            </a:r>
            <a:endParaRPr lang="de-DE" sz="2500" dirty="0"/>
          </a:p>
        </p:txBody>
      </p:sp>
      <p:pic>
        <p:nvPicPr>
          <p:cNvPr id="10" name="Picture 2" descr="CA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5" y="2933150"/>
            <a:ext cx="2556272" cy="8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8154" y="2624707"/>
            <a:ext cx="2171626" cy="1325820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3302495" y="3224437"/>
            <a:ext cx="855659" cy="30391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243847" y="39053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Extensions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09964" y="3905398"/>
            <a:ext cx="306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Extensions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and</a:t>
            </a:r>
            <a:r>
              <a:rPr lang="de-DE" dirty="0" smtClean="0">
                <a:latin typeface="Arial Narrow" panose="020B0606020202030204" pitchFamily="34" charset="0"/>
              </a:rPr>
              <a:t> Implementation</a:t>
            </a:r>
          </a:p>
        </p:txBody>
      </p:sp>
      <p:sp>
        <p:nvSpPr>
          <p:cNvPr id="17" name="Rechteck 16"/>
          <p:cNvSpPr/>
          <p:nvPr/>
        </p:nvSpPr>
        <p:spPr>
          <a:xfrm>
            <a:off x="6512673" y="2542933"/>
            <a:ext cx="1633492" cy="1294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509269" y="2836015"/>
            <a:ext cx="162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Arial Narrow" panose="020B0606020202030204" pitchFamily="34" charset="0"/>
              </a:rPr>
              <a:t>Adaptation Management</a:t>
            </a:r>
            <a:endParaRPr lang="de-DE" sz="800" dirty="0" smtClean="0">
              <a:latin typeface="Arial Narrow" panose="020B0606020202030204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6030968" y="2968406"/>
            <a:ext cx="499578" cy="536945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861793" y="1901629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latin typeface="Arial Narrow" panose="020B0606020202030204" pitchFamily="34" charset="0"/>
              </a:rPr>
              <a:t>Specification</a:t>
            </a:r>
            <a:endParaRPr lang="de-DE" sz="28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279477" y="1901629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latin typeface="Arial Narrow" panose="020B0606020202030204" pitchFamily="34" charset="0"/>
              </a:rPr>
              <a:t>Execution</a:t>
            </a:r>
            <a:endParaRPr lang="de-DE" sz="2800" b="1" dirty="0" smtClean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6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0"/>
    </mc:Choice>
    <mc:Fallback xmlns="">
      <p:transition spd="slow" advTm="20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7" grpId="0" animBg="1"/>
      <p:bldP spid="15" grpId="0"/>
      <p:bldP spid="19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Solution </a:t>
            </a:r>
            <a:r>
              <a:rPr lang="de-DE" sz="2500" dirty="0" smtClean="0"/>
              <a:t>Approach: Management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Comprehensive</a:t>
            </a:r>
            <a:r>
              <a:rPr lang="de-DE" sz="2500" dirty="0" smtClean="0"/>
              <a:t> Adaptation Scenarios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CAMEL</a:t>
            </a:r>
          </a:p>
          <a:p>
            <a:pPr lvl="1"/>
            <a:r>
              <a:rPr lang="de-DE" dirty="0" smtClean="0"/>
              <a:t>Task </a:t>
            </a:r>
            <a:r>
              <a:rPr lang="de-DE" dirty="0" err="1" smtClean="0"/>
              <a:t>composition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58" y="2542124"/>
            <a:ext cx="7251757" cy="3405914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8897693">
            <a:off x="7244179" y="2849732"/>
            <a:ext cx="1056443" cy="6569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11128566">
            <a:off x="7311182" y="4589042"/>
            <a:ext cx="1056443" cy="6569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 rot="18279460">
            <a:off x="3587382" y="5210331"/>
            <a:ext cx="1056443" cy="6569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-930934" y="3285224"/>
            <a:ext cx="747448" cy="1765650"/>
            <a:chOff x="587148" y="3249713"/>
            <a:chExt cx="747448" cy="1765650"/>
          </a:xfrm>
        </p:grpSpPr>
        <p:sp>
          <p:nvSpPr>
            <p:cNvPr id="10" name="Pfeil nach rechts 9"/>
            <p:cNvSpPr/>
            <p:nvPr/>
          </p:nvSpPr>
          <p:spPr>
            <a:xfrm>
              <a:off x="587148" y="3879281"/>
              <a:ext cx="747448" cy="464799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 nach rechts 10"/>
            <p:cNvSpPr/>
            <p:nvPr/>
          </p:nvSpPr>
          <p:spPr>
            <a:xfrm>
              <a:off x="587148" y="3249713"/>
              <a:ext cx="747448" cy="464799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Pfeil nach rechts 11"/>
            <p:cNvSpPr/>
            <p:nvPr/>
          </p:nvSpPr>
          <p:spPr>
            <a:xfrm>
              <a:off x="587148" y="4550564"/>
              <a:ext cx="747448" cy="464799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53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3"/>
    </mc:Choice>
    <mc:Fallback xmlns="">
      <p:transition spd="slow" advTm="18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8125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93" y="2152137"/>
            <a:ext cx="6581100" cy="39497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Solution </a:t>
            </a:r>
            <a:r>
              <a:rPr lang="de-DE" sz="2500" dirty="0" smtClean="0"/>
              <a:t>Approach: Management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Comprehensive</a:t>
            </a:r>
            <a:r>
              <a:rPr lang="de-DE" sz="2500" dirty="0" smtClean="0"/>
              <a:t> Adaptation Scenarios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CAMEL</a:t>
            </a:r>
          </a:p>
          <a:p>
            <a:pPr lvl="1"/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just </a:t>
            </a:r>
            <a:r>
              <a:rPr lang="de-DE" dirty="0" err="1" smtClean="0"/>
              <a:t>scaling</a:t>
            </a:r>
            <a:endParaRPr lang="de-DE" dirty="0" smtClean="0"/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352583" y="2645546"/>
            <a:ext cx="2494625" cy="1677879"/>
            <a:chOff x="2352583" y="2645546"/>
            <a:chExt cx="2494625" cy="1677879"/>
          </a:xfrm>
        </p:grpSpPr>
        <p:sp>
          <p:nvSpPr>
            <p:cNvPr id="4" name="Rechteck 3"/>
            <p:cNvSpPr/>
            <p:nvPr/>
          </p:nvSpPr>
          <p:spPr>
            <a:xfrm>
              <a:off x="2352583" y="3204839"/>
              <a:ext cx="2494625" cy="1118586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Well-</a:t>
              </a:r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known</a:t>
              </a:r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 </a:t>
              </a:r>
            </a:p>
            <a:p>
              <a:pPr algn="ctr"/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Scaling</a:t>
              </a:r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 </a:t>
              </a:r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definitions</a:t>
              </a:r>
              <a:endParaRPr lang="de-DE" sz="24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3482795" y="2645546"/>
              <a:ext cx="991551" cy="55929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932808" y="3210903"/>
            <a:ext cx="3338004" cy="2555192"/>
            <a:chOff x="3932808" y="3210903"/>
            <a:chExt cx="3338004" cy="2555192"/>
          </a:xfrm>
        </p:grpSpPr>
        <p:sp>
          <p:nvSpPr>
            <p:cNvPr id="8" name="Rechteck 7"/>
            <p:cNvSpPr/>
            <p:nvPr/>
          </p:nvSpPr>
          <p:spPr>
            <a:xfrm>
              <a:off x="3932808" y="4467441"/>
              <a:ext cx="3338004" cy="129865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Task </a:t>
              </a:r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Modification</a:t>
              </a:r>
              <a:endParaRPr lang="de-DE" sz="2400" b="1" dirty="0" smtClean="0">
                <a:ln>
                  <a:solidFill>
                    <a:schemeClr val="tx1"/>
                  </a:solidFill>
                </a:ln>
              </a:endParaRPr>
            </a:p>
            <a:p>
              <a:pPr algn="ctr"/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for</a:t>
              </a:r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 Dynamic</a:t>
              </a:r>
              <a:endParaRPr lang="de-DE" sz="24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885572" y="3210903"/>
              <a:ext cx="1275532" cy="1256537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</p:grpSp>
      <p:sp>
        <p:nvSpPr>
          <p:cNvPr id="12" name="Rechteckige Legende 11"/>
          <p:cNvSpPr/>
          <p:nvPr/>
        </p:nvSpPr>
        <p:spPr>
          <a:xfrm>
            <a:off x="6631619" y="1961965"/>
            <a:ext cx="1890944" cy="683581"/>
          </a:xfrm>
          <a:prstGeom prst="wedgeRectCallout">
            <a:avLst>
              <a:gd name="adj1" fmla="val -35856"/>
              <a:gd name="adj2" fmla="val 12094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Replace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13" name="Rechteckige Legende 12"/>
          <p:cNvSpPr/>
          <p:nvPr/>
        </p:nvSpPr>
        <p:spPr>
          <a:xfrm>
            <a:off x="32656" y="2849733"/>
            <a:ext cx="1890944" cy="1180730"/>
          </a:xfrm>
          <a:prstGeom prst="wedgeRectCallout">
            <a:avLst>
              <a:gd name="adj1" fmla="val 59449"/>
              <a:gd name="adj2" fmla="val 14759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Even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topology</a:t>
            </a:r>
            <a:endParaRPr lang="de-DE" dirty="0"/>
          </a:p>
        </p:txBody>
      </p:sp>
      <p:sp>
        <p:nvSpPr>
          <p:cNvPr id="14" name="Rechteckige Legende 13"/>
          <p:cNvSpPr/>
          <p:nvPr/>
        </p:nvSpPr>
        <p:spPr>
          <a:xfrm>
            <a:off x="4172505" y="5819779"/>
            <a:ext cx="2361459" cy="852211"/>
          </a:xfrm>
          <a:prstGeom prst="wedgeRectCallout">
            <a:avLst>
              <a:gd name="adj1" fmla="val -60476"/>
              <a:gd name="adj2" fmla="val -3886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React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violations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7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5"/>
    </mc:Choice>
    <mc:Fallback xmlns="">
      <p:transition spd="slow" advTm="16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Solution </a:t>
            </a:r>
            <a:r>
              <a:rPr lang="de-DE" sz="2500" dirty="0" smtClean="0"/>
              <a:t>Approach: Management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Comprehensive</a:t>
            </a:r>
            <a:r>
              <a:rPr lang="de-DE" sz="2500" dirty="0" smtClean="0"/>
              <a:t> Adaptation Scenarios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Monitoring Solution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externally</a:t>
            </a:r>
            <a:r>
              <a:rPr lang="de-DE" dirty="0" smtClean="0"/>
              <a:t> </a:t>
            </a:r>
            <a:r>
              <a:rPr lang="de-DE" dirty="0" err="1" smtClean="0"/>
              <a:t>hosted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endParaRPr lang="de-DE" dirty="0" smtClean="0"/>
          </a:p>
          <a:p>
            <a:pPr lvl="1"/>
            <a:r>
              <a:rPr lang="de-DE" dirty="0" smtClean="0"/>
              <a:t>Extended Cloud Provider Engine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externally</a:t>
            </a:r>
            <a:r>
              <a:rPr lang="de-DE" dirty="0" smtClean="0"/>
              <a:t> </a:t>
            </a:r>
            <a:r>
              <a:rPr lang="de-DE" dirty="0" err="1" smtClean="0"/>
              <a:t>hosted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Allow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same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IaaS</a:t>
            </a:r>
            <a:endParaRPr lang="de-DE" dirty="0" smtClean="0"/>
          </a:p>
          <a:p>
            <a:pPr lvl="1"/>
            <a:r>
              <a:rPr lang="de-DE" dirty="0" smtClean="0"/>
              <a:t>Monitoring </a:t>
            </a:r>
            <a:r>
              <a:rPr lang="de-DE" dirty="0" err="1" smtClean="0"/>
              <a:t>agent</a:t>
            </a:r>
            <a:r>
              <a:rPr lang="de-DE" dirty="0" smtClean="0"/>
              <a:t> (Visor) in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Cloud Provider Engine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pull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managed</a:t>
            </a:r>
            <a:r>
              <a:rPr lang="de-DE" dirty="0" smtClean="0"/>
              <a:t> on </a:t>
            </a:r>
            <a:r>
              <a:rPr lang="de-DE" dirty="0" err="1" smtClean="0"/>
              <a:t>IaaS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</p:txBody>
      </p:sp>
      <p:grpSp>
        <p:nvGrpSpPr>
          <p:cNvPr id="518" name="Gruppieren 517"/>
          <p:cNvGrpSpPr/>
          <p:nvPr/>
        </p:nvGrpSpPr>
        <p:grpSpPr>
          <a:xfrm>
            <a:off x="6330613" y="4891534"/>
            <a:ext cx="2298416" cy="907666"/>
            <a:chOff x="6073160" y="3913018"/>
            <a:chExt cx="2298416" cy="907666"/>
          </a:xfrm>
        </p:grpSpPr>
        <p:sp>
          <p:nvSpPr>
            <p:cNvPr id="519" name="Wolke 518"/>
            <p:cNvSpPr/>
            <p:nvPr/>
          </p:nvSpPr>
          <p:spPr>
            <a:xfrm>
              <a:off x="6073160" y="3913018"/>
              <a:ext cx="1561906" cy="907666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0" name="Textfeld 519"/>
            <p:cNvSpPr txBox="1"/>
            <p:nvPr/>
          </p:nvSpPr>
          <p:spPr>
            <a:xfrm>
              <a:off x="7635066" y="4166796"/>
              <a:ext cx="736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>
                  <a:latin typeface="Arial Narrow" panose="020B0606020202030204" pitchFamily="34" charset="0"/>
                </a:rPr>
                <a:t>P</a:t>
              </a:r>
              <a:r>
                <a:rPr lang="de-DE" sz="2000" b="1" dirty="0" err="1" smtClean="0">
                  <a:latin typeface="Arial Narrow" panose="020B0606020202030204" pitchFamily="34" charset="0"/>
                </a:rPr>
                <a:t>aaS</a:t>
              </a:r>
              <a:endParaRPr lang="en-GB" sz="2000" b="1" dirty="0" err="1" smtClean="0">
                <a:latin typeface="Arial Narrow" panose="020B0606020202030204" pitchFamily="34" charset="0"/>
              </a:endParaRPr>
            </a:p>
          </p:txBody>
        </p:sp>
      </p:grpSp>
      <p:sp>
        <p:nvSpPr>
          <p:cNvPr id="523" name="Rechteck 522"/>
          <p:cNvSpPr/>
          <p:nvPr/>
        </p:nvSpPr>
        <p:spPr>
          <a:xfrm>
            <a:off x="6636249" y="5051301"/>
            <a:ext cx="794361" cy="5881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PaaS</a:t>
            </a:r>
            <a:endParaRPr lang="de-DE" dirty="0" smtClean="0"/>
          </a:p>
          <a:p>
            <a:pPr algn="ctr"/>
            <a:r>
              <a:rPr lang="de-DE" dirty="0" err="1" smtClean="0"/>
              <a:t>Env</a:t>
            </a:r>
            <a:endParaRPr lang="de-DE" dirty="0"/>
          </a:p>
        </p:txBody>
      </p:sp>
      <p:grpSp>
        <p:nvGrpSpPr>
          <p:cNvPr id="541" name="Gruppieren 540"/>
          <p:cNvGrpSpPr/>
          <p:nvPr/>
        </p:nvGrpSpPr>
        <p:grpSpPr>
          <a:xfrm>
            <a:off x="415976" y="3727799"/>
            <a:ext cx="8213053" cy="2327005"/>
            <a:chOff x="415976" y="3727799"/>
            <a:chExt cx="8213053" cy="2327005"/>
          </a:xfrm>
        </p:grpSpPr>
        <p:grpSp>
          <p:nvGrpSpPr>
            <p:cNvPr id="515" name="Gruppieren 514"/>
            <p:cNvGrpSpPr/>
            <p:nvPr/>
          </p:nvGrpSpPr>
          <p:grpSpPr>
            <a:xfrm>
              <a:off x="6330613" y="3730090"/>
              <a:ext cx="2298416" cy="907666"/>
              <a:chOff x="6073160" y="3913018"/>
              <a:chExt cx="2298416" cy="907666"/>
            </a:xfrm>
          </p:grpSpPr>
          <p:sp>
            <p:nvSpPr>
              <p:cNvPr id="516" name="Wolke 515"/>
              <p:cNvSpPr/>
              <p:nvPr/>
            </p:nvSpPr>
            <p:spPr>
              <a:xfrm>
                <a:off x="6073160" y="3913018"/>
                <a:ext cx="1561906" cy="907666"/>
              </a:xfrm>
              <a:prstGeom prst="cloud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7" name="Textfeld 516"/>
              <p:cNvSpPr txBox="1"/>
              <p:nvPr/>
            </p:nvSpPr>
            <p:spPr>
              <a:xfrm>
                <a:off x="7635066" y="4166796"/>
                <a:ext cx="7365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 err="1" smtClean="0">
                    <a:latin typeface="Arial Narrow" panose="020B0606020202030204" pitchFamily="34" charset="0"/>
                  </a:rPr>
                  <a:t>IaaS</a:t>
                </a:r>
                <a:endParaRPr lang="en-GB" sz="2000" b="1" dirty="0" err="1" smtClean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21" name="Rechteck 520"/>
            <p:cNvSpPr/>
            <p:nvPr/>
          </p:nvSpPr>
          <p:spPr>
            <a:xfrm>
              <a:off x="7043142" y="3882447"/>
              <a:ext cx="585926" cy="5881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VM</a:t>
              </a:r>
              <a:endParaRPr lang="de-DE" dirty="0"/>
            </a:p>
          </p:txBody>
        </p:sp>
        <p:sp>
          <p:nvSpPr>
            <p:cNvPr id="528" name="6 Rectángulo"/>
            <p:cNvSpPr/>
            <p:nvPr/>
          </p:nvSpPr>
          <p:spPr>
            <a:xfrm>
              <a:off x="415977" y="3728264"/>
              <a:ext cx="4914676" cy="23265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529" name="11 CuadroTexto"/>
            <p:cNvSpPr txBox="1"/>
            <p:nvPr/>
          </p:nvSpPr>
          <p:spPr>
            <a:xfrm>
              <a:off x="415976" y="3727799"/>
              <a:ext cx="348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Execution</a:t>
              </a:r>
              <a:r>
                <a:rPr lang="es-ES_tradnl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lang="es-ES_trad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Environment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530" name="7 Rectángulo redondeado"/>
            <p:cNvSpPr/>
            <p:nvPr/>
          </p:nvSpPr>
          <p:spPr>
            <a:xfrm>
              <a:off x="579787" y="4229235"/>
              <a:ext cx="3290197" cy="1658997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Cloud Provider Engine</a:t>
              </a:r>
              <a:endParaRPr 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1" name="7 Rectángulo redondeado"/>
            <p:cNvSpPr/>
            <p:nvPr/>
          </p:nvSpPr>
          <p:spPr>
            <a:xfrm>
              <a:off x="4025278" y="4229235"/>
              <a:ext cx="1125694" cy="726210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Monitoring </a:t>
              </a:r>
            </a:p>
            <a:p>
              <a:pPr algn="ctr"/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Engine</a:t>
              </a:r>
              <a:endParaRPr 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533" name="Gerade Verbindung mit Pfeil 532"/>
          <p:cNvCxnSpPr/>
          <p:nvPr/>
        </p:nvCxnSpPr>
        <p:spPr>
          <a:xfrm flipH="1">
            <a:off x="5220070" y="4189464"/>
            <a:ext cx="1237146" cy="281115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Rechteck 533"/>
          <p:cNvSpPr/>
          <p:nvPr/>
        </p:nvSpPr>
        <p:spPr>
          <a:xfrm>
            <a:off x="4279037" y="5306090"/>
            <a:ext cx="585926" cy="5881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</a:t>
            </a:r>
            <a:endParaRPr lang="de-DE" dirty="0"/>
          </a:p>
        </p:txBody>
      </p:sp>
      <p:cxnSp>
        <p:nvCxnSpPr>
          <p:cNvPr id="535" name="Gerade Verbindung mit Pfeil 534"/>
          <p:cNvCxnSpPr>
            <a:endCxn id="523" idx="1"/>
          </p:cNvCxnSpPr>
          <p:nvPr/>
        </p:nvCxnSpPr>
        <p:spPr>
          <a:xfrm flipV="1">
            <a:off x="4907114" y="5345367"/>
            <a:ext cx="1729135" cy="254789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Gerade Verbindung mit Pfeil 537"/>
          <p:cNvCxnSpPr>
            <a:endCxn id="531" idx="2"/>
          </p:cNvCxnSpPr>
          <p:nvPr/>
        </p:nvCxnSpPr>
        <p:spPr>
          <a:xfrm flipV="1">
            <a:off x="4588125" y="4955445"/>
            <a:ext cx="0" cy="350645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Rechteck 521"/>
          <p:cNvSpPr/>
          <p:nvPr/>
        </p:nvSpPr>
        <p:spPr>
          <a:xfrm>
            <a:off x="6457216" y="3882447"/>
            <a:ext cx="585926" cy="5881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2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26"/>
    </mc:Choice>
    <mc:Fallback xmlns="">
      <p:transition spd="slow" advTm="26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animBg="1"/>
      <p:bldP spid="534" grpId="0" animBg="1"/>
      <p:bldP spid="5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Solution </a:t>
            </a:r>
            <a:r>
              <a:rPr lang="de-DE" sz="2500" dirty="0" smtClean="0"/>
              <a:t>Approach: Management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Comprehensive</a:t>
            </a:r>
            <a:r>
              <a:rPr lang="de-DE" sz="2500" dirty="0" smtClean="0"/>
              <a:t> Adaptation Scenarios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Adaptation Management component that exposes the Cloud Provider Engine and manages the adaptation plans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41" y="2614075"/>
            <a:ext cx="3269894" cy="34238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45" y="3057123"/>
            <a:ext cx="4242265" cy="2537783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>
          <a:xfrm>
            <a:off x="2183411" y="2681057"/>
            <a:ext cx="1890943" cy="943622"/>
          </a:xfrm>
          <a:prstGeom prst="wedgeRectCallout">
            <a:avLst>
              <a:gd name="adj1" fmla="val -87500"/>
              <a:gd name="adj2" fmla="val 699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Plans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composed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1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2"/>
    </mc:Choice>
    <mc:Fallback xmlns="">
      <p:transition spd="slow" advTm="11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6190714" y="2015582"/>
            <a:ext cx="2471135" cy="32133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faltete Ecke 12"/>
          <p:cNvSpPr/>
          <p:nvPr/>
        </p:nvSpPr>
        <p:spPr>
          <a:xfrm rot="16200000">
            <a:off x="3182746" y="2836723"/>
            <a:ext cx="2438399" cy="1867501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b"/>
          <a:lstStyle/>
          <a:p>
            <a:pPr algn="ctr"/>
            <a:r>
              <a:rPr lang="en-GB" dirty="0" smtClean="0"/>
              <a:t>BPaaS Bundle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</a:t>
            </a:r>
            <a:r>
              <a:rPr lang="de-DE" sz="2500" dirty="0" err="1" smtClean="0"/>
              <a:t>Motivating</a:t>
            </a:r>
            <a:r>
              <a:rPr lang="de-DE" sz="2500" dirty="0" smtClean="0"/>
              <a:t> </a:t>
            </a:r>
            <a:r>
              <a:rPr lang="de-DE" sz="2500" dirty="0" err="1" smtClean="0"/>
              <a:t>Example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9599"/>
            <a:ext cx="2438400" cy="2438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50" y="3139631"/>
            <a:ext cx="1406697" cy="10765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71" y="2135564"/>
            <a:ext cx="2045594" cy="20455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3" y="4226593"/>
            <a:ext cx="1906110" cy="635370"/>
          </a:xfrm>
          <a:prstGeom prst="rect">
            <a:avLst/>
          </a:prstGeom>
        </p:spPr>
      </p:pic>
      <p:sp>
        <p:nvSpPr>
          <p:cNvPr id="10" name="Pfeil nach links und rechts 9"/>
          <p:cNvSpPr/>
          <p:nvPr/>
        </p:nvSpPr>
        <p:spPr>
          <a:xfrm>
            <a:off x="2337488" y="3481865"/>
            <a:ext cx="1207363" cy="39208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4238063">
            <a:off x="5622181" y="2571949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 rot="18317574">
            <a:off x="5610443" y="3528996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Multiplizieren 4"/>
          <p:cNvSpPr/>
          <p:nvPr/>
        </p:nvSpPr>
        <p:spPr>
          <a:xfrm>
            <a:off x="7069770" y="2170061"/>
            <a:ext cx="1535837" cy="152873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6190714" y="199224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IaaS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07946" y="4849145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PaaS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3" name="Gewitterblitz 2"/>
          <p:cNvSpPr/>
          <p:nvPr/>
        </p:nvSpPr>
        <p:spPr>
          <a:xfrm>
            <a:off x="6837197" y="2281321"/>
            <a:ext cx="730130" cy="999902"/>
          </a:xfrm>
          <a:prstGeom prst="lightningBol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7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9"/>
    </mc:Choice>
    <mc:Fallback xmlns="">
      <p:transition spd="slow" advTm="11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0" grpId="0" animBg="1"/>
      <p:bldP spid="11" grpId="0" animBg="1"/>
      <p:bldP spid="12" grpId="0" animBg="1"/>
      <p:bldP spid="5" grpId="0" animBg="1"/>
      <p:bldP spid="19" grpId="0"/>
      <p:bldP spid="2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</a:t>
            </a:r>
            <a:r>
              <a:rPr lang="de-DE" sz="2500" dirty="0" err="1" smtClean="0"/>
              <a:t>PaaS</a:t>
            </a:r>
            <a:r>
              <a:rPr lang="de-DE" sz="2500" dirty="0" smtClean="0"/>
              <a:t> Orchestration</a:t>
            </a:r>
            <a:endParaRPr lang="de-DE" sz="2500" dirty="0"/>
          </a:p>
        </p:txBody>
      </p:sp>
      <p:sp>
        <p:nvSpPr>
          <p:cNvPr id="4" name="Gefaltete Ecke 3"/>
          <p:cNvSpPr/>
          <p:nvPr/>
        </p:nvSpPr>
        <p:spPr>
          <a:xfrm rot="16200000">
            <a:off x="468903" y="1436643"/>
            <a:ext cx="2119031" cy="2399082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Wolke 4"/>
          <p:cNvSpPr/>
          <p:nvPr/>
        </p:nvSpPr>
        <p:spPr>
          <a:xfrm>
            <a:off x="6054335" y="141620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2636184"/>
            <a:ext cx="796544" cy="6096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401960" y="2558352"/>
            <a:ext cx="1257420" cy="358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Scripts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52" y="1802723"/>
            <a:ext cx="796544" cy="609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00" y="1499019"/>
            <a:ext cx="607408" cy="60740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002374" y="1189102"/>
            <a:ext cx="112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latin typeface="Arial Narrow" panose="020B0606020202030204" pitchFamily="34" charset="0"/>
              </a:rPr>
              <a:t>IaaS</a:t>
            </a:r>
            <a:endParaRPr lang="en-GB" sz="2000" b="1" dirty="0" err="1" smtClean="0">
              <a:latin typeface="Arial Narrow" panose="020B0606020202030204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659380" y="2106427"/>
            <a:ext cx="3417800" cy="63123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AM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7" y="1697433"/>
            <a:ext cx="1568043" cy="5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r Verbinder 19"/>
          <p:cNvCxnSpPr>
            <a:stCxn id="8" idx="3"/>
            <a:endCxn id="10" idx="1"/>
          </p:cNvCxnSpPr>
          <p:nvPr/>
        </p:nvCxnSpPr>
        <p:spPr>
          <a:xfrm flipV="1">
            <a:off x="1223322" y="2737661"/>
            <a:ext cx="178638" cy="20332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Wolke 13"/>
          <p:cNvSpPr/>
          <p:nvPr/>
        </p:nvSpPr>
        <p:spPr>
          <a:xfrm>
            <a:off x="6054335" y="3100911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002374" y="2873809"/>
            <a:ext cx="112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latin typeface="Arial Narrow" panose="020B0606020202030204" pitchFamily="34" charset="0"/>
              </a:rPr>
              <a:t>P</a:t>
            </a:r>
            <a:r>
              <a:rPr lang="de-DE" sz="2000" b="1" dirty="0" err="1" smtClean="0">
                <a:latin typeface="Arial Narrow" panose="020B0606020202030204" pitchFamily="34" charset="0"/>
              </a:rPr>
              <a:t>aaS</a:t>
            </a:r>
            <a:endParaRPr lang="en-GB" sz="2000" b="1" dirty="0" err="1" smtClean="0">
              <a:latin typeface="Arial Narrow" panose="020B0606020202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66" y="3273919"/>
            <a:ext cx="1032510" cy="34417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56" y="3512619"/>
            <a:ext cx="796544" cy="6096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401959" y="3066475"/>
            <a:ext cx="1257421" cy="551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PaaS</a:t>
            </a:r>
            <a:endParaRPr lang="de-DE" dirty="0" smtClean="0"/>
          </a:p>
          <a:p>
            <a:pPr algn="ctr"/>
            <a:r>
              <a:rPr lang="de-DE" sz="1400" dirty="0" err="1" smtClean="0"/>
              <a:t>requirements</a:t>
            </a:r>
            <a:endParaRPr lang="de-DE" sz="1400" dirty="0"/>
          </a:p>
        </p:txBody>
      </p:sp>
      <p:cxnSp>
        <p:nvCxnSpPr>
          <p:cNvPr id="21" name="Gerader Verbinder 20"/>
          <p:cNvCxnSpPr>
            <a:endCxn id="19" idx="1"/>
          </p:cNvCxnSpPr>
          <p:nvPr/>
        </p:nvCxnSpPr>
        <p:spPr>
          <a:xfrm>
            <a:off x="1223321" y="2974626"/>
            <a:ext cx="178638" cy="3676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9" idx="3"/>
            <a:endCxn id="14" idx="2"/>
          </p:cNvCxnSpPr>
          <p:nvPr/>
        </p:nvCxnSpPr>
        <p:spPr>
          <a:xfrm>
            <a:off x="2659380" y="3342282"/>
            <a:ext cx="3402323" cy="44885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ige Legende 8"/>
          <p:cNvSpPr/>
          <p:nvPr/>
        </p:nvSpPr>
        <p:spPr>
          <a:xfrm>
            <a:off x="949911" y="4589755"/>
            <a:ext cx="1709469" cy="878890"/>
          </a:xfrm>
          <a:prstGeom prst="wedgeRectCallout">
            <a:avLst>
              <a:gd name="adj1" fmla="val -35893"/>
              <a:gd name="adj2" fmla="val -14053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Deployment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BPaaS </a:t>
            </a:r>
            <a:r>
              <a:rPr lang="de-DE" dirty="0" err="1" smtClean="0"/>
              <a:t>bundle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5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9"/>
    </mc:Choice>
    <mc:Fallback xmlns="">
      <p:transition spd="slow" advTm="15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/>
      <p:bldP spid="14" grpId="0" animBg="1"/>
      <p:bldP spid="16" grpId="0"/>
      <p:bldP spid="19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</a:t>
            </a:r>
            <a:r>
              <a:rPr lang="de-DE" sz="2500" dirty="0" err="1"/>
              <a:t>PaaS</a:t>
            </a:r>
            <a:r>
              <a:rPr lang="de-DE" sz="2500" dirty="0"/>
              <a:t> Orchestration</a:t>
            </a:r>
          </a:p>
        </p:txBody>
      </p:sp>
      <p:sp>
        <p:nvSpPr>
          <p:cNvPr id="4" name="Gefaltete Ecke 3"/>
          <p:cNvSpPr/>
          <p:nvPr/>
        </p:nvSpPr>
        <p:spPr>
          <a:xfrm rot="16200000">
            <a:off x="468903" y="1438350"/>
            <a:ext cx="2119031" cy="2399082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Wolke 4"/>
          <p:cNvSpPr/>
          <p:nvPr/>
        </p:nvSpPr>
        <p:spPr>
          <a:xfrm>
            <a:off x="6055428" y="141620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2637891"/>
            <a:ext cx="796544" cy="6096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401960" y="2560059"/>
            <a:ext cx="1257420" cy="358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Scripts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45" y="1802723"/>
            <a:ext cx="796544" cy="609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93" y="1499019"/>
            <a:ext cx="607408" cy="60740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003467" y="1189102"/>
            <a:ext cx="112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latin typeface="Arial Narrow" panose="020B0606020202030204" pitchFamily="34" charset="0"/>
              </a:rPr>
              <a:t>IaaS</a:t>
            </a:r>
            <a:endParaRPr lang="en-GB" sz="2000" b="1" dirty="0" err="1" smtClean="0">
              <a:latin typeface="Arial Narrow" panose="020B0606020202030204" pitchFamily="34" charset="0"/>
            </a:endParaRPr>
          </a:p>
        </p:txBody>
      </p:sp>
      <p:pic>
        <p:nvPicPr>
          <p:cNvPr id="18" name="Picture 2" descr="CAM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7" y="1699140"/>
            <a:ext cx="1568043" cy="5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r Verbinder 19"/>
          <p:cNvCxnSpPr>
            <a:stCxn id="8" idx="3"/>
            <a:endCxn id="10" idx="1"/>
          </p:cNvCxnSpPr>
          <p:nvPr/>
        </p:nvCxnSpPr>
        <p:spPr>
          <a:xfrm flipV="1">
            <a:off x="1223322" y="2739368"/>
            <a:ext cx="178638" cy="20332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Wolke 13"/>
          <p:cNvSpPr/>
          <p:nvPr/>
        </p:nvSpPr>
        <p:spPr>
          <a:xfrm>
            <a:off x="6055428" y="3100911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003467" y="2873809"/>
            <a:ext cx="112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latin typeface="Arial Narrow" panose="020B0606020202030204" pitchFamily="34" charset="0"/>
              </a:rPr>
              <a:t>P</a:t>
            </a:r>
            <a:r>
              <a:rPr lang="de-DE" sz="2000" b="1" dirty="0" err="1" smtClean="0">
                <a:latin typeface="Arial Narrow" panose="020B0606020202030204" pitchFamily="34" charset="0"/>
              </a:rPr>
              <a:t>aaS</a:t>
            </a:r>
            <a:endParaRPr lang="en-GB" sz="2000" b="1" dirty="0" err="1" smtClean="0">
              <a:latin typeface="Arial Narrow" panose="020B0606020202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59" y="3273919"/>
            <a:ext cx="1032510" cy="34417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49" y="3512619"/>
            <a:ext cx="796544" cy="6096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401959" y="3068182"/>
            <a:ext cx="1257421" cy="551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PaaS</a:t>
            </a:r>
            <a:endParaRPr lang="de-DE" dirty="0" smtClean="0"/>
          </a:p>
          <a:p>
            <a:pPr algn="ctr"/>
            <a:r>
              <a:rPr lang="de-DE" sz="1400" dirty="0" err="1" smtClean="0"/>
              <a:t>requirements</a:t>
            </a:r>
            <a:endParaRPr lang="de-DE" sz="1400" dirty="0"/>
          </a:p>
        </p:txBody>
      </p:sp>
      <p:cxnSp>
        <p:nvCxnSpPr>
          <p:cNvPr id="21" name="Gerader Verbinder 20"/>
          <p:cNvCxnSpPr>
            <a:endCxn id="19" idx="1"/>
          </p:cNvCxnSpPr>
          <p:nvPr/>
        </p:nvCxnSpPr>
        <p:spPr>
          <a:xfrm>
            <a:off x="1223321" y="2976333"/>
            <a:ext cx="178638" cy="3676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362200" y="4122219"/>
            <a:ext cx="3368040" cy="23096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dirty="0" smtClean="0"/>
              <a:t>Cloud Provider Engine</a:t>
            </a: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2453640" y="4511044"/>
            <a:ext cx="1196080" cy="730230"/>
          </a:xfrm>
          <a:prstGeom prst="rect">
            <a:avLst/>
          </a:prstGeom>
        </p:spPr>
      </p:pic>
      <p:cxnSp>
        <p:nvCxnSpPr>
          <p:cNvPr id="24" name="Gewinkelte Verbindung 23"/>
          <p:cNvCxnSpPr>
            <a:stCxn id="4" idx="1"/>
            <a:endCxn id="9" idx="1"/>
          </p:cNvCxnSpPr>
          <p:nvPr/>
        </p:nvCxnSpPr>
        <p:spPr>
          <a:xfrm rot="16200000" flipH="1">
            <a:off x="1155502" y="4070323"/>
            <a:ext cx="1579614" cy="83378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bgerundetes Rechteck 24"/>
          <p:cNvSpPr/>
          <p:nvPr/>
        </p:nvSpPr>
        <p:spPr>
          <a:xfrm>
            <a:off x="3886200" y="4632960"/>
            <a:ext cx="1737360" cy="571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7" name="Abgerundetes Rechteck 26"/>
          <p:cNvSpPr/>
          <p:nvPr/>
        </p:nvSpPr>
        <p:spPr>
          <a:xfrm>
            <a:off x="3886200" y="5295356"/>
            <a:ext cx="1737360" cy="10063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4404360" y="5798820"/>
            <a:ext cx="1089660" cy="421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29" name="Gewinkelte Verbindung 28"/>
          <p:cNvCxnSpPr>
            <a:stCxn id="26" idx="3"/>
            <a:endCxn id="14" idx="1"/>
          </p:cNvCxnSpPr>
          <p:nvPr/>
        </p:nvCxnSpPr>
        <p:spPr>
          <a:xfrm flipV="1">
            <a:off x="5494020" y="4479887"/>
            <a:ext cx="1749140" cy="152960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/>
          <p:cNvCxnSpPr>
            <a:stCxn id="25" idx="0"/>
            <a:endCxn id="5" idx="2"/>
          </p:cNvCxnSpPr>
          <p:nvPr/>
        </p:nvCxnSpPr>
        <p:spPr>
          <a:xfrm rot="5400000" flipH="1" flipV="1">
            <a:off x="4145572" y="2715736"/>
            <a:ext cx="2526533" cy="130791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213321" y="530042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translates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817811" y="222765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orchestrates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997200" y="556082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orchestrates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37" y="804257"/>
            <a:ext cx="2305046" cy="64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feil nach rechts 45"/>
          <p:cNvSpPr/>
          <p:nvPr/>
        </p:nvSpPr>
        <p:spPr>
          <a:xfrm rot="7770663">
            <a:off x="2813546" y="1353878"/>
            <a:ext cx="834728" cy="55060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6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9"/>
    </mc:Choice>
    <mc:Fallback xmlns="">
      <p:transition spd="slow" advTm="20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7" grpId="0" animBg="1"/>
      <p:bldP spid="26" grpId="0" animBg="1"/>
      <p:bldP spid="41" grpId="0"/>
      <p:bldP spid="42" grpId="0"/>
      <p:bldP spid="44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Orchestration (Video / Live)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9368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"/>
    </mc:Choice>
    <mc:Fallback xmlns="">
      <p:transition spd="slow" advTm="86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WP3: BPaaS </a:t>
            </a:r>
            <a:r>
              <a:rPr lang="en-US" sz="2500" dirty="0" smtClean="0"/>
              <a:t>Research </a:t>
            </a:r>
            <a:r>
              <a:rPr lang="de-DE" sz="2500" dirty="0" err="1" smtClean="0"/>
              <a:t>Execution</a:t>
            </a:r>
            <a:r>
              <a:rPr lang="de-DE" sz="2500" dirty="0" smtClean="0"/>
              <a:t> Environment: </a:t>
            </a:r>
            <a:br>
              <a:rPr lang="de-DE" sz="2500" dirty="0" smtClean="0"/>
            </a:br>
            <a:r>
              <a:rPr lang="de-DE" sz="2500" dirty="0" err="1" smtClean="0"/>
              <a:t>PaaS</a:t>
            </a:r>
            <a:r>
              <a:rPr lang="de-DE" sz="2500" dirty="0" smtClean="0"/>
              <a:t> Orchestration </a:t>
            </a:r>
            <a:r>
              <a:rPr lang="de-DE" sz="2500" dirty="0" err="1" smtClean="0"/>
              <a:t>and</a:t>
            </a:r>
            <a:r>
              <a:rPr lang="de-DE" sz="2500" dirty="0" smtClean="0"/>
              <a:t> Adaptation</a:t>
            </a:r>
            <a:endParaRPr lang="en-GB" sz="2500" dirty="0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Research Problem: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 smtClean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How can we make use of Cloud providers on all layers?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	 Orchestration</a:t>
            </a:r>
            <a:endParaRPr lang="en-US" sz="2400" b="1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How can we adapt the deployment in a cross-layer way to fit the current needs?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	 Adaptation</a:t>
            </a:r>
            <a:endParaRPr lang="en-US" sz="2400" b="1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 smtClean="0"/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6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94">
        <p:fade/>
      </p:transition>
    </mc:Choice>
    <mc:Fallback xmlns="">
      <p:transition spd="med" advTm="132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Adaptation Plan Description</a:t>
            </a:r>
            <a:endParaRPr lang="de-DE" sz="2500" dirty="0"/>
          </a:p>
        </p:txBody>
      </p:sp>
      <p:sp>
        <p:nvSpPr>
          <p:cNvPr id="5" name="Abgerundetes Rechteck 4"/>
          <p:cNvSpPr/>
          <p:nvPr/>
        </p:nvSpPr>
        <p:spPr>
          <a:xfrm>
            <a:off x="1406271" y="2372102"/>
            <a:ext cx="1969477" cy="548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MonitorSubscription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ResponseTimeRule</a:t>
            </a:r>
            <a:endParaRPr lang="de-DE" sz="1400" dirty="0"/>
          </a:p>
        </p:txBody>
      </p:sp>
      <p:sp>
        <p:nvSpPr>
          <p:cNvPr id="6" name="Abgerundetes Rechteck 5"/>
          <p:cNvSpPr/>
          <p:nvPr/>
        </p:nvSpPr>
        <p:spPr>
          <a:xfrm>
            <a:off x="3636212" y="2422957"/>
            <a:ext cx="1969477" cy="4544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&lt;Sensor&gt;</a:t>
            </a:r>
          </a:p>
          <a:p>
            <a:pPr algn="ctr"/>
            <a:r>
              <a:rPr lang="de-DE" sz="1400" dirty="0" err="1" smtClean="0"/>
              <a:t>ResponseTimeSensor</a:t>
            </a:r>
            <a:endParaRPr lang="de-DE" sz="1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5827023" y="2422957"/>
            <a:ext cx="1969477" cy="4544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&lt;Component&gt;</a:t>
            </a:r>
          </a:p>
          <a:p>
            <a:pPr algn="ctr"/>
            <a:r>
              <a:rPr lang="de-DE" sz="1400" dirty="0" err="1" smtClean="0"/>
              <a:t>InvoiceNinja</a:t>
            </a:r>
            <a:endParaRPr lang="de-DE" sz="1400" dirty="0"/>
          </a:p>
        </p:txBody>
      </p:sp>
      <p:cxnSp>
        <p:nvCxnSpPr>
          <p:cNvPr id="9" name="Gerade Verbindung mit Pfeil 8"/>
          <p:cNvCxnSpPr>
            <a:stCxn id="5" idx="3"/>
            <a:endCxn id="6" idx="1"/>
          </p:cNvCxnSpPr>
          <p:nvPr/>
        </p:nvCxnSpPr>
        <p:spPr>
          <a:xfrm>
            <a:off x="3375748" y="2646198"/>
            <a:ext cx="260464" cy="3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659340" y="4026505"/>
            <a:ext cx="1969477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cxnSp>
        <p:nvCxnSpPr>
          <p:cNvPr id="13" name="Gerade Verbindung mit Pfeil 12"/>
          <p:cNvCxnSpPr>
            <a:stCxn id="23" idx="0"/>
            <a:endCxn id="7" idx="2"/>
          </p:cNvCxnSpPr>
          <p:nvPr/>
        </p:nvCxnSpPr>
        <p:spPr>
          <a:xfrm flipH="1" flipV="1">
            <a:off x="6811762" y="2877363"/>
            <a:ext cx="390643" cy="114867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3005421" y="4026505"/>
            <a:ext cx="2427545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15" name="Gerade Verbindung mit Pfeil 14"/>
          <p:cNvCxnSpPr>
            <a:stCxn id="5" idx="2"/>
            <a:endCxn id="11" idx="0"/>
          </p:cNvCxnSpPr>
          <p:nvPr/>
        </p:nvCxnSpPr>
        <p:spPr>
          <a:xfrm flipH="1">
            <a:off x="1644079" y="2920294"/>
            <a:ext cx="746931" cy="110621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128405" y="329781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references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2215544" y="329618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triggers</a:t>
            </a:r>
            <a:endParaRPr lang="de-DE" sz="1400" dirty="0"/>
          </a:p>
        </p:txBody>
      </p:sp>
      <p:cxnSp>
        <p:nvCxnSpPr>
          <p:cNvPr id="20" name="Gerade Verbindung mit Pfeil 19"/>
          <p:cNvCxnSpPr>
            <a:stCxn id="11" idx="3"/>
            <a:endCxn id="14" idx="1"/>
          </p:cNvCxnSpPr>
          <p:nvPr/>
        </p:nvCxnSpPr>
        <p:spPr>
          <a:xfrm>
            <a:off x="2628816" y="430060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>
            <a:off x="5991370" y="4026040"/>
            <a:ext cx="2422070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24" name="Gerade Verbindung mit Pfeil 23"/>
          <p:cNvCxnSpPr>
            <a:stCxn id="14" idx="3"/>
            <a:endCxn id="23" idx="1"/>
          </p:cNvCxnSpPr>
          <p:nvPr/>
        </p:nvCxnSpPr>
        <p:spPr>
          <a:xfrm flipV="1">
            <a:off x="5432966" y="430013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ige Legende 29"/>
          <p:cNvSpPr/>
          <p:nvPr/>
        </p:nvSpPr>
        <p:spPr>
          <a:xfrm>
            <a:off x="2005129" y="5132716"/>
            <a:ext cx="2362790" cy="852240"/>
          </a:xfrm>
          <a:prstGeom prst="wedgeRectCallout">
            <a:avLst>
              <a:gd name="adj1" fmla="val -58317"/>
              <a:gd name="adj2" fmla="val -11954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description</a:t>
            </a:r>
            <a:r>
              <a:rPr lang="de-DE" sz="1400" dirty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reference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a </a:t>
            </a:r>
            <a:r>
              <a:rPr lang="de-DE" sz="1400" dirty="0" err="1" smtClean="0"/>
              <a:t>VirtualMachine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PlatformEnvironment</a:t>
            </a:r>
            <a:endParaRPr lang="de-DE" sz="1400" dirty="0"/>
          </a:p>
        </p:txBody>
      </p:sp>
      <p:cxnSp>
        <p:nvCxnSpPr>
          <p:cNvPr id="21" name="Gerade Verbindung mit Pfeil 20"/>
          <p:cNvCxnSpPr>
            <a:stCxn id="6" idx="3"/>
            <a:endCxn id="7" idx="1"/>
          </p:cNvCxnSpPr>
          <p:nvPr/>
        </p:nvCxnSpPr>
        <p:spPr>
          <a:xfrm>
            <a:off x="5605689" y="2650160"/>
            <a:ext cx="2213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2"/>
          <p:cNvSpPr txBox="1">
            <a:spLocks/>
          </p:cNvSpPr>
          <p:nvPr/>
        </p:nvSpPr>
        <p:spPr>
          <a:xfrm>
            <a:off x="584340" y="1124743"/>
            <a:ext cx="7886700" cy="525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Adaptation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migration</a:t>
            </a:r>
            <a:r>
              <a:rPr lang="de-DE" dirty="0"/>
              <a:t> in </a:t>
            </a:r>
            <a:r>
              <a:rPr lang="de-DE" dirty="0" smtClean="0"/>
              <a:t>CAMEL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executed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Adaptation Management </a:t>
            </a:r>
            <a:r>
              <a:rPr lang="de-DE" dirty="0" err="1" smtClean="0"/>
              <a:t>component</a:t>
            </a:r>
            <a:endParaRPr lang="de-DE" dirty="0"/>
          </a:p>
        </p:txBody>
      </p:sp>
      <p:sp>
        <p:nvSpPr>
          <p:cNvPr id="26" name="Rechteckige Legende 25"/>
          <p:cNvSpPr/>
          <p:nvPr/>
        </p:nvSpPr>
        <p:spPr>
          <a:xfrm>
            <a:off x="3425899" y="3193124"/>
            <a:ext cx="2362790" cy="578299"/>
          </a:xfrm>
          <a:prstGeom prst="wedgeRectCallout">
            <a:avLst>
              <a:gd name="adj1" fmla="val 20586"/>
              <a:gd name="adj2" fmla="val -842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Already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 </a:t>
            </a:r>
            <a:r>
              <a:rPr lang="de-DE" sz="1400" dirty="0" err="1" smtClean="0"/>
              <a:t>entities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Cloud Provider Engine</a:t>
            </a:r>
            <a:endParaRPr lang="de-DE" sz="1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16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1"/>
    </mc:Choice>
    <mc:Fallback xmlns="">
      <p:transition spd="slow" advTm="29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4" grpId="0" animBg="1"/>
      <p:bldP spid="18" grpId="0"/>
      <p:bldP spid="19" grpId="0"/>
      <p:bldP spid="23" grpId="0" animBg="1"/>
      <p:bldP spid="30" grpId="0" animBg="1"/>
      <p:bldP spid="22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</a:t>
            </a:r>
            <a:r>
              <a:rPr lang="de-DE" sz="2500" dirty="0" smtClean="0"/>
              <a:t>Adaptation</a:t>
            </a:r>
            <a:endParaRPr lang="de-DE" sz="25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6" name="Gerade Verbindung mit Pfeil 5"/>
          <p:cNvCxnSpPr>
            <a:stCxn id="4" idx="3"/>
            <a:endCxn id="5" idx="1"/>
          </p:cNvCxnSpPr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8" name="Gerade Verbindung mit Pfeil 7"/>
          <p:cNvCxnSpPr>
            <a:stCxn id="5" idx="3"/>
            <a:endCxn id="7" idx="1"/>
          </p:cNvCxnSpPr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9" idx="6"/>
            <a:endCxn id="4" idx="1"/>
          </p:cNvCxnSpPr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0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0"/>
    </mc:Choice>
    <mc:Fallback xmlns="">
      <p:transition spd="slow" advTm="4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6" name="Gerade Verbindung mit Pfeil 5"/>
          <p:cNvCxnSpPr>
            <a:stCxn id="4" idx="3"/>
            <a:endCxn id="5" idx="1"/>
          </p:cNvCxnSpPr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8" name="Gerade Verbindung mit Pfeil 7"/>
          <p:cNvCxnSpPr>
            <a:stCxn id="5" idx="3"/>
            <a:endCxn id="7" idx="1"/>
          </p:cNvCxnSpPr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4" idx="1"/>
          </p:cNvCxnSpPr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5368883"/>
            <a:ext cx="796544" cy="609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25" name="Gewinkelte Verbindung 24"/>
          <p:cNvCxnSpPr>
            <a:stCxn id="22" idx="1"/>
            <a:endCxn id="18" idx="2"/>
          </p:cNvCxnSpPr>
          <p:nvPr/>
        </p:nvCxnSpPr>
        <p:spPr>
          <a:xfrm rot="10800000" flipH="1" flipV="1">
            <a:off x="1834909" y="3425881"/>
            <a:ext cx="244557" cy="2246705"/>
          </a:xfrm>
          <a:prstGeom prst="bentConnector3">
            <a:avLst>
              <a:gd name="adj1" fmla="val -934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19" idx="0"/>
            <a:endCxn id="17" idx="2"/>
          </p:cNvCxnSpPr>
          <p:nvPr/>
        </p:nvCxnSpPr>
        <p:spPr>
          <a:xfrm rot="5400000" flipH="1" flipV="1">
            <a:off x="2817267" y="3762482"/>
            <a:ext cx="1850522" cy="1362281"/>
          </a:xfrm>
          <a:prstGeom prst="bentConnector3">
            <a:avLst>
              <a:gd name="adj1" fmla="val 4588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17" idx="3"/>
            <a:endCxn id="15" idx="1"/>
          </p:cNvCxnSpPr>
          <p:nvPr/>
        </p:nvCxnSpPr>
        <p:spPr>
          <a:xfrm>
            <a:off x="4986516" y="3155256"/>
            <a:ext cx="319607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endCxn id="14" idx="1"/>
          </p:cNvCxnSpPr>
          <p:nvPr/>
        </p:nvCxnSpPr>
        <p:spPr>
          <a:xfrm flipV="1">
            <a:off x="3470026" y="4090959"/>
            <a:ext cx="1836097" cy="1581627"/>
          </a:xfrm>
          <a:prstGeom prst="bentConnector3">
            <a:avLst>
              <a:gd name="adj1" fmla="val 65355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Wolke 52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3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18"/>
    </mc:Choice>
    <mc:Fallback xmlns="">
      <p:transition spd="slow" advTm="2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6" name="Gerade Verbindung mit Pfeil 5"/>
          <p:cNvCxnSpPr>
            <a:stCxn id="4" idx="3"/>
            <a:endCxn id="5" idx="1"/>
          </p:cNvCxnSpPr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8" name="Gerade Verbindung mit Pfeil 7"/>
          <p:cNvCxnSpPr>
            <a:stCxn id="5" idx="3"/>
            <a:endCxn id="7" idx="1"/>
          </p:cNvCxnSpPr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4" idx="1"/>
          </p:cNvCxnSpPr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5368883"/>
            <a:ext cx="796544" cy="609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28" name="Gewinkelte Verbindung 27"/>
          <p:cNvCxnSpPr/>
          <p:nvPr/>
        </p:nvCxnSpPr>
        <p:spPr>
          <a:xfrm flipV="1">
            <a:off x="3470026" y="4090959"/>
            <a:ext cx="1836097" cy="1581627"/>
          </a:xfrm>
          <a:prstGeom prst="bentConnector3">
            <a:avLst>
              <a:gd name="adj1" fmla="val 65355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stCxn id="15" idx="0"/>
          </p:cNvCxnSpPr>
          <p:nvPr/>
        </p:nvCxnSpPr>
        <p:spPr>
          <a:xfrm rot="16200000" flipV="1">
            <a:off x="4787823" y="1204728"/>
            <a:ext cx="12700" cy="3174846"/>
          </a:xfrm>
          <a:prstGeom prst="bentConnector4">
            <a:avLst>
              <a:gd name="adj1" fmla="val 3480000"/>
              <a:gd name="adj2" fmla="val 99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Wolke 33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394072"/>
            <a:ext cx="796544" cy="609600"/>
          </a:xfrm>
          <a:prstGeom prst="rect">
            <a:avLst/>
          </a:prstGeom>
        </p:spPr>
      </p:pic>
      <p:cxnSp>
        <p:nvCxnSpPr>
          <p:cNvPr id="38" name="Gewinkelte Verbindung 37"/>
          <p:cNvCxnSpPr>
            <a:stCxn id="24" idx="2"/>
            <a:endCxn id="34" idx="3"/>
          </p:cNvCxnSpPr>
          <p:nvPr/>
        </p:nvCxnSpPr>
        <p:spPr>
          <a:xfrm rot="16200000" flipH="1">
            <a:off x="4142636" y="3183888"/>
            <a:ext cx="732860" cy="3021948"/>
          </a:xfrm>
          <a:prstGeom prst="bentConnector3">
            <a:avLst>
              <a:gd name="adj1" fmla="val 6559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5"/>
    </mc:Choice>
    <mc:Fallback xmlns="">
      <p:transition spd="slow" advTm="12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8" name="Gerade Verbindung mit Pfeil 7"/>
          <p:cNvCxnSpPr>
            <a:endCxn id="7" idx="1"/>
          </p:cNvCxnSpPr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5368883"/>
            <a:ext cx="796544" cy="609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30" name="Gewinkelte Verbindung 29"/>
          <p:cNvCxnSpPr>
            <a:stCxn id="15" idx="0"/>
          </p:cNvCxnSpPr>
          <p:nvPr/>
        </p:nvCxnSpPr>
        <p:spPr>
          <a:xfrm rot="16200000" flipV="1">
            <a:off x="4787823" y="1204728"/>
            <a:ext cx="12700" cy="3174846"/>
          </a:xfrm>
          <a:prstGeom prst="bentConnector4">
            <a:avLst>
              <a:gd name="adj1" fmla="val 3480000"/>
              <a:gd name="adj2" fmla="val 99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Wolke 33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394072"/>
            <a:ext cx="796544" cy="609600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sp>
        <p:nvSpPr>
          <p:cNvPr id="32" name="Abgerundetes Rechteck 31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35" name="Gewinkelte Verbindung 34"/>
          <p:cNvCxnSpPr>
            <a:stCxn id="34" idx="2"/>
            <a:endCxn id="24" idx="3"/>
          </p:cNvCxnSpPr>
          <p:nvPr/>
        </p:nvCxnSpPr>
        <p:spPr>
          <a:xfrm rot="10800000">
            <a:off x="3542922" y="4169381"/>
            <a:ext cx="1296754" cy="1503207"/>
          </a:xfrm>
          <a:prstGeom prst="bentConnector3">
            <a:avLst>
              <a:gd name="adj1" fmla="val 3942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37" idx="0"/>
            <a:endCxn id="14" idx="2"/>
          </p:cNvCxnSpPr>
          <p:nvPr/>
        </p:nvCxnSpPr>
        <p:spPr>
          <a:xfrm rot="5400000" flipH="1" flipV="1">
            <a:off x="5525695" y="4530754"/>
            <a:ext cx="942924" cy="783713"/>
          </a:xfrm>
          <a:prstGeom prst="bentConnector3">
            <a:avLst>
              <a:gd name="adj1" fmla="val 58889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/>
          <p:nvPr/>
        </p:nvCxnSpPr>
        <p:spPr>
          <a:xfrm flipV="1">
            <a:off x="3470026" y="4090959"/>
            <a:ext cx="1836097" cy="1581627"/>
          </a:xfrm>
          <a:prstGeom prst="bentConnector3">
            <a:avLst>
              <a:gd name="adj1" fmla="val 65355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20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5"/>
    </mc:Choice>
    <mc:Fallback xmlns="">
      <p:transition spd="slow" advTm="6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5368883"/>
            <a:ext cx="796544" cy="609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30" name="Gewinkelte Verbindung 29"/>
          <p:cNvCxnSpPr>
            <a:stCxn id="15" idx="0"/>
          </p:cNvCxnSpPr>
          <p:nvPr/>
        </p:nvCxnSpPr>
        <p:spPr>
          <a:xfrm rot="16200000" flipV="1">
            <a:off x="4787823" y="1204728"/>
            <a:ext cx="12700" cy="3174846"/>
          </a:xfrm>
          <a:prstGeom prst="bentConnector4">
            <a:avLst>
              <a:gd name="adj1" fmla="val 3480000"/>
              <a:gd name="adj2" fmla="val 99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Wolke 33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394072"/>
            <a:ext cx="796544" cy="609600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cxnSp>
        <p:nvCxnSpPr>
          <p:cNvPr id="28" name="Gewinkelte Verbindung 27"/>
          <p:cNvCxnSpPr>
            <a:stCxn id="37" idx="0"/>
            <a:endCxn id="14" idx="2"/>
          </p:cNvCxnSpPr>
          <p:nvPr/>
        </p:nvCxnSpPr>
        <p:spPr>
          <a:xfrm rot="5400000" flipH="1" flipV="1">
            <a:off x="5525695" y="4530754"/>
            <a:ext cx="942924" cy="783713"/>
          </a:xfrm>
          <a:prstGeom prst="bentConnector3">
            <a:avLst>
              <a:gd name="adj1" fmla="val 58889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sp>
        <p:nvSpPr>
          <p:cNvPr id="38" name="Abgerundetes Rechteck 37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39" name="Gewinkelte Verbindung 38"/>
          <p:cNvCxnSpPr/>
          <p:nvPr/>
        </p:nvCxnSpPr>
        <p:spPr>
          <a:xfrm rot="10800000" flipH="1" flipV="1">
            <a:off x="1834909" y="3425881"/>
            <a:ext cx="244557" cy="2246705"/>
          </a:xfrm>
          <a:prstGeom prst="bentConnector3">
            <a:avLst>
              <a:gd name="adj1" fmla="val -934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40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3"/>
    </mc:Choice>
    <mc:Fallback xmlns="">
      <p:transition spd="slow" advTm="4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30" name="Gewinkelte Verbindung 29"/>
          <p:cNvCxnSpPr>
            <a:stCxn id="15" idx="0"/>
          </p:cNvCxnSpPr>
          <p:nvPr/>
        </p:nvCxnSpPr>
        <p:spPr>
          <a:xfrm rot="16200000" flipV="1">
            <a:off x="4787823" y="1204728"/>
            <a:ext cx="12700" cy="3174846"/>
          </a:xfrm>
          <a:prstGeom prst="bentConnector4">
            <a:avLst>
              <a:gd name="adj1" fmla="val 3480000"/>
              <a:gd name="adj2" fmla="val 99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Wolke 33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394072"/>
            <a:ext cx="796544" cy="609600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cxnSp>
        <p:nvCxnSpPr>
          <p:cNvPr id="28" name="Gewinkelte Verbindung 27"/>
          <p:cNvCxnSpPr>
            <a:stCxn id="37" idx="0"/>
            <a:endCxn id="14" idx="2"/>
          </p:cNvCxnSpPr>
          <p:nvPr/>
        </p:nvCxnSpPr>
        <p:spPr>
          <a:xfrm rot="5400000" flipH="1" flipV="1">
            <a:off x="5525695" y="4530754"/>
            <a:ext cx="942924" cy="783713"/>
          </a:xfrm>
          <a:prstGeom prst="bentConnector3">
            <a:avLst>
              <a:gd name="adj1" fmla="val 58889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sp>
        <p:nvSpPr>
          <p:cNvPr id="38" name="Abgerundetes Rechteck 37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"/>
    </mc:Choice>
    <mc:Fallback xmlns="">
      <p:transition spd="slow" advTm="3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Adaptation (Video / Live)</a:t>
            </a:r>
            <a:endParaRPr lang="de-DE" sz="25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"/>
    </mc:Choice>
    <mc:Fallback xmlns="">
      <p:transition spd="slow" advTm="255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WP3: BPaaS </a:t>
            </a:r>
            <a:r>
              <a:rPr lang="de-DE" sz="2500" dirty="0" smtClean="0"/>
              <a:t>Research </a:t>
            </a:r>
            <a:r>
              <a:rPr lang="de-DE" sz="2500" dirty="0" err="1" smtClean="0"/>
              <a:t>Execution</a:t>
            </a:r>
            <a:r>
              <a:rPr lang="de-DE" sz="2500" dirty="0" smtClean="0"/>
              <a:t> Environment: </a:t>
            </a:r>
            <a:br>
              <a:rPr lang="de-DE" sz="2500" dirty="0" smtClean="0"/>
            </a:br>
            <a:r>
              <a:rPr lang="de-DE" sz="2500" dirty="0" err="1" smtClean="0"/>
              <a:t>PaaS</a:t>
            </a:r>
            <a:r>
              <a:rPr lang="de-DE" sz="2500" dirty="0" smtClean="0"/>
              <a:t> Orchestration </a:t>
            </a:r>
            <a:r>
              <a:rPr lang="de-DE" sz="2500" dirty="0" err="1" smtClean="0"/>
              <a:t>and</a:t>
            </a:r>
            <a:r>
              <a:rPr lang="de-DE" sz="2500" dirty="0" smtClean="0"/>
              <a:t> Adaptation</a:t>
            </a:r>
            <a:endParaRPr lang="en-US" sz="25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Added Value: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 smtClean="0"/>
          </a:p>
          <a:p>
            <a:pPr fontAlgn="auto">
              <a:spcAft>
                <a:spcPts val="0"/>
              </a:spcAft>
            </a:pPr>
            <a:r>
              <a:rPr lang="en-US" sz="2400" b="1" dirty="0"/>
              <a:t>a</a:t>
            </a:r>
            <a:r>
              <a:rPr lang="en-US" sz="2400" b="1" dirty="0" smtClean="0"/>
              <a:t>llow to deploy components at a bigger variety of Cloud providers</a:t>
            </a:r>
          </a:p>
          <a:p>
            <a:pPr fontAlgn="auto">
              <a:spcAft>
                <a:spcPts val="0"/>
              </a:spcAft>
            </a:pPr>
            <a:endParaRPr lang="en-US" sz="2400" b="1" dirty="0"/>
          </a:p>
          <a:p>
            <a:pPr fontAlgn="auto">
              <a:spcAft>
                <a:spcPts val="0"/>
              </a:spcAft>
            </a:pPr>
            <a:r>
              <a:rPr lang="en-US" sz="2400" b="1" dirty="0"/>
              <a:t>d</a:t>
            </a:r>
            <a:r>
              <a:rPr lang="en-US" sz="2400" b="1" dirty="0" smtClean="0"/>
              <a:t>escribe components on multiple ways and per Cloud layer on a provider-independent way</a:t>
            </a:r>
          </a:p>
          <a:p>
            <a:pPr fontAlgn="auto">
              <a:spcAft>
                <a:spcPts val="0"/>
              </a:spcAft>
            </a:pPr>
            <a:endParaRPr lang="en-US" sz="2400" b="1" dirty="0"/>
          </a:p>
          <a:p>
            <a:pPr fontAlgn="auto">
              <a:spcAft>
                <a:spcPts val="0"/>
              </a:spcAft>
            </a:pPr>
            <a:r>
              <a:rPr lang="en-US" sz="2400" b="1" dirty="0"/>
              <a:t>a</a:t>
            </a:r>
            <a:r>
              <a:rPr lang="en-US" sz="2400" b="1" dirty="0" smtClean="0"/>
              <a:t>llow to describe adaptation plans, e.g. switch provider at run-time or adapt to new conditions</a:t>
            </a:r>
            <a:endParaRPr lang="en-US" sz="2400" b="1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7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7"/>
    </mc:Choice>
    <mc:Fallback xmlns="">
      <p:transition spd="slow" advTm="12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WP3: BPaaS </a:t>
            </a:r>
            <a:r>
              <a:rPr lang="de-DE" sz="2500" dirty="0" smtClean="0"/>
              <a:t>Research </a:t>
            </a:r>
            <a:r>
              <a:rPr lang="de-DE" sz="2500" dirty="0" err="1" smtClean="0"/>
              <a:t>Execution</a:t>
            </a:r>
            <a:r>
              <a:rPr lang="de-DE" sz="2500" dirty="0" smtClean="0"/>
              <a:t> Environment: </a:t>
            </a:r>
            <a:r>
              <a:rPr lang="de-DE" sz="2500" dirty="0"/>
              <a:t/>
            </a:r>
            <a:br>
              <a:rPr lang="de-DE" sz="2500" dirty="0"/>
            </a:br>
            <a:r>
              <a:rPr lang="de-DE" sz="2500" dirty="0" err="1"/>
              <a:t>PaaS</a:t>
            </a:r>
            <a:r>
              <a:rPr lang="de-DE" sz="2500" dirty="0"/>
              <a:t> Orchestration </a:t>
            </a:r>
            <a:r>
              <a:rPr lang="de-DE" sz="2500" dirty="0" err="1"/>
              <a:t>and</a:t>
            </a:r>
            <a:r>
              <a:rPr lang="de-DE" sz="2500" dirty="0"/>
              <a:t> Adaptation</a:t>
            </a:r>
            <a:endParaRPr lang="en-US" sz="2500" dirty="0"/>
          </a:p>
        </p:txBody>
      </p:sp>
      <p:pic>
        <p:nvPicPr>
          <p:cNvPr id="1026" name="Picture 2" descr="http://hdimagesnew.com/wp-content/uploads/2015/11/1447075416_HD-Busines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10" y="1823085"/>
            <a:ext cx="5097780" cy="38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8"/>
    </mc:Choice>
    <mc:Fallback xmlns="">
      <p:transition spd="slow" advTm="66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6190714" y="2015582"/>
            <a:ext cx="2471135" cy="32133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faltete Ecke 12"/>
          <p:cNvSpPr/>
          <p:nvPr/>
        </p:nvSpPr>
        <p:spPr>
          <a:xfrm rot="16200000">
            <a:off x="3182746" y="2836723"/>
            <a:ext cx="2438399" cy="1867501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b"/>
          <a:lstStyle/>
          <a:p>
            <a:pPr algn="ctr"/>
            <a:r>
              <a:rPr lang="en-GB" dirty="0" smtClean="0"/>
              <a:t>BPaaS Bundle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err="1" smtClean="0"/>
              <a:t>Motivating</a:t>
            </a:r>
            <a:r>
              <a:rPr lang="de-DE" sz="2500" dirty="0" smtClean="0"/>
              <a:t> </a:t>
            </a:r>
            <a:r>
              <a:rPr lang="de-DE" sz="2500" dirty="0" err="1" smtClean="0"/>
              <a:t>Example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9599"/>
            <a:ext cx="2438400" cy="2438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50" y="3139631"/>
            <a:ext cx="1406697" cy="10765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71" y="2135564"/>
            <a:ext cx="2045594" cy="20455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3" y="4226593"/>
            <a:ext cx="1906110" cy="635370"/>
          </a:xfrm>
          <a:prstGeom prst="rect">
            <a:avLst/>
          </a:prstGeom>
        </p:spPr>
      </p:pic>
      <p:sp>
        <p:nvSpPr>
          <p:cNvPr id="10" name="Pfeil nach links und rechts 9"/>
          <p:cNvSpPr/>
          <p:nvPr/>
        </p:nvSpPr>
        <p:spPr>
          <a:xfrm>
            <a:off x="2337488" y="3481865"/>
            <a:ext cx="1207363" cy="39208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4238063">
            <a:off x="5622181" y="2571949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 rot="18317574">
            <a:off x="5610443" y="3528996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winkelte Verbindung 14"/>
          <p:cNvCxnSpPr>
            <a:stCxn id="6" idx="2"/>
            <a:endCxn id="21" idx="2"/>
          </p:cNvCxnSpPr>
          <p:nvPr/>
        </p:nvCxnSpPr>
        <p:spPr>
          <a:xfrm rot="16200000" flipH="1">
            <a:off x="4112267" y="1914932"/>
            <a:ext cx="420949" cy="6207082"/>
          </a:xfrm>
          <a:prstGeom prst="bentConnector3">
            <a:avLst>
              <a:gd name="adj1" fmla="val 200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izieren 4"/>
          <p:cNvSpPr/>
          <p:nvPr/>
        </p:nvSpPr>
        <p:spPr>
          <a:xfrm>
            <a:off x="7069770" y="2170061"/>
            <a:ext cx="1535837" cy="152873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6190714" y="199224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IaaS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2821771" y="1010512"/>
            <a:ext cx="2396809" cy="1244855"/>
          </a:xfrm>
          <a:prstGeom prst="wedgeRectCallout">
            <a:avLst>
              <a:gd name="adj1" fmla="val 11021"/>
              <a:gd name="adj2" fmla="val 1131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Ensure</a:t>
            </a:r>
            <a:r>
              <a:rPr lang="de-DE" sz="2400" dirty="0" smtClean="0"/>
              <a:t> a </a:t>
            </a:r>
            <a:r>
              <a:rPr lang="de-DE" sz="2400" dirty="0" err="1" smtClean="0"/>
              <a:t>certain</a:t>
            </a:r>
            <a:r>
              <a:rPr lang="de-DE" sz="2400" dirty="0" smtClean="0"/>
              <a:t> </a:t>
            </a:r>
            <a:r>
              <a:rPr lang="de-DE" sz="2400" dirty="0" err="1" smtClean="0"/>
              <a:t>response</a:t>
            </a:r>
            <a:r>
              <a:rPr lang="de-DE" sz="2400" dirty="0" smtClean="0"/>
              <a:t> time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availability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096223" y="5714082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Allowed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and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Availabe</a:t>
            </a:r>
            <a:r>
              <a:rPr lang="de-DE" dirty="0" smtClean="0">
                <a:latin typeface="Arial Narrow" panose="020B0606020202030204" pitchFamily="34" charset="0"/>
              </a:rPr>
              <a:t> Cloud </a:t>
            </a:r>
            <a:r>
              <a:rPr lang="de-DE" dirty="0" err="1" smtClean="0">
                <a:latin typeface="Arial Narrow" panose="020B0606020202030204" pitchFamily="34" charset="0"/>
              </a:rPr>
              <a:t>Infrastructures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</a:rPr>
              <a:t>/ Providers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07946" y="4849145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PaaS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3" name="Gewitterblitz 2"/>
          <p:cNvSpPr/>
          <p:nvPr/>
        </p:nvSpPr>
        <p:spPr>
          <a:xfrm>
            <a:off x="6837197" y="2281321"/>
            <a:ext cx="730130" cy="999902"/>
          </a:xfrm>
          <a:prstGeom prst="lightningBol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ige Legende 21"/>
          <p:cNvSpPr/>
          <p:nvPr/>
        </p:nvSpPr>
        <p:spPr>
          <a:xfrm>
            <a:off x="6043496" y="365023"/>
            <a:ext cx="3047662" cy="1244855"/>
          </a:xfrm>
          <a:prstGeom prst="wedgeRectCallout">
            <a:avLst>
              <a:gd name="adj1" fmla="val 12581"/>
              <a:gd name="adj2" fmla="val 12065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Something </a:t>
            </a:r>
            <a:r>
              <a:rPr lang="de-DE" sz="2400" dirty="0" err="1" smtClean="0"/>
              <a:t>happens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 </a:t>
            </a:r>
            <a:r>
              <a:rPr lang="de-DE" sz="2400" dirty="0" err="1" smtClean="0"/>
              <a:t>component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IaaS</a:t>
            </a:r>
            <a:r>
              <a:rPr lang="de-DE" sz="2400" dirty="0" smtClean="0"/>
              <a:t> </a:t>
            </a:r>
            <a:r>
              <a:rPr lang="de-DE" sz="2400" dirty="0" err="1" smtClean="0"/>
              <a:t>cloud</a:t>
            </a:r>
            <a:r>
              <a:rPr lang="de-DE" sz="2400" dirty="0" smtClean="0"/>
              <a:t> </a:t>
            </a:r>
            <a:r>
              <a:rPr lang="de-DE" sz="2400" dirty="0" err="1" smtClean="0"/>
              <a:t>provider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23" name="Rechteckige Legende 22"/>
          <p:cNvSpPr/>
          <p:nvPr/>
        </p:nvSpPr>
        <p:spPr>
          <a:xfrm>
            <a:off x="3811137" y="5378799"/>
            <a:ext cx="2396809" cy="1244855"/>
          </a:xfrm>
          <a:prstGeom prst="wedgeRectCallout">
            <a:avLst>
              <a:gd name="adj1" fmla="val 31148"/>
              <a:gd name="adj2" fmla="val -12111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Migration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happen.</a:t>
            </a:r>
            <a:endParaRPr lang="de-D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0"/>
    </mc:Choice>
    <mc:Fallback xmlns="">
      <p:transition spd="slow" advTm="3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0" grpId="0" animBg="1"/>
      <p:bldP spid="11" grpId="0" animBg="1"/>
      <p:bldP spid="12" grpId="0" animBg="1"/>
      <p:bldP spid="5" grpId="0" animBg="1"/>
      <p:bldP spid="19" grpId="0"/>
      <p:bldP spid="14" grpId="0" animBg="1"/>
      <p:bldP spid="18" grpId="0"/>
      <p:bldP spid="20" grpId="0"/>
      <p:bldP spid="3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500" dirty="0" smtClean="0"/>
              <a:t>The Cloud-DSL CAMEL was </a:t>
            </a:r>
            <a:r>
              <a:rPr lang="de-DE" sz="2500" dirty="0" err="1" smtClean="0"/>
              <a:t>currently</a:t>
            </a:r>
            <a:r>
              <a:rPr lang="de-DE" sz="2500" dirty="0" smtClean="0"/>
              <a:t> </a:t>
            </a:r>
            <a:r>
              <a:rPr lang="de-DE" sz="2500" dirty="0" err="1" smtClean="0"/>
              <a:t>restricted</a:t>
            </a:r>
            <a:r>
              <a:rPr lang="de-DE" sz="2500" dirty="0" smtClean="0"/>
              <a:t> </a:t>
            </a:r>
            <a:r>
              <a:rPr lang="de-DE" sz="2500" dirty="0" err="1" smtClean="0"/>
              <a:t>to</a:t>
            </a:r>
            <a:r>
              <a:rPr lang="de-DE" sz="2500" dirty="0" smtClean="0"/>
              <a:t> </a:t>
            </a:r>
            <a:r>
              <a:rPr lang="de-DE" sz="2500" dirty="0" err="1" smtClean="0"/>
              <a:t>describe</a:t>
            </a:r>
            <a:r>
              <a:rPr lang="de-DE" sz="2500" dirty="0" smtClean="0"/>
              <a:t> </a:t>
            </a:r>
            <a:r>
              <a:rPr lang="de-DE" sz="2500" dirty="0" err="1" smtClean="0"/>
              <a:t>components</a:t>
            </a:r>
            <a:r>
              <a:rPr lang="de-DE" sz="2500" dirty="0" smtClean="0"/>
              <a:t> on </a:t>
            </a:r>
            <a:r>
              <a:rPr lang="de-DE" sz="2500" dirty="0" err="1" smtClean="0"/>
              <a:t>IaaS</a:t>
            </a:r>
            <a:r>
              <a:rPr lang="de-DE" sz="2500" dirty="0" smtClean="0"/>
              <a:t> </a:t>
            </a:r>
            <a:r>
              <a:rPr lang="de-DE" sz="2500" dirty="0" err="1" smtClean="0"/>
              <a:t>layer</a:t>
            </a:r>
            <a:endParaRPr lang="de-DE" sz="2500" dirty="0" smtClean="0"/>
          </a:p>
          <a:p>
            <a:r>
              <a:rPr lang="de-DE" sz="2500" dirty="0" smtClean="0"/>
              <a:t>The Cloud Provider Engine </a:t>
            </a:r>
            <a:r>
              <a:rPr lang="de-DE" sz="2500" dirty="0" err="1" smtClean="0"/>
              <a:t>only</a:t>
            </a:r>
            <a:r>
              <a:rPr lang="de-DE" sz="2500" dirty="0" smtClean="0"/>
              <a:t> </a:t>
            </a:r>
            <a:r>
              <a:rPr lang="de-DE" sz="2500" dirty="0" err="1" smtClean="0"/>
              <a:t>provisioned</a:t>
            </a:r>
            <a:r>
              <a:rPr lang="de-DE" sz="2500" dirty="0" smtClean="0"/>
              <a:t> </a:t>
            </a:r>
            <a:r>
              <a:rPr lang="de-DE" sz="2500" dirty="0" err="1" smtClean="0"/>
              <a:t>services</a:t>
            </a:r>
            <a:r>
              <a:rPr lang="de-DE" sz="2500" dirty="0" smtClean="0"/>
              <a:t> on </a:t>
            </a:r>
            <a:r>
              <a:rPr lang="de-DE" sz="2500" dirty="0" err="1" smtClean="0"/>
              <a:t>the</a:t>
            </a:r>
            <a:r>
              <a:rPr lang="de-DE" sz="2500" dirty="0" smtClean="0"/>
              <a:t> </a:t>
            </a:r>
            <a:r>
              <a:rPr lang="de-DE" sz="2500" dirty="0" err="1" smtClean="0"/>
              <a:t>IaaS</a:t>
            </a:r>
            <a:r>
              <a:rPr lang="de-DE" sz="2500" dirty="0" smtClean="0"/>
              <a:t> </a:t>
            </a:r>
            <a:r>
              <a:rPr lang="de-DE" sz="2500" dirty="0" err="1" smtClean="0"/>
              <a:t>layer</a:t>
            </a:r>
            <a:endParaRPr lang="de-DE" sz="2500" dirty="0" smtClean="0"/>
          </a:p>
          <a:p>
            <a:r>
              <a:rPr lang="de-DE" sz="2500" dirty="0" smtClean="0"/>
              <a:t>Most </a:t>
            </a:r>
            <a:r>
              <a:rPr lang="de-DE" sz="2500" dirty="0" err="1" smtClean="0"/>
              <a:t>other</a:t>
            </a:r>
            <a:r>
              <a:rPr lang="de-DE" sz="2500" dirty="0" smtClean="0"/>
              <a:t> </a:t>
            </a:r>
            <a:r>
              <a:rPr lang="de-DE" sz="2500" dirty="0" err="1" smtClean="0"/>
              <a:t>current</a:t>
            </a:r>
            <a:r>
              <a:rPr lang="de-DE" sz="2500" dirty="0" smtClean="0"/>
              <a:t> Cloud DSLs </a:t>
            </a:r>
            <a:r>
              <a:rPr lang="de-DE" sz="2500" dirty="0" err="1" smtClean="0"/>
              <a:t>have</a:t>
            </a:r>
            <a:r>
              <a:rPr lang="de-DE" sz="2500" dirty="0" smtClean="0"/>
              <a:t> </a:t>
            </a:r>
            <a:r>
              <a:rPr lang="de-DE" sz="2500" dirty="0" err="1" smtClean="0"/>
              <a:t>single</a:t>
            </a:r>
            <a:r>
              <a:rPr lang="de-DE" sz="2500" dirty="0" smtClean="0"/>
              <a:t> </a:t>
            </a:r>
            <a:r>
              <a:rPr lang="de-DE" sz="2500" dirty="0" err="1" smtClean="0"/>
              <a:t>layer-specific</a:t>
            </a:r>
            <a:r>
              <a:rPr lang="de-DE" sz="2500" dirty="0" smtClean="0"/>
              <a:t> </a:t>
            </a:r>
            <a:r>
              <a:rPr lang="de-DE" sz="2500" dirty="0" err="1" smtClean="0"/>
              <a:t>descriptions</a:t>
            </a:r>
            <a:endParaRPr lang="de-DE" sz="2500" dirty="0" smtClean="0"/>
          </a:p>
          <a:p>
            <a:endParaRPr lang="de-DE" sz="25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err="1" smtClean="0"/>
              <a:t>Current</a:t>
            </a:r>
            <a:r>
              <a:rPr lang="de-DE" sz="2500" dirty="0" smtClean="0"/>
              <a:t> State: Orchestration</a:t>
            </a:r>
            <a:endParaRPr lang="de-DE" sz="25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5424710" y="3915899"/>
            <a:ext cx="2171626" cy="132582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140171" y="5241719"/>
            <a:ext cx="2787588" cy="4646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</a:t>
            </a:r>
            <a:r>
              <a:rPr lang="de-DE" dirty="0" err="1" smtClean="0"/>
              <a:t>Sword</a:t>
            </a:r>
            <a:r>
              <a:rPr lang="de-DE" dirty="0" smtClean="0"/>
              <a:t>“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IaaS</a:t>
            </a:r>
            <a:r>
              <a:rPr lang="de-DE" dirty="0" smtClean="0"/>
              <a:t> </a:t>
            </a:r>
            <a:r>
              <a:rPr lang="de-DE" dirty="0" err="1" smtClean="0"/>
              <a:t>abstraction</a:t>
            </a:r>
            <a:endParaRPr lang="de-DE" dirty="0"/>
          </a:p>
        </p:txBody>
      </p:sp>
      <p:pic>
        <p:nvPicPr>
          <p:cNvPr id="7" name="Picture 2" descr="CA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8" y="4164693"/>
            <a:ext cx="2556272" cy="8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641266" y="5388751"/>
            <a:ext cx="1500326" cy="3906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Component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531338" y="5388751"/>
            <a:ext cx="1500326" cy="3906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Configuration</a:t>
            </a:r>
            <a:endParaRPr lang="de-DE" dirty="0"/>
          </a:p>
        </p:txBody>
      </p:sp>
      <p:cxnSp>
        <p:nvCxnSpPr>
          <p:cNvPr id="11" name="Gerader Verbinder 10"/>
          <p:cNvCxnSpPr>
            <a:stCxn id="8" idx="3"/>
            <a:endCxn id="9" idx="1"/>
          </p:cNvCxnSpPr>
          <p:nvPr/>
        </p:nvCxnSpPr>
        <p:spPr>
          <a:xfrm>
            <a:off x="2141592" y="5584057"/>
            <a:ext cx="389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083931" y="5370998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28969" y="5368543"/>
            <a:ext cx="229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14" name="Rechteck 13"/>
          <p:cNvSpPr/>
          <p:nvPr/>
        </p:nvSpPr>
        <p:spPr>
          <a:xfrm>
            <a:off x="2859811" y="5923379"/>
            <a:ext cx="1500326" cy="3906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Scripts</a:t>
            </a:r>
            <a:endParaRPr lang="de-DE" dirty="0"/>
          </a:p>
        </p:txBody>
      </p:sp>
      <p:cxnSp>
        <p:nvCxnSpPr>
          <p:cNvPr id="16" name="Gewinkelte Verbindung 15"/>
          <p:cNvCxnSpPr>
            <a:endCxn id="14" idx="1"/>
          </p:cNvCxnSpPr>
          <p:nvPr/>
        </p:nvCxnSpPr>
        <p:spPr>
          <a:xfrm rot="16200000" flipH="1">
            <a:off x="2605211" y="5864085"/>
            <a:ext cx="339322" cy="16987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67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0"/>
    </mc:Choice>
    <mc:Fallback xmlns="">
      <p:transition spd="slow" advTm="1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6520582" y="2535595"/>
            <a:ext cx="1633492" cy="1294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Solution Approach: Orchestration </a:t>
            </a:r>
            <a:r>
              <a:rPr lang="de-DE" sz="2500" dirty="0" err="1"/>
              <a:t>of</a:t>
            </a:r>
            <a:r>
              <a:rPr lang="de-DE" sz="2500" dirty="0"/>
              <a:t> </a:t>
            </a:r>
            <a:r>
              <a:rPr lang="de-DE" sz="2500" dirty="0" err="1"/>
              <a:t>PaaS</a:t>
            </a:r>
            <a:r>
              <a:rPr lang="de-DE" sz="2500" dirty="0"/>
              <a:t> </a:t>
            </a:r>
            <a:r>
              <a:rPr lang="de-DE" sz="2500" dirty="0" err="1"/>
              <a:t>components</a:t>
            </a:r>
            <a:endParaRPr lang="de-DE" sz="2500" dirty="0"/>
          </a:p>
        </p:txBody>
      </p:sp>
      <p:pic>
        <p:nvPicPr>
          <p:cNvPr id="4" name="Picture 2" descr="CA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5" y="2910447"/>
            <a:ext cx="2556272" cy="8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93664" y="2602004"/>
            <a:ext cx="2171626" cy="1325820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3338005" y="3201734"/>
            <a:ext cx="855659" cy="30391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279357" y="38826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Extensions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5474" y="3882695"/>
            <a:ext cx="257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Extensions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and</a:t>
            </a:r>
            <a:r>
              <a:rPr lang="de-DE" dirty="0" smtClean="0">
                <a:latin typeface="Arial Narrow" panose="020B0606020202030204" pitchFamily="34" charset="0"/>
              </a:rPr>
              <a:t> Integration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45201" y="2696240"/>
            <a:ext cx="2575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latin typeface="Arial Narrow" panose="020B0606020202030204" pitchFamily="34" charset="0"/>
              </a:rPr>
              <a:t>PUL</a:t>
            </a:r>
          </a:p>
          <a:p>
            <a:pPr algn="ctr"/>
            <a:r>
              <a:rPr lang="de-DE" sz="1400" dirty="0" err="1" smtClean="0">
                <a:latin typeface="Arial Narrow" panose="020B0606020202030204" pitchFamily="34" charset="0"/>
              </a:rPr>
              <a:t>PaaS</a:t>
            </a:r>
            <a:r>
              <a:rPr lang="de-DE" sz="1400" dirty="0" smtClean="0">
                <a:latin typeface="Arial Narrow" panose="020B0606020202030204" pitchFamily="34" charset="0"/>
              </a:rPr>
              <a:t> Unified Library</a:t>
            </a:r>
          </a:p>
        </p:txBody>
      </p:sp>
      <p:sp>
        <p:nvSpPr>
          <p:cNvPr id="18" name="Plus 17"/>
          <p:cNvSpPr/>
          <p:nvPr/>
        </p:nvSpPr>
        <p:spPr>
          <a:xfrm>
            <a:off x="6017600" y="2919170"/>
            <a:ext cx="499578" cy="536945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861793" y="1901629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latin typeface="Arial Narrow" panose="020B0606020202030204" pitchFamily="34" charset="0"/>
              </a:rPr>
              <a:t>Specification</a:t>
            </a:r>
            <a:endParaRPr lang="de-DE" sz="2800" b="1" dirty="0" smtClean="0">
              <a:latin typeface="Arial Narrow" panose="020B0606020202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279477" y="1901629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latin typeface="Arial Narrow" panose="020B0606020202030204" pitchFamily="34" charset="0"/>
              </a:rPr>
              <a:t>Execution</a:t>
            </a:r>
            <a:endParaRPr lang="de-DE" sz="2800" b="1" dirty="0" smtClean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4"/>
    </mc:Choice>
    <mc:Fallback xmlns="">
      <p:transition spd="slow" advTm="10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/>
      <p:bldP spid="8" grpId="0"/>
      <p:bldP spid="9" grpId="0"/>
      <p:bldP spid="18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23" y="2245501"/>
            <a:ext cx="6750774" cy="40566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Solution Approach: Orchestration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PaaS</a:t>
            </a:r>
            <a:r>
              <a:rPr lang="de-DE" sz="2500" dirty="0" smtClean="0"/>
              <a:t> </a:t>
            </a:r>
            <a:r>
              <a:rPr lang="de-DE" sz="2500" dirty="0" err="1" smtClean="0"/>
              <a:t>components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CAMEL </a:t>
            </a:r>
            <a:r>
              <a:rPr lang="de-DE" dirty="0" err="1" smtClean="0"/>
              <a:t>extensions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endParaRPr lang="de-DE" dirty="0" smtClean="0"/>
          </a:p>
          <a:p>
            <a:pPr lvl="1"/>
            <a:r>
              <a:rPr lang="de-DE" dirty="0" err="1" smtClean="0"/>
              <a:t>Excerpt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CAMEL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additions</a:t>
            </a:r>
            <a:r>
              <a:rPr lang="de-DE" dirty="0" smtClean="0"/>
              <a:t>:</a:t>
            </a:r>
          </a:p>
        </p:txBody>
      </p:sp>
      <p:sp>
        <p:nvSpPr>
          <p:cNvPr id="11" name="Rechteckige Legende 10"/>
          <p:cNvSpPr/>
          <p:nvPr/>
        </p:nvSpPr>
        <p:spPr>
          <a:xfrm>
            <a:off x="7362955" y="2393274"/>
            <a:ext cx="1742968" cy="1816267"/>
          </a:xfrm>
          <a:prstGeom prst="wedgeRectCallout">
            <a:avLst>
              <a:gd name="adj1" fmla="val -79636"/>
              <a:gd name="adj2" fmla="val -785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IaaS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</a:t>
            </a:r>
          </a:p>
          <a:p>
            <a:pPr algn="ctr"/>
            <a:r>
              <a:rPr lang="de-DE" dirty="0" smtClean="0"/>
              <a:t>Component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Rechteckige Legende 6"/>
          <p:cNvSpPr/>
          <p:nvPr/>
        </p:nvSpPr>
        <p:spPr>
          <a:xfrm>
            <a:off x="6215883" y="4697912"/>
            <a:ext cx="2484233" cy="1090330"/>
          </a:xfrm>
          <a:prstGeom prst="wedgeRectCallout">
            <a:avLst>
              <a:gd name="adj1" fmla="val -130718"/>
              <a:gd name="adj2" fmla="val -312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Combine </a:t>
            </a:r>
            <a:r>
              <a:rPr lang="de-DE" dirty="0" err="1" smtClean="0"/>
              <a:t>PaaS-specific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re-use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1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0"/>
    </mc:Choice>
    <mc:Fallback xmlns="">
      <p:transition spd="slow" advTm="1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Solution Approach: Orchestration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PaaS</a:t>
            </a:r>
            <a:r>
              <a:rPr lang="de-DE" sz="2500" dirty="0" smtClean="0"/>
              <a:t> </a:t>
            </a:r>
            <a:r>
              <a:rPr lang="de-DE" sz="2500" dirty="0" err="1" smtClean="0"/>
              <a:t>components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CAMEL </a:t>
            </a:r>
            <a:r>
              <a:rPr lang="de-DE" dirty="0" err="1" smtClean="0"/>
              <a:t>extensions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endParaRPr lang="de-DE" dirty="0" smtClean="0"/>
          </a:p>
          <a:p>
            <a:pPr lvl="1"/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Allocation</a:t>
            </a:r>
            <a:r>
              <a:rPr lang="de-DE" dirty="0" smtClean="0"/>
              <a:t> Environment:</a:t>
            </a:r>
          </a:p>
        </p:txBody>
      </p:sp>
      <p:sp>
        <p:nvSpPr>
          <p:cNvPr id="4" name="Rechteck 3"/>
          <p:cNvSpPr/>
          <p:nvPr/>
        </p:nvSpPr>
        <p:spPr>
          <a:xfrm>
            <a:off x="414268" y="2673871"/>
            <a:ext cx="4572000" cy="19505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GB" sz="1050" dirty="0" err="1">
                <a:solidFill>
                  <a:srgbClr val="3F7F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internalComponents</a:t>
            </a:r>
            <a:endParaRPr lang="de-DE" sz="105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</a:t>
            </a:r>
            <a:r>
              <a:rPr lang="en-GB" sz="1050" dirty="0" err="1">
                <a:solidFill>
                  <a:srgbClr val="7F00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xsi:type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GB" sz="1050" i="1" dirty="0" err="1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deployment:InternalServiceComponent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endParaRPr lang="de-DE" sz="105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</a:t>
            </a:r>
            <a:r>
              <a:rPr lang="en-GB" sz="1050" dirty="0">
                <a:solidFill>
                  <a:srgbClr val="7F00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name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GB" sz="1050" i="1" dirty="0" err="1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InvoiceNinja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de-DE" sz="105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</a:t>
            </a:r>
            <a:r>
              <a:rPr lang="en-GB" sz="1050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GB" sz="1050" dirty="0">
                <a:solidFill>
                  <a:srgbClr val="3F7F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configurations</a:t>
            </a:r>
            <a:endParaRPr lang="de-DE" sz="105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  </a:t>
            </a:r>
            <a:r>
              <a:rPr lang="en-GB" sz="1050" dirty="0" err="1">
                <a:solidFill>
                  <a:srgbClr val="7F00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xsi:type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GB" sz="1050" i="1" dirty="0" err="1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deployment:PaaSConfiguration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endParaRPr lang="de-DE" sz="105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  </a:t>
            </a:r>
            <a:r>
              <a:rPr lang="en-GB" sz="1050" dirty="0">
                <a:solidFill>
                  <a:srgbClr val="7F00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name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GB" sz="1050" i="1" dirty="0" err="1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CardDesignerPaaSConfiguration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endParaRPr lang="de-DE" sz="105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  </a:t>
            </a:r>
            <a:r>
              <a:rPr lang="en-GB" sz="1050" dirty="0" err="1">
                <a:solidFill>
                  <a:srgbClr val="7F00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api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"PUL"</a:t>
            </a:r>
            <a:r>
              <a:rPr lang="en-GB" sz="1050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/&gt;</a:t>
            </a:r>
            <a:endParaRPr lang="de-DE" sz="105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</a:t>
            </a:r>
            <a:r>
              <a:rPr lang="en-GB" sz="1050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GB" sz="1050" dirty="0" err="1">
                <a:solidFill>
                  <a:srgbClr val="3F7F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requiredHost</a:t>
            </a:r>
            <a:endParaRPr lang="de-DE" sz="105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      </a:t>
            </a:r>
            <a:r>
              <a:rPr lang="en-GB" sz="1050" dirty="0">
                <a:solidFill>
                  <a:srgbClr val="7F00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name</a:t>
            </a:r>
            <a:r>
              <a:rPr lang="en-GB" sz="105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GB" sz="1050" i="1" dirty="0" err="1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InvoiceNinjaRequiredHost</a:t>
            </a:r>
            <a:r>
              <a:rPr lang="en-GB" sz="1050" i="1" dirty="0">
                <a:solidFill>
                  <a:srgbClr val="2A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GB" sz="1050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/&gt;</a:t>
            </a:r>
            <a:endParaRPr lang="de-DE" sz="105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50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&lt;/</a:t>
            </a:r>
            <a:r>
              <a:rPr lang="en-GB" sz="1050" dirty="0" err="1">
                <a:solidFill>
                  <a:srgbClr val="3F7F7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internalComponents</a:t>
            </a:r>
            <a:r>
              <a:rPr lang="en-GB" sz="1050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</a:t>
            </a:r>
            <a:endParaRPr lang="de-DE" sz="1050" dirty="0"/>
          </a:p>
        </p:txBody>
      </p:sp>
      <p:sp>
        <p:nvSpPr>
          <p:cNvPr id="5" name="Rechteckige Legende 4"/>
          <p:cNvSpPr/>
          <p:nvPr/>
        </p:nvSpPr>
        <p:spPr>
          <a:xfrm>
            <a:off x="5691495" y="2022589"/>
            <a:ext cx="2997648" cy="916074"/>
          </a:xfrm>
          <a:prstGeom prst="wedgeRectCallout">
            <a:avLst>
              <a:gd name="adj1" fmla="val -167341"/>
              <a:gd name="adj2" fmla="val 96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Multiple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r>
              <a:rPr lang="de-DE" dirty="0" smtClean="0"/>
              <a:t> in </a:t>
            </a:r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underlying</a:t>
            </a:r>
            <a:r>
              <a:rPr lang="de-DE" dirty="0" smtClean="0"/>
              <a:t> host.</a:t>
            </a:r>
            <a:endParaRPr lang="de-DE" dirty="0"/>
          </a:p>
        </p:txBody>
      </p:sp>
      <p:sp>
        <p:nvSpPr>
          <p:cNvPr id="6" name="Rechteckige Legende 5"/>
          <p:cNvSpPr/>
          <p:nvPr/>
        </p:nvSpPr>
        <p:spPr>
          <a:xfrm>
            <a:off x="5691495" y="3322727"/>
            <a:ext cx="3024696" cy="1088203"/>
          </a:xfrm>
          <a:prstGeom prst="wedgeRectCallout">
            <a:avLst>
              <a:gd name="adj1" fmla="val -164498"/>
              <a:gd name="adj2" fmla="val 4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. </a:t>
            </a:r>
            <a:r>
              <a:rPr lang="de-DE" dirty="0" err="1" smtClean="0"/>
              <a:t>IaaS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happen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in </a:t>
            </a:r>
            <a:r>
              <a:rPr lang="de-DE" dirty="0" err="1" smtClean="0"/>
              <a:t>scripts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7" name="Rechteckige Legende 6"/>
          <p:cNvSpPr/>
          <p:nvPr/>
        </p:nvSpPr>
        <p:spPr>
          <a:xfrm>
            <a:off x="4917746" y="4608565"/>
            <a:ext cx="3182131" cy="1130985"/>
          </a:xfrm>
          <a:prstGeom prst="wedgeRectCallout">
            <a:avLst>
              <a:gd name="adj1" fmla="val -116757"/>
              <a:gd name="adj2" fmla="val -63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host, e.g. Java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8" name="Rechteckige Legende 7"/>
          <p:cNvSpPr/>
          <p:nvPr/>
        </p:nvSpPr>
        <p:spPr>
          <a:xfrm>
            <a:off x="251520" y="5308846"/>
            <a:ext cx="3636899" cy="528403"/>
          </a:xfrm>
          <a:prstGeom prst="wedgeRectCallout">
            <a:avLst>
              <a:gd name="adj1" fmla="val 106488"/>
              <a:gd name="adj2" fmla="val -152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Host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cross-layered</a:t>
            </a:r>
            <a:endParaRPr lang="de-DE" dirty="0" smtClean="0"/>
          </a:p>
          <a:p>
            <a:pPr algn="ctr"/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b="1" dirty="0" err="1" smtClean="0">
                <a:sym typeface="Wingdings" panose="05000000000000000000" pitchFamily="2" charset="2"/>
              </a:rPr>
              <a:t>Abstraction</a:t>
            </a:r>
            <a:endParaRPr lang="de-DE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7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7"/>
    </mc:Choice>
    <mc:Fallback xmlns="">
      <p:transition spd="slow" advTm="17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Solution Approach : </a:t>
            </a:r>
            <a:r>
              <a:rPr lang="de-DE" sz="2500" dirty="0" smtClean="0"/>
              <a:t>Orchestration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PaaS</a:t>
            </a:r>
            <a:r>
              <a:rPr lang="de-DE" sz="2500" dirty="0" smtClean="0"/>
              <a:t> </a:t>
            </a:r>
            <a:r>
              <a:rPr lang="de-DE" sz="2500" dirty="0" err="1" smtClean="0"/>
              <a:t>components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PaaS</a:t>
            </a:r>
            <a:r>
              <a:rPr lang="de-DE" dirty="0" smtClean="0"/>
              <a:t> Unified Library</a:t>
            </a:r>
          </a:p>
          <a:p>
            <a:pPr lvl="1"/>
            <a:r>
              <a:rPr lang="de-DE" dirty="0" err="1"/>
              <a:t>Abstraction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provider</a:t>
            </a:r>
            <a:r>
              <a:rPr lang="de-DE" dirty="0"/>
              <a:t> </a:t>
            </a:r>
            <a:r>
              <a:rPr lang="de-DE" dirty="0" smtClean="0"/>
              <a:t>APIs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at </a:t>
            </a:r>
            <a:r>
              <a:rPr lang="de-DE" dirty="0" err="1" smtClean="0"/>
              <a:t>once</a:t>
            </a:r>
            <a:endParaRPr lang="de-DE" dirty="0" smtClean="0"/>
          </a:p>
          <a:p>
            <a:pPr lvl="1"/>
            <a:r>
              <a:rPr lang="de-DE" dirty="0" smtClean="0"/>
              <a:t>Integrated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SeaClouds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Atos</a:t>
            </a:r>
            <a:endParaRPr lang="de-DE" dirty="0" smtClean="0"/>
          </a:p>
          <a:p>
            <a:pPr lvl="1"/>
            <a:r>
              <a:rPr lang="de-DE" dirty="0" smtClean="0"/>
              <a:t>Enhanced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orchestration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Cloud Provider Engine</a:t>
            </a:r>
          </a:p>
          <a:p>
            <a:pPr lvl="2"/>
            <a:r>
              <a:rPr lang="de-DE" dirty="0" smtClean="0"/>
              <a:t>Higher </a:t>
            </a:r>
            <a:r>
              <a:rPr lang="de-DE" dirty="0" err="1" smtClean="0"/>
              <a:t>abstraction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environmental </a:t>
            </a:r>
            <a:r>
              <a:rPr lang="de-DE" dirty="0" err="1" smtClean="0">
                <a:sym typeface="Wingdings" panose="05000000000000000000" pitchFamily="2" charset="2"/>
              </a:rPr>
              <a:t>independency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calls</a:t>
            </a:r>
            <a:endParaRPr lang="de-DE" dirty="0" smtClean="0"/>
          </a:p>
          <a:p>
            <a:pPr lvl="2"/>
            <a:r>
              <a:rPr lang="de-DE" dirty="0" smtClean="0"/>
              <a:t>Addition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7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0"/>
    </mc:Choice>
    <mc:Fallback xmlns="">
      <p:transition spd="slow" advTm="16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Solution </a:t>
            </a:r>
            <a:r>
              <a:rPr lang="de-DE" sz="2500" dirty="0" smtClean="0"/>
              <a:t>Approach: Orchestration </a:t>
            </a:r>
            <a:r>
              <a:rPr lang="de-DE" sz="2500" dirty="0" err="1" smtClean="0"/>
              <a:t>of</a:t>
            </a:r>
            <a:r>
              <a:rPr lang="de-DE" sz="2500" dirty="0" smtClean="0"/>
              <a:t> </a:t>
            </a:r>
            <a:r>
              <a:rPr lang="de-DE" sz="2500" dirty="0" err="1" smtClean="0"/>
              <a:t>PaaS</a:t>
            </a:r>
            <a:r>
              <a:rPr lang="de-DE" sz="2500" dirty="0" smtClean="0"/>
              <a:t> </a:t>
            </a:r>
            <a:r>
              <a:rPr lang="de-DE" sz="2500" dirty="0" err="1" smtClean="0"/>
              <a:t>components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Life Cycle Management in Cloud Provider Engine</a:t>
            </a:r>
          </a:p>
          <a:p>
            <a:pPr lvl="1"/>
            <a:r>
              <a:rPr lang="de-DE" dirty="0" smtClean="0"/>
              <a:t>Extended </a:t>
            </a:r>
            <a:r>
              <a:rPr lang="de-DE" dirty="0" err="1" smtClean="0"/>
              <a:t>the</a:t>
            </a:r>
            <a:r>
              <a:rPr lang="de-DE" dirty="0" smtClean="0"/>
              <a:t> Component 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Cloud Provider Engine</a:t>
            </a:r>
          </a:p>
          <a:p>
            <a:pPr lvl="1"/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 smtClean="0"/>
              <a:t>jobs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endParaRPr lang="de-DE" dirty="0" smtClean="0"/>
          </a:p>
          <a:p>
            <a:pPr lvl="1"/>
            <a:r>
              <a:rPr lang="de-DE" dirty="0" err="1" smtClean="0"/>
              <a:t>Ensured</a:t>
            </a:r>
            <a:r>
              <a:rPr lang="de-DE" dirty="0" smtClean="0"/>
              <a:t> CAMEL </a:t>
            </a:r>
            <a:r>
              <a:rPr lang="de-DE" dirty="0" err="1" smtClean="0"/>
              <a:t>and</a:t>
            </a:r>
            <a:r>
              <a:rPr lang="de-DE" dirty="0" smtClean="0"/>
              <a:t> PUL </a:t>
            </a:r>
            <a:r>
              <a:rPr lang="de-DE" dirty="0" err="1" smtClean="0"/>
              <a:t>interoperability</a:t>
            </a:r>
            <a:r>
              <a:rPr lang="de-DE" dirty="0" smtClean="0"/>
              <a:t> (</a:t>
            </a:r>
            <a:r>
              <a:rPr lang="de-DE" dirty="0" err="1" smtClean="0"/>
              <a:t>adapter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428567" y="3704969"/>
            <a:ext cx="3368040" cy="23096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dirty="0" smtClean="0"/>
              <a:t>Cloud Provider Engine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1520007" y="4093794"/>
            <a:ext cx="1196080" cy="73023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2952567" y="4215710"/>
            <a:ext cx="1737360" cy="571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2952567" y="4878106"/>
            <a:ext cx="1737360" cy="10063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470727" y="5381570"/>
            <a:ext cx="1089660" cy="421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5358622" y="3790492"/>
            <a:ext cx="1561906" cy="907666"/>
            <a:chOff x="5101169" y="3973420"/>
            <a:chExt cx="1561906" cy="907666"/>
          </a:xfrm>
        </p:grpSpPr>
        <p:sp>
          <p:nvSpPr>
            <p:cNvPr id="10" name="Wolke 9"/>
            <p:cNvSpPr/>
            <p:nvPr/>
          </p:nvSpPr>
          <p:spPr>
            <a:xfrm>
              <a:off x="5101169" y="3973420"/>
              <a:ext cx="1561906" cy="907666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513867" y="4184414"/>
              <a:ext cx="736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 smtClean="0">
                  <a:latin typeface="Arial Narrow" panose="020B0606020202030204" pitchFamily="34" charset="0"/>
                </a:rPr>
                <a:t>IaaS</a:t>
              </a:r>
              <a:endParaRPr lang="en-GB" sz="2000" b="1" dirty="0" err="1" smtClean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358622" y="5025102"/>
            <a:ext cx="1561906" cy="907666"/>
            <a:chOff x="5101169" y="5098029"/>
            <a:chExt cx="1561906" cy="907666"/>
          </a:xfrm>
        </p:grpSpPr>
        <p:sp>
          <p:nvSpPr>
            <p:cNvPr id="14" name="Wolke 13"/>
            <p:cNvSpPr/>
            <p:nvPr/>
          </p:nvSpPr>
          <p:spPr>
            <a:xfrm>
              <a:off x="5101169" y="5098029"/>
              <a:ext cx="1561906" cy="907666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513867" y="5351807"/>
              <a:ext cx="736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>
                  <a:latin typeface="Arial Narrow" panose="020B0606020202030204" pitchFamily="34" charset="0"/>
                </a:rPr>
                <a:t>P</a:t>
              </a:r>
              <a:r>
                <a:rPr lang="de-DE" sz="2000" b="1" dirty="0" err="1" smtClean="0">
                  <a:latin typeface="Arial Narrow" panose="020B0606020202030204" pitchFamily="34" charset="0"/>
                </a:rPr>
                <a:t>aaS</a:t>
              </a:r>
              <a:endParaRPr lang="en-GB" sz="2000" b="1" dirty="0" err="1" smtClean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21" name="Gerade Verbindung mit Pfeil 20"/>
          <p:cNvCxnSpPr>
            <a:stCxn id="7" idx="3"/>
          </p:cNvCxnSpPr>
          <p:nvPr/>
        </p:nvCxnSpPr>
        <p:spPr>
          <a:xfrm flipV="1">
            <a:off x="4689927" y="4305670"/>
            <a:ext cx="668695" cy="195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" idx="3"/>
            <a:endCxn id="14" idx="2"/>
          </p:cNvCxnSpPr>
          <p:nvPr/>
        </p:nvCxnSpPr>
        <p:spPr>
          <a:xfrm>
            <a:off x="4689927" y="5381298"/>
            <a:ext cx="673540" cy="9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29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0"/>
    </mc:Choice>
    <mc:Fallback xmlns="">
      <p:transition spd="slow" advTm="17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5|2.4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9|3.9|0.5|2.1|4.7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6|1.1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|3.4|2.4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5|4.5|5.3|0.8|1.5|1.1|1.1|1|1.5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3|2.2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8|0.8|1.5|0.8|1.3|1.2|1.8|1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1.2|0.9|1.1|2.6|1.3|1.7|0.9|1.2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2.1|1.3|1.1|1.1|1.4|2.3|4.6|3.2|1.2|2.9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6|0.3|0.2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1.5|1.2|1.6|3|6.4|2.9|1.2|2.4|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|0.9|0.9|1.8|1|0.7|0.8|1.4|3.2|3.3|0.9|1.6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2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1.9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0.8|1.8|2.6|0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0.6|0.6|0.9|1.1|0.6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9|2.3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1.6|1.1|1.7|2.7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|2.7|1.5|4.5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4|2.2|0.7|0.7|0.6|0.8|0.7|1.1|1.6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|0.6|0.4|1.5|0.8|1.6"/>
</p:tagLst>
</file>

<file path=ppt/theme/theme1.xml><?xml version="1.0" encoding="utf-8"?>
<a:theme xmlns:a="http://schemas.openxmlformats.org/drawingml/2006/main" name="1_CloudSocket_PPT_Template_v2_DRAF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CloudSocket_PPT_Template_v1_DRAFT</Template>
  <TotalTime>0</TotalTime>
  <Words>1128</Words>
  <Application>Microsoft Office PowerPoint</Application>
  <PresentationFormat>Bildschirmpräsentation (4:3)</PresentationFormat>
  <Paragraphs>312</Paragraphs>
  <Slides>29</Slides>
  <Notes>7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Consolas</vt:lpstr>
      <vt:lpstr>Times New Roman</vt:lpstr>
      <vt:lpstr>Wingdings</vt:lpstr>
      <vt:lpstr>1_CloudSocket_PPT_Template_v2_DRAFT</vt:lpstr>
      <vt:lpstr>WP3: BPaaS Research Execution Environment  </vt:lpstr>
      <vt:lpstr>WP3: BPaaS Research Execution Environment:  PaaS Orchestration and Adaptation</vt:lpstr>
      <vt:lpstr>Motivating Example</vt:lpstr>
      <vt:lpstr>Current State: Orchestration</vt:lpstr>
      <vt:lpstr>Solution Approach: Orchestration of PaaS components</vt:lpstr>
      <vt:lpstr>Solution Approach: Orchestration of PaaS components</vt:lpstr>
      <vt:lpstr>Solution Approach: Orchestration of PaaS components</vt:lpstr>
      <vt:lpstr>Solution Approach : Orchestration of PaaS components</vt:lpstr>
      <vt:lpstr>Solution Approach: Orchestration of PaaS components</vt:lpstr>
      <vt:lpstr>Current State: Adaptation</vt:lpstr>
      <vt:lpstr>Solution Approach: Management of Comprehensive Adaptation Scenarios</vt:lpstr>
      <vt:lpstr>Solution Approach: Management of Comprehensive Adaptation Scenarios</vt:lpstr>
      <vt:lpstr>Solution Approach: Management of Comprehensive Adaptation Scenarios</vt:lpstr>
      <vt:lpstr>Solution Approach: Management of Comprehensive Adaptation Scenarios</vt:lpstr>
      <vt:lpstr>Solution Approach: Management of Comprehensive Adaptation Scenarios</vt:lpstr>
      <vt:lpstr>Demonstration: Motivating Example</vt:lpstr>
      <vt:lpstr>Demonstration: PaaS Orchestration</vt:lpstr>
      <vt:lpstr>Demonstration: PaaS Orchestration</vt:lpstr>
      <vt:lpstr>Demonstration: Orchestration (Video / Live)</vt:lpstr>
      <vt:lpstr>Demonstration: Adaptation Plan Description</vt:lpstr>
      <vt:lpstr>Demonstration: Adaptation</vt:lpstr>
      <vt:lpstr>Demonstration: Adaptation</vt:lpstr>
      <vt:lpstr>Demonstration: Adaptation</vt:lpstr>
      <vt:lpstr>Demonstration: Adaptation</vt:lpstr>
      <vt:lpstr>Demonstration: Adaptation</vt:lpstr>
      <vt:lpstr>Demonstration: Adaptation</vt:lpstr>
      <vt:lpstr>Demonstration: Adaptation (Video / Live)</vt:lpstr>
      <vt:lpstr>WP3: BPaaS Research Execution Environment:  PaaS Orchestration and Adaptation</vt:lpstr>
      <vt:lpstr>WP3: BPaaS Research Execution Environment:  PaaS Orchestration and Adaptation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CloudSocket Scenario</dc:title>
  <dc:creator>Robert Woitsch</dc:creator>
  <cp:lastModifiedBy>Frank Griesinger</cp:lastModifiedBy>
  <cp:revision>449</cp:revision>
  <dcterms:created xsi:type="dcterms:W3CDTF">2015-06-12T15:37:19Z</dcterms:created>
  <dcterms:modified xsi:type="dcterms:W3CDTF">2017-02-07T09:17:13Z</dcterms:modified>
</cp:coreProperties>
</file>