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81" r:id="rId3"/>
    <p:sldId id="282" r:id="rId4"/>
    <p:sldId id="256" r:id="rId5"/>
    <p:sldId id="283" r:id="rId6"/>
    <p:sldId id="284" r:id="rId7"/>
    <p:sldId id="285" r:id="rId8"/>
    <p:sldId id="286" r:id="rId9"/>
    <p:sldId id="287" r:id="rId10"/>
    <p:sldId id="288" r:id="rId11"/>
    <p:sldId id="289" r:id="rId12"/>
    <p:sldId id="290" r:id="rId13"/>
    <p:sldId id="297" r:id="rId14"/>
    <p:sldId id="291" r:id="rId15"/>
    <p:sldId id="293" r:id="rId16"/>
    <p:sldId id="294" r:id="rId17"/>
    <p:sldId id="295" r:id="rId18"/>
    <p:sldId id="262" r:id="rId19"/>
    <p:sldId id="26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66" autoAdjust="0"/>
    <p:restoredTop sz="78984" autoAdjust="0"/>
  </p:normalViewPr>
  <p:slideViewPr>
    <p:cSldViewPr snapToGrid="0">
      <p:cViewPr varScale="1">
        <p:scale>
          <a:sx n="96" d="100"/>
          <a:sy n="96" d="100"/>
        </p:scale>
        <p:origin x="19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42339-6871-40FB-B41D-432189DCBC10}" type="datetimeFigureOut">
              <a:rPr lang="en-US" smtClean="0"/>
              <a:t>4/19/17</a:t>
            </a:fld>
            <a:endParaRPr lang="en-US"/>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3D214-A7D0-4178-8171-17E885900442}" type="slidenum">
              <a:rPr lang="en-US" smtClean="0"/>
              <a:t>‹#›</a:t>
            </a:fld>
            <a:endParaRPr lang="en-US"/>
          </a:p>
        </p:txBody>
      </p:sp>
    </p:spTree>
    <p:extLst>
      <p:ext uri="{BB962C8B-B14F-4D97-AF65-F5344CB8AC3E}">
        <p14:creationId xmlns:p14="http://schemas.microsoft.com/office/powerpoint/2010/main" val="2449436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n-US" baseline="0" dirty="0"/>
          </a:p>
        </p:txBody>
      </p:sp>
      <p:sp>
        <p:nvSpPr>
          <p:cNvPr id="4" name="Θέση αριθμού διαφάνειας 3"/>
          <p:cNvSpPr>
            <a:spLocks noGrp="1"/>
          </p:cNvSpPr>
          <p:nvPr>
            <p:ph type="sldNum" sz="quarter" idx="10"/>
          </p:nvPr>
        </p:nvSpPr>
        <p:spPr/>
        <p:txBody>
          <a:bodyPr/>
          <a:lstStyle/>
          <a:p>
            <a:fld id="{A8F3D214-A7D0-4178-8171-17E885900442}" type="slidenum">
              <a:rPr lang="en-US" smtClean="0"/>
              <a:t>1</a:t>
            </a:fld>
            <a:endParaRPr lang="en-US"/>
          </a:p>
        </p:txBody>
      </p:sp>
    </p:spTree>
    <p:extLst>
      <p:ext uri="{BB962C8B-B14F-4D97-AF65-F5344CB8AC3E}">
        <p14:creationId xmlns:p14="http://schemas.microsoft.com/office/powerpoint/2010/main" val="54734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The type is </a:t>
            </a:r>
            <a:r>
              <a:rPr lang="en-US" dirty="0" err="1"/>
              <a:t>datapoints</a:t>
            </a:r>
            <a:r>
              <a:rPr lang="en-US" dirty="0"/>
              <a:t>(received)/</a:t>
            </a:r>
            <a:r>
              <a:rPr lang="en-US" dirty="0" err="1"/>
              <a:t>datapoints</a:t>
            </a:r>
            <a:r>
              <a:rPr lang="en-US" dirty="0"/>
              <a:t>(expected)</a:t>
            </a:r>
          </a:p>
          <a:p>
            <a:endParaRPr lang="en-US" dirty="0"/>
          </a:p>
          <a:p>
            <a:r>
              <a:rPr lang="en-US" dirty="0"/>
              <a:t>Workload</a:t>
            </a:r>
            <a:r>
              <a:rPr lang="en-US" baseline="0" dirty="0"/>
              <a:t> of 60 </a:t>
            </a:r>
            <a:r>
              <a:rPr lang="en-US" baseline="0" dirty="0" err="1"/>
              <a:t>req</a:t>
            </a:r>
            <a:r>
              <a:rPr lang="en-US" baseline="0" dirty="0"/>
              <a:t>/min.</a:t>
            </a:r>
          </a:p>
          <a:p>
            <a:endParaRPr lang="en-US" baseline="0" dirty="0"/>
          </a:p>
          <a:p>
            <a:r>
              <a:rPr lang="en-US" baseline="0" dirty="0"/>
              <a:t>We do not fail under 90% of accuracy.</a:t>
            </a:r>
          </a:p>
          <a:p>
            <a:endParaRPr lang="en-US" baseline="0" dirty="0"/>
          </a:p>
          <a:p>
            <a:r>
              <a:rPr lang="en-US" baseline="0" dirty="0"/>
              <a:t>The 10% percent loss of metrics and </a:t>
            </a:r>
            <a:r>
              <a:rPr lang="en-US" baseline="0" dirty="0" err="1"/>
              <a:t>datapoints</a:t>
            </a:r>
            <a:r>
              <a:rPr lang="en-US" baseline="0" dirty="0"/>
              <a:t> is due to the frequency of pulling values.</a:t>
            </a:r>
          </a:p>
          <a:p>
            <a:r>
              <a:rPr lang="en-US" baseline="0" dirty="0"/>
              <a:t>Auto </a:t>
            </a:r>
            <a:r>
              <a:rPr lang="en-US" baseline="0" dirty="0" err="1"/>
              <a:t>boroume</a:t>
            </a:r>
            <a:r>
              <a:rPr lang="en-US" baseline="0" dirty="0"/>
              <a:t> </a:t>
            </a:r>
            <a:r>
              <a:rPr lang="en-US" baseline="0" dirty="0" err="1"/>
              <a:t>na</a:t>
            </a:r>
            <a:r>
              <a:rPr lang="en-US" baseline="0" dirty="0"/>
              <a:t> to </a:t>
            </a:r>
            <a:r>
              <a:rPr lang="en-US" baseline="0" dirty="0" err="1"/>
              <a:t>kanoume</a:t>
            </a:r>
            <a:r>
              <a:rPr lang="en-US" baseline="0" dirty="0"/>
              <a:t> tackle </a:t>
            </a:r>
            <a:r>
              <a:rPr lang="en-US" baseline="0" dirty="0" err="1"/>
              <a:t>allazodas</a:t>
            </a:r>
            <a:r>
              <a:rPr lang="en-US" baseline="0" dirty="0"/>
              <a:t> to tuning </a:t>
            </a:r>
            <a:r>
              <a:rPr lang="en-US" baseline="0" dirty="0" err="1"/>
              <a:t>tou</a:t>
            </a:r>
            <a:r>
              <a:rPr lang="en-US" baseline="0" dirty="0"/>
              <a:t> </a:t>
            </a:r>
            <a:r>
              <a:rPr lang="en-US" baseline="0" dirty="0" err="1"/>
              <a:t>kathe</a:t>
            </a:r>
            <a:r>
              <a:rPr lang="en-US" baseline="0" dirty="0"/>
              <a:t> </a:t>
            </a:r>
            <a:r>
              <a:rPr lang="en-US" baseline="0" dirty="0" err="1"/>
              <a:t>pote</a:t>
            </a:r>
            <a:r>
              <a:rPr lang="en-US" baseline="0" dirty="0"/>
              <a:t> </a:t>
            </a:r>
            <a:r>
              <a:rPr lang="en-US" baseline="0" dirty="0" err="1"/>
              <a:t>ginete</a:t>
            </a:r>
            <a:r>
              <a:rPr lang="en-US" baseline="0" dirty="0"/>
              <a:t> pulling ta values  . To tuning </a:t>
            </a:r>
            <a:r>
              <a:rPr lang="en-US" baseline="0" dirty="0" err="1"/>
              <a:t>borei</a:t>
            </a:r>
            <a:r>
              <a:rPr lang="en-US" baseline="0" dirty="0"/>
              <a:t> </a:t>
            </a:r>
            <a:r>
              <a:rPr lang="en-US" baseline="0" dirty="0" err="1"/>
              <a:t>na</a:t>
            </a:r>
            <a:r>
              <a:rPr lang="en-US" baseline="0" dirty="0"/>
              <a:t> </a:t>
            </a:r>
            <a:r>
              <a:rPr lang="en-US" baseline="0" dirty="0" err="1"/>
              <a:t>ginei</a:t>
            </a:r>
            <a:r>
              <a:rPr lang="en-US" baseline="0" dirty="0"/>
              <a:t> </a:t>
            </a:r>
            <a:r>
              <a:rPr lang="en-US" baseline="0" dirty="0" err="1"/>
              <a:t>mesw</a:t>
            </a:r>
            <a:r>
              <a:rPr lang="en-US" baseline="0" dirty="0"/>
              <a:t> </a:t>
            </a:r>
            <a:r>
              <a:rPr lang="en-US" baseline="0" dirty="0" err="1"/>
              <a:t>ths</a:t>
            </a:r>
            <a:r>
              <a:rPr lang="en-US" baseline="0" dirty="0"/>
              <a:t> OWL-Q </a:t>
            </a:r>
            <a:r>
              <a:rPr lang="en-US" baseline="0" dirty="0" err="1"/>
              <a:t>gia</a:t>
            </a:r>
            <a:r>
              <a:rPr lang="en-US" baseline="0" dirty="0"/>
              <a:t> future work.</a:t>
            </a:r>
          </a:p>
          <a:p>
            <a:endParaRPr lang="en-US" baseline="0" dirty="0"/>
          </a:p>
          <a:p>
            <a:endParaRPr lang="en-US" baseline="0" dirty="0"/>
          </a:p>
          <a:p>
            <a:r>
              <a:rPr lang="en-US" baseline="0" dirty="0"/>
              <a:t>In overall these seven runs we can observe that the deviation of the lost metrics is approximately 2 and the lost of data points is approximately 40, which is quite acceptable as we made the experiment under the workflow of 60 </a:t>
            </a:r>
            <a:r>
              <a:rPr lang="en-US" baseline="0" dirty="0" err="1"/>
              <a:t>req</a:t>
            </a:r>
            <a:r>
              <a:rPr lang="en-US" baseline="0" dirty="0"/>
              <a:t>/min.</a:t>
            </a:r>
          </a:p>
          <a:p>
            <a:endParaRPr lang="en-US" baseline="0" dirty="0"/>
          </a:p>
        </p:txBody>
      </p:sp>
      <p:sp>
        <p:nvSpPr>
          <p:cNvPr id="4" name="Θέση αριθμού διαφάνειας 3"/>
          <p:cNvSpPr>
            <a:spLocks noGrp="1"/>
          </p:cNvSpPr>
          <p:nvPr>
            <p:ph type="sldNum" sz="quarter" idx="10"/>
          </p:nvPr>
        </p:nvSpPr>
        <p:spPr/>
        <p:txBody>
          <a:bodyPr/>
          <a:lstStyle/>
          <a:p>
            <a:fld id="{052D1E1A-4C77-404C-B2B9-2AF86A621928}" type="slidenum">
              <a:rPr lang="en-US" smtClean="0"/>
              <a:t>17</a:t>
            </a:fld>
            <a:endParaRPr lang="en-US"/>
          </a:p>
        </p:txBody>
      </p:sp>
    </p:spTree>
    <p:extLst>
      <p:ext uri="{BB962C8B-B14F-4D97-AF65-F5344CB8AC3E}">
        <p14:creationId xmlns:p14="http://schemas.microsoft.com/office/powerpoint/2010/main" val="1198814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have demonstrated </a:t>
            </a:r>
            <a:r>
              <a:rPr lang="en-US" sz="1200" i="1" dirty="0"/>
              <a:t>three</a:t>
            </a:r>
            <a:r>
              <a:rPr lang="en-US" sz="1200" dirty="0"/>
              <a:t> metric quality models along with a fourth one indicating the </a:t>
            </a:r>
            <a:r>
              <a:rPr lang="en-US" sz="1200" i="1" dirty="0"/>
              <a:t>cross-layer dependencies</a:t>
            </a:r>
            <a:r>
              <a:rPr lang="en-US" sz="1200" dirty="0"/>
              <a:t> and relations between quality metrics of the three QMs of </a:t>
            </a:r>
            <a:r>
              <a:rPr lang="en-US" sz="1200" i="1" dirty="0"/>
              <a:t>WM</a:t>
            </a:r>
            <a:r>
              <a:rPr lang="en-US" sz="1200" dirty="0"/>
              <a:t>, </a:t>
            </a:r>
            <a:r>
              <a:rPr lang="en-US" sz="1200" i="1" dirty="0"/>
              <a:t>SM</a:t>
            </a:r>
            <a:r>
              <a:rPr lang="en-US" sz="1200" dirty="0"/>
              <a:t> and </a:t>
            </a:r>
            <a:r>
              <a:rPr lang="en-US" sz="1200" i="1" dirty="0"/>
              <a:t>IM</a:t>
            </a:r>
            <a:r>
              <a:rPr lang="en-US" sz="1200" dirty="0"/>
              <a:t>. QMs that have been proposed are being covered by defining quality terms describing each of the layer's metric composability. To address that, we have created computation formulas that can be used to assign values on </a:t>
            </a:r>
            <a:r>
              <a:rPr lang="en-US" sz="1200" i="1" dirty="0"/>
              <a:t>cross-layer depended-metrics</a:t>
            </a:r>
            <a:r>
              <a:rPr lang="en-US" sz="1200" dirty="0"/>
              <a:t>, that could not been calculated unless dependencies are not defined</a:t>
            </a:r>
          </a:p>
          <a:p>
            <a:endParaRPr lang="en-US" dirty="0"/>
          </a:p>
        </p:txBody>
      </p:sp>
      <p:sp>
        <p:nvSpPr>
          <p:cNvPr id="4" name="Θέση αριθμού διαφάνειας 3"/>
          <p:cNvSpPr>
            <a:spLocks noGrp="1"/>
          </p:cNvSpPr>
          <p:nvPr>
            <p:ph type="sldNum" sz="quarter" idx="10"/>
          </p:nvPr>
        </p:nvSpPr>
        <p:spPr/>
        <p:txBody>
          <a:bodyPr/>
          <a:lstStyle/>
          <a:p>
            <a:fld id="{A8F3D214-A7D0-4178-8171-17E885900442}" type="slidenum">
              <a:rPr lang="en-US" smtClean="0"/>
              <a:t>18</a:t>
            </a:fld>
            <a:endParaRPr lang="en-US"/>
          </a:p>
        </p:txBody>
      </p:sp>
    </p:spTree>
    <p:extLst>
      <p:ext uri="{BB962C8B-B14F-4D97-AF65-F5344CB8AC3E}">
        <p14:creationId xmlns:p14="http://schemas.microsoft.com/office/powerpoint/2010/main" val="1538720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A8F3D214-A7D0-4178-8171-17E885900442}" type="slidenum">
              <a:rPr lang="en-US" smtClean="0"/>
              <a:t>19</a:t>
            </a:fld>
            <a:endParaRPr lang="en-US"/>
          </a:p>
        </p:txBody>
      </p:sp>
    </p:spTree>
    <p:extLst>
      <p:ext uri="{BB962C8B-B14F-4D97-AF65-F5344CB8AC3E}">
        <p14:creationId xmlns:p14="http://schemas.microsoft.com/office/powerpoint/2010/main" val="376484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A8F3D214-A7D0-4178-8171-17E885900442}" type="slidenum">
              <a:rPr lang="en-US" smtClean="0"/>
              <a:t>2</a:t>
            </a:fld>
            <a:endParaRPr lang="en-US"/>
          </a:p>
        </p:txBody>
      </p:sp>
    </p:spTree>
    <p:extLst>
      <p:ext uri="{BB962C8B-B14F-4D97-AF65-F5344CB8AC3E}">
        <p14:creationId xmlns:p14="http://schemas.microsoft.com/office/powerpoint/2010/main" val="317381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r>
              <a:rPr lang="en-US" dirty="0"/>
              <a:t>Need for cross-organizational workflows: </a:t>
            </a:r>
            <a:r>
              <a:rPr lang="en-US" dirty="0" err="1"/>
              <a:t>Ena</a:t>
            </a:r>
            <a:r>
              <a:rPr lang="en-US" dirty="0"/>
              <a:t> </a:t>
            </a:r>
            <a:r>
              <a:rPr lang="en-US" dirty="0" err="1"/>
              <a:t>paradgima</a:t>
            </a:r>
            <a:r>
              <a:rPr lang="en-US" baseline="0" dirty="0"/>
              <a:t> </a:t>
            </a:r>
            <a:r>
              <a:rPr lang="en-US" baseline="0" dirty="0" err="1"/>
              <a:t>gia</a:t>
            </a:r>
            <a:r>
              <a:rPr lang="en-US" baseline="0" dirty="0"/>
              <a:t> to </a:t>
            </a:r>
            <a:r>
              <a:rPr lang="en-US" baseline="0" dirty="0" err="1"/>
              <a:t>ti</a:t>
            </a:r>
            <a:r>
              <a:rPr lang="en-US" baseline="0" dirty="0"/>
              <a:t> </a:t>
            </a:r>
            <a:r>
              <a:rPr lang="en-US" baseline="0" dirty="0" err="1"/>
              <a:t>akrivws</a:t>
            </a:r>
            <a:r>
              <a:rPr lang="en-US" baseline="0" dirty="0"/>
              <a:t> </a:t>
            </a:r>
            <a:r>
              <a:rPr lang="en-US" baseline="0" dirty="0" err="1"/>
              <a:t>einai</a:t>
            </a:r>
            <a:r>
              <a:rPr lang="en-US" baseline="0" dirty="0"/>
              <a:t> to cross-organizational  workflow</a:t>
            </a:r>
          </a:p>
          <a:p>
            <a:r>
              <a:rPr lang="en-US" baseline="0" dirty="0"/>
              <a:t>A cross-organizational workflow is a workflow that passes through more than </a:t>
            </a:r>
            <a:r>
              <a:rPr lang="en-US" baseline="0"/>
              <a:t>one different SME-S</a:t>
            </a:r>
            <a:endParaRPr lang="en-US" baseline="0" dirty="0"/>
          </a:p>
          <a:p>
            <a:endParaRPr lang="en-US" baseline="0" dirty="0"/>
          </a:p>
          <a:p>
            <a:r>
              <a:rPr lang="en-US" baseline="0" dirty="0"/>
              <a:t>We should emphasize the need for monitoring in this stage</a:t>
            </a:r>
          </a:p>
          <a:p>
            <a:endParaRPr lang="en-US" baseline="0" dirty="0"/>
          </a:p>
          <a:p>
            <a:endParaRPr lang="en-US" dirty="0"/>
          </a:p>
        </p:txBody>
      </p:sp>
      <p:sp>
        <p:nvSpPr>
          <p:cNvPr id="4" name="Θέση αριθμού διαφάνειας 3"/>
          <p:cNvSpPr>
            <a:spLocks noGrp="1"/>
          </p:cNvSpPr>
          <p:nvPr>
            <p:ph type="sldNum" sz="quarter" idx="10"/>
          </p:nvPr>
        </p:nvSpPr>
        <p:spPr/>
        <p:txBody>
          <a:bodyPr/>
          <a:lstStyle/>
          <a:p>
            <a:fld id="{A8F3D214-A7D0-4178-8171-17E885900442}" type="slidenum">
              <a:rPr lang="en-US" smtClean="0"/>
              <a:t>3</a:t>
            </a:fld>
            <a:endParaRPr lang="en-US"/>
          </a:p>
        </p:txBody>
      </p:sp>
    </p:spTree>
    <p:extLst>
      <p:ext uri="{BB962C8B-B14F-4D97-AF65-F5344CB8AC3E}">
        <p14:creationId xmlns:p14="http://schemas.microsoft.com/office/powerpoint/2010/main" val="235242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r>
              <a:rPr lang="en-US" dirty="0"/>
              <a:t>Need for cross-organizational workflows.</a:t>
            </a:r>
            <a:endParaRPr lang="en-US" baseline="0" dirty="0"/>
          </a:p>
          <a:p>
            <a:r>
              <a:rPr lang="en-US" baseline="0" dirty="0"/>
              <a:t>A cross-organizational workflow is a workflow that passes through more than one different SME-S</a:t>
            </a:r>
          </a:p>
          <a:p>
            <a:endParaRPr lang="en-US" baseline="0" dirty="0"/>
          </a:p>
          <a:p>
            <a:r>
              <a:rPr lang="en-US" baseline="0" dirty="0"/>
              <a:t>We should emphasize the need for monitoring in this stage</a:t>
            </a:r>
          </a:p>
          <a:p>
            <a:endParaRPr lang="en-US" baseline="0" dirty="0"/>
          </a:p>
          <a:p>
            <a:endParaRPr lang="en-US" dirty="0"/>
          </a:p>
        </p:txBody>
      </p:sp>
      <p:sp>
        <p:nvSpPr>
          <p:cNvPr id="4" name="Θέση αριθμού διαφάνειας 3"/>
          <p:cNvSpPr>
            <a:spLocks noGrp="1"/>
          </p:cNvSpPr>
          <p:nvPr>
            <p:ph type="sldNum" sz="quarter" idx="10"/>
          </p:nvPr>
        </p:nvSpPr>
        <p:spPr/>
        <p:txBody>
          <a:bodyPr/>
          <a:lstStyle/>
          <a:p>
            <a:fld id="{A8F3D214-A7D0-4178-8171-17E885900442}" type="slidenum">
              <a:rPr lang="en-US" smtClean="0"/>
              <a:t>4</a:t>
            </a:fld>
            <a:endParaRPr lang="en-US"/>
          </a:p>
        </p:txBody>
      </p:sp>
    </p:spTree>
    <p:extLst>
      <p:ext uri="{BB962C8B-B14F-4D97-AF65-F5344CB8AC3E}">
        <p14:creationId xmlns:p14="http://schemas.microsoft.com/office/powerpoint/2010/main" val="1062885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52D1E1A-4C77-404C-B2B9-2AF86A621928}" type="slidenum">
              <a:rPr lang="en-US" smtClean="0"/>
              <a:t>10</a:t>
            </a:fld>
            <a:endParaRPr lang="en-US"/>
          </a:p>
        </p:txBody>
      </p:sp>
    </p:spTree>
    <p:extLst>
      <p:ext uri="{BB962C8B-B14F-4D97-AF65-F5344CB8AC3E}">
        <p14:creationId xmlns:p14="http://schemas.microsoft.com/office/powerpoint/2010/main" val="90301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52D1E1A-4C77-404C-B2B9-2AF86A621928}" type="slidenum">
              <a:rPr lang="en-US" smtClean="0"/>
              <a:t>12</a:t>
            </a:fld>
            <a:endParaRPr lang="en-US"/>
          </a:p>
        </p:txBody>
      </p:sp>
    </p:spTree>
    <p:extLst>
      <p:ext uri="{BB962C8B-B14F-4D97-AF65-F5344CB8AC3E}">
        <p14:creationId xmlns:p14="http://schemas.microsoft.com/office/powerpoint/2010/main" val="931520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52D1E1A-4C77-404C-B2B9-2AF86A621928}" type="slidenum">
              <a:rPr lang="en-US" smtClean="0"/>
              <a:t>14</a:t>
            </a:fld>
            <a:endParaRPr lang="en-US"/>
          </a:p>
        </p:txBody>
      </p:sp>
    </p:spTree>
    <p:extLst>
      <p:ext uri="{BB962C8B-B14F-4D97-AF65-F5344CB8AC3E}">
        <p14:creationId xmlns:p14="http://schemas.microsoft.com/office/powerpoint/2010/main" val="403857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52D1E1A-4C77-404C-B2B9-2AF86A621928}" type="slidenum">
              <a:rPr lang="en-US" smtClean="0"/>
              <a:t>15</a:t>
            </a:fld>
            <a:endParaRPr lang="en-US"/>
          </a:p>
        </p:txBody>
      </p:sp>
    </p:spTree>
    <p:extLst>
      <p:ext uri="{BB962C8B-B14F-4D97-AF65-F5344CB8AC3E}">
        <p14:creationId xmlns:p14="http://schemas.microsoft.com/office/powerpoint/2010/main" val="1597251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52D1E1A-4C77-404C-B2B9-2AF86A621928}" type="slidenum">
              <a:rPr lang="en-US" smtClean="0"/>
              <a:t>16</a:t>
            </a:fld>
            <a:endParaRPr lang="en-US"/>
          </a:p>
        </p:txBody>
      </p:sp>
    </p:spTree>
    <p:extLst>
      <p:ext uri="{BB962C8B-B14F-4D97-AF65-F5344CB8AC3E}">
        <p14:creationId xmlns:p14="http://schemas.microsoft.com/office/powerpoint/2010/main" val="269218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Στυλ κύριου τίτλου</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9" name="Footer Placeholder 8"/>
          <p:cNvSpPr>
            <a:spLocks noGrp="1"/>
          </p:cNvSpPr>
          <p:nvPr>
            <p:ph type="ftr" sz="quarter" idx="11"/>
          </p:nvPr>
        </p:nvSpPr>
        <p:spPr>
          <a:xfrm>
            <a:off x="1315092" y="6373547"/>
            <a:ext cx="6513815" cy="365125"/>
          </a:xfrm>
        </p:spPr>
        <p:txBody>
          <a:bodyPr/>
          <a:lstStyle/>
          <a:p>
            <a:r>
              <a:rPr lang="en-US" dirty="0" smtClean="0"/>
              <a:t>7th International Conference on Cloud Computing and Services Science, </a:t>
            </a:r>
            <a:r>
              <a:rPr lang="en-US" smtClean="0"/>
              <a:t>24-26 April</a:t>
            </a:r>
            <a:endParaRPr lang="en-US" dirty="0"/>
          </a:p>
        </p:txBody>
      </p:sp>
      <p:sp>
        <p:nvSpPr>
          <p:cNvPr id="10" name="Slide Number Placeholder 9"/>
          <p:cNvSpPr>
            <a:spLocks noGrp="1"/>
          </p:cNvSpPr>
          <p:nvPr>
            <p:ph type="sldNum" sz="quarter" idx="12"/>
          </p:nvPr>
        </p:nvSpPr>
        <p:spPr>
          <a:xfrm>
            <a:off x="7798084" y="6356351"/>
            <a:ext cx="717265" cy="365125"/>
          </a:xfrm>
        </p:spPr>
        <p:txBody>
          <a:bodyPr/>
          <a:lstStyle/>
          <a:p>
            <a:fld id="{576B27F6-92E7-4513-8951-D81DC5643895}" type="slidenum">
              <a:rPr lang="en-US" smtClean="0"/>
              <a:t>‹#›</a:t>
            </a:fld>
            <a:endParaRPr lang="en-US"/>
          </a:p>
        </p:txBody>
      </p:sp>
    </p:spTree>
    <p:extLst>
      <p:ext uri="{BB962C8B-B14F-4D97-AF65-F5344CB8AC3E}">
        <p14:creationId xmlns:p14="http://schemas.microsoft.com/office/powerpoint/2010/main" val="823082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7th International Conference on Cloud Computing and Services Science, 24-26 April, CLOSER 2017</a:t>
            </a:r>
          </a:p>
        </p:txBody>
      </p:sp>
      <p:sp>
        <p:nvSpPr>
          <p:cNvPr id="6" name="Slide Number Placeholder 5"/>
          <p:cNvSpPr>
            <a:spLocks noGrp="1"/>
          </p:cNvSpPr>
          <p:nvPr>
            <p:ph type="sldNum" sz="quarter" idx="12"/>
          </p:nvPr>
        </p:nvSpPr>
        <p:spPr/>
        <p:txBody>
          <a:bodyPr/>
          <a:lstStyle/>
          <a:p>
            <a:fld id="{576B27F6-92E7-4513-8951-D81DC5643895}" type="slidenum">
              <a:rPr lang="en-US" smtClean="0"/>
              <a:t>‹#›</a:t>
            </a:fld>
            <a:endParaRPr lang="en-US"/>
          </a:p>
        </p:txBody>
      </p:sp>
    </p:spTree>
    <p:extLst>
      <p:ext uri="{BB962C8B-B14F-4D97-AF65-F5344CB8AC3E}">
        <p14:creationId xmlns:p14="http://schemas.microsoft.com/office/powerpoint/2010/main" val="34156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7th International Conference on Cloud Computing and Services Science, 24-26 April, CLOSER 2017</a:t>
            </a:r>
          </a:p>
        </p:txBody>
      </p:sp>
      <p:sp>
        <p:nvSpPr>
          <p:cNvPr id="6" name="Slide Number Placeholder 5"/>
          <p:cNvSpPr>
            <a:spLocks noGrp="1"/>
          </p:cNvSpPr>
          <p:nvPr>
            <p:ph type="sldNum" sz="quarter" idx="12"/>
          </p:nvPr>
        </p:nvSpPr>
        <p:spPr/>
        <p:txBody>
          <a:bodyPr/>
          <a:lstStyle/>
          <a:p>
            <a:fld id="{576B27F6-92E7-4513-8951-D81DC5643895}" type="slidenum">
              <a:rPr lang="en-US" smtClean="0"/>
              <a:t>‹#›</a:t>
            </a:fld>
            <a:endParaRPr lang="en-US"/>
          </a:p>
        </p:txBody>
      </p:sp>
    </p:spTree>
    <p:extLst>
      <p:ext uri="{BB962C8B-B14F-4D97-AF65-F5344CB8AC3E}">
        <p14:creationId xmlns:p14="http://schemas.microsoft.com/office/powerpoint/2010/main" val="36947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dirty="0"/>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 name="Slide Number Placeholder 5"/>
          <p:cNvSpPr>
            <a:spLocks noGrp="1"/>
          </p:cNvSpPr>
          <p:nvPr>
            <p:ph type="sldNum" sz="quarter" idx="12"/>
          </p:nvPr>
        </p:nvSpPr>
        <p:spPr/>
        <p:txBody>
          <a:bodyPr/>
          <a:lstStyle/>
          <a:p>
            <a:fld id="{576B27F6-92E7-4513-8951-D81DC5643895}" type="slidenum">
              <a:rPr lang="en-US" smtClean="0"/>
              <a:t>‹#›</a:t>
            </a:fld>
            <a:endParaRPr lang="en-US"/>
          </a:p>
        </p:txBody>
      </p:sp>
      <p:sp>
        <p:nvSpPr>
          <p:cNvPr id="7" name="Footer Placeholder 4"/>
          <p:cNvSpPr>
            <a:spLocks noGrp="1"/>
          </p:cNvSpPr>
          <p:nvPr>
            <p:ph type="ftr" sz="quarter" idx="11"/>
          </p:nvPr>
        </p:nvSpPr>
        <p:spPr>
          <a:xfrm>
            <a:off x="1417832" y="6356351"/>
            <a:ext cx="6277510" cy="365125"/>
          </a:xfrm>
        </p:spPr>
        <p:txBody>
          <a:bodyPr/>
          <a:lstStyle/>
          <a:p>
            <a:r>
              <a:rPr lang="en-US" smtClean="0"/>
              <a:t>7th International Conference on Cloud Computing and Services Science, 24-26 April, CLOSER 2017</a:t>
            </a:r>
            <a:endParaRPr lang="en-US" dirty="0"/>
          </a:p>
        </p:txBody>
      </p:sp>
    </p:spTree>
    <p:extLst>
      <p:ext uri="{BB962C8B-B14F-4D97-AF65-F5344CB8AC3E}">
        <p14:creationId xmlns:p14="http://schemas.microsoft.com/office/powerpoint/2010/main" val="1242956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Στυλ κύριου τίτλου</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6" name="Slide Number Placeholder 5"/>
          <p:cNvSpPr>
            <a:spLocks noGrp="1"/>
          </p:cNvSpPr>
          <p:nvPr>
            <p:ph type="sldNum" sz="quarter" idx="12"/>
          </p:nvPr>
        </p:nvSpPr>
        <p:spPr/>
        <p:txBody>
          <a:bodyPr/>
          <a:lstStyle/>
          <a:p>
            <a:fld id="{576B27F6-92E7-4513-8951-D81DC5643895}" type="slidenum">
              <a:rPr lang="en-US" smtClean="0"/>
              <a:t>‹#›</a:t>
            </a:fld>
            <a:endParaRPr lang="en-US"/>
          </a:p>
        </p:txBody>
      </p:sp>
      <p:sp>
        <p:nvSpPr>
          <p:cNvPr id="7" name="Footer Placeholder 4"/>
          <p:cNvSpPr>
            <a:spLocks noGrp="1"/>
          </p:cNvSpPr>
          <p:nvPr>
            <p:ph type="ftr" sz="quarter" idx="11"/>
          </p:nvPr>
        </p:nvSpPr>
        <p:spPr>
          <a:xfrm>
            <a:off x="1417832" y="6356351"/>
            <a:ext cx="6277510" cy="365125"/>
          </a:xfrm>
        </p:spPr>
        <p:txBody>
          <a:bodyPr/>
          <a:lstStyle/>
          <a:p>
            <a:r>
              <a:rPr lang="en-US" smtClean="0"/>
              <a:t>7th International Conference on Cloud Computing and Services Science, 24-26 April, CLOSER 2017</a:t>
            </a:r>
            <a:endParaRPr lang="en-US" dirty="0"/>
          </a:p>
        </p:txBody>
      </p:sp>
    </p:spTree>
    <p:extLst>
      <p:ext uri="{BB962C8B-B14F-4D97-AF65-F5344CB8AC3E}">
        <p14:creationId xmlns:p14="http://schemas.microsoft.com/office/powerpoint/2010/main" val="238808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7th International Conference on Cloud Computing and Services Science, 24-26 April, CLOSER 2017</a:t>
            </a:r>
          </a:p>
        </p:txBody>
      </p:sp>
      <p:sp>
        <p:nvSpPr>
          <p:cNvPr id="7" name="Slide Number Placeholder 6"/>
          <p:cNvSpPr>
            <a:spLocks noGrp="1"/>
          </p:cNvSpPr>
          <p:nvPr>
            <p:ph type="sldNum" sz="quarter" idx="12"/>
          </p:nvPr>
        </p:nvSpPr>
        <p:spPr/>
        <p:txBody>
          <a:bodyPr/>
          <a:lstStyle/>
          <a:p>
            <a:fld id="{576B27F6-92E7-4513-8951-D81DC5643895}" type="slidenum">
              <a:rPr lang="en-US" smtClean="0"/>
              <a:t>‹#›</a:t>
            </a:fld>
            <a:endParaRPr lang="en-US"/>
          </a:p>
        </p:txBody>
      </p:sp>
    </p:spTree>
    <p:extLst>
      <p:ext uri="{BB962C8B-B14F-4D97-AF65-F5344CB8AC3E}">
        <p14:creationId xmlns:p14="http://schemas.microsoft.com/office/powerpoint/2010/main" val="81865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Στυλ κύριου τίτλου</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629150" y="2505075"/>
            <a:ext cx="3887391"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7th International Conference on Cloud Computing and Services Science, 24-26 April, CLOSER 2017</a:t>
            </a:r>
          </a:p>
        </p:txBody>
      </p:sp>
      <p:sp>
        <p:nvSpPr>
          <p:cNvPr id="9" name="Slide Number Placeholder 8"/>
          <p:cNvSpPr>
            <a:spLocks noGrp="1"/>
          </p:cNvSpPr>
          <p:nvPr>
            <p:ph type="sldNum" sz="quarter" idx="12"/>
          </p:nvPr>
        </p:nvSpPr>
        <p:spPr/>
        <p:txBody>
          <a:bodyPr/>
          <a:lstStyle/>
          <a:p>
            <a:fld id="{576B27F6-92E7-4513-8951-D81DC5643895}" type="slidenum">
              <a:rPr lang="en-US" smtClean="0"/>
              <a:t>‹#›</a:t>
            </a:fld>
            <a:endParaRPr lang="en-US"/>
          </a:p>
        </p:txBody>
      </p:sp>
    </p:spTree>
    <p:extLst>
      <p:ext uri="{BB962C8B-B14F-4D97-AF65-F5344CB8AC3E}">
        <p14:creationId xmlns:p14="http://schemas.microsoft.com/office/powerpoint/2010/main" val="223672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5" name="Slide Number Placeholder 4"/>
          <p:cNvSpPr>
            <a:spLocks noGrp="1"/>
          </p:cNvSpPr>
          <p:nvPr>
            <p:ph type="sldNum" sz="quarter" idx="12"/>
          </p:nvPr>
        </p:nvSpPr>
        <p:spPr/>
        <p:txBody>
          <a:bodyPr/>
          <a:lstStyle/>
          <a:p>
            <a:fld id="{576B27F6-92E7-4513-8951-D81DC5643895}" type="slidenum">
              <a:rPr lang="en-US" smtClean="0"/>
              <a:t>‹#›</a:t>
            </a:fld>
            <a:endParaRPr lang="en-US"/>
          </a:p>
        </p:txBody>
      </p:sp>
      <p:sp>
        <p:nvSpPr>
          <p:cNvPr id="6" name="Footer Placeholder 4"/>
          <p:cNvSpPr>
            <a:spLocks noGrp="1"/>
          </p:cNvSpPr>
          <p:nvPr>
            <p:ph type="ftr" sz="quarter" idx="11"/>
          </p:nvPr>
        </p:nvSpPr>
        <p:spPr>
          <a:xfrm>
            <a:off x="1417832" y="6356351"/>
            <a:ext cx="6277510" cy="365125"/>
          </a:xfrm>
        </p:spPr>
        <p:txBody>
          <a:bodyPr/>
          <a:lstStyle/>
          <a:p>
            <a:r>
              <a:rPr lang="en-US" smtClean="0"/>
              <a:t>7th International Conference on Cloud Computing and Services Science, 24-26 April, CLOSER 2017</a:t>
            </a:r>
            <a:endParaRPr lang="en-US" dirty="0"/>
          </a:p>
        </p:txBody>
      </p:sp>
    </p:spTree>
    <p:extLst>
      <p:ext uri="{BB962C8B-B14F-4D97-AF65-F5344CB8AC3E}">
        <p14:creationId xmlns:p14="http://schemas.microsoft.com/office/powerpoint/2010/main" val="1422801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6B27F6-92E7-4513-8951-D81DC5643895}" type="slidenum">
              <a:rPr lang="en-US" smtClean="0"/>
              <a:t>‹#›</a:t>
            </a:fld>
            <a:endParaRPr lang="en-US"/>
          </a:p>
        </p:txBody>
      </p:sp>
      <p:sp>
        <p:nvSpPr>
          <p:cNvPr id="5" name="Footer Placeholder 4"/>
          <p:cNvSpPr>
            <a:spLocks noGrp="1"/>
          </p:cNvSpPr>
          <p:nvPr>
            <p:ph type="ftr" sz="quarter" idx="11"/>
          </p:nvPr>
        </p:nvSpPr>
        <p:spPr>
          <a:xfrm>
            <a:off x="1417832" y="6356351"/>
            <a:ext cx="6277510" cy="365125"/>
          </a:xfrm>
        </p:spPr>
        <p:txBody>
          <a:bodyPr/>
          <a:lstStyle/>
          <a:p>
            <a:r>
              <a:rPr lang="en-US" smtClean="0"/>
              <a:t>7th International Conference on Cloud Computing and Services Science, 24-26 April, CLOSER 2017</a:t>
            </a:r>
            <a:endParaRPr lang="en-US" dirty="0"/>
          </a:p>
        </p:txBody>
      </p:sp>
    </p:spTree>
    <p:extLst>
      <p:ext uri="{BB962C8B-B14F-4D97-AF65-F5344CB8AC3E}">
        <p14:creationId xmlns:p14="http://schemas.microsoft.com/office/powerpoint/2010/main" val="1713723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Στυλ κύριου τίτλου</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7th International Conference on Cloud Computing and Services Science, 24-26 April, CLOSER 2017</a:t>
            </a:r>
          </a:p>
        </p:txBody>
      </p:sp>
      <p:sp>
        <p:nvSpPr>
          <p:cNvPr id="7" name="Slide Number Placeholder 6"/>
          <p:cNvSpPr>
            <a:spLocks noGrp="1"/>
          </p:cNvSpPr>
          <p:nvPr>
            <p:ph type="sldNum" sz="quarter" idx="12"/>
          </p:nvPr>
        </p:nvSpPr>
        <p:spPr/>
        <p:txBody>
          <a:bodyPr/>
          <a:lstStyle/>
          <a:p>
            <a:fld id="{576B27F6-92E7-4513-8951-D81DC5643895}" type="slidenum">
              <a:rPr lang="en-US" smtClean="0"/>
              <a:t>‹#›</a:t>
            </a:fld>
            <a:endParaRPr lang="en-US"/>
          </a:p>
        </p:txBody>
      </p:sp>
    </p:spTree>
    <p:extLst>
      <p:ext uri="{BB962C8B-B14F-4D97-AF65-F5344CB8AC3E}">
        <p14:creationId xmlns:p14="http://schemas.microsoft.com/office/powerpoint/2010/main" val="408059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7th International Conference on Cloud Computing and Services Science, 24-26 April, CLOSER 2017</a:t>
            </a:r>
          </a:p>
        </p:txBody>
      </p:sp>
      <p:sp>
        <p:nvSpPr>
          <p:cNvPr id="7" name="Slide Number Placeholder 6"/>
          <p:cNvSpPr>
            <a:spLocks noGrp="1"/>
          </p:cNvSpPr>
          <p:nvPr>
            <p:ph type="sldNum" sz="quarter" idx="12"/>
          </p:nvPr>
        </p:nvSpPr>
        <p:spPr/>
        <p:txBody>
          <a:bodyPr/>
          <a:lstStyle/>
          <a:p>
            <a:fld id="{576B27F6-92E7-4513-8951-D81DC5643895}" type="slidenum">
              <a:rPr lang="en-US" smtClean="0"/>
              <a:t>‹#›</a:t>
            </a:fld>
            <a:endParaRPr lang="en-US"/>
          </a:p>
        </p:txBody>
      </p:sp>
    </p:spTree>
    <p:extLst>
      <p:ext uri="{BB962C8B-B14F-4D97-AF65-F5344CB8AC3E}">
        <p14:creationId xmlns:p14="http://schemas.microsoft.com/office/powerpoint/2010/main" val="852617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dirty="0"/>
              <a:t>Στυλ κύριου τίτλου</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7th International Conference on Cloud Computing and Services Science, 24-26 April, CLOSER 2017</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B27F6-92E7-4513-8951-D81DC5643895}" type="slidenum">
              <a:rPr lang="en-US" smtClean="0"/>
              <a:t>‹#›</a:t>
            </a:fld>
            <a:endParaRPr lang="en-US"/>
          </a:p>
        </p:txBody>
      </p:sp>
    </p:spTree>
    <p:extLst>
      <p:ext uri="{BB962C8B-B14F-4D97-AF65-F5344CB8AC3E}">
        <p14:creationId xmlns:p14="http://schemas.microsoft.com/office/powerpoint/2010/main" val="2908094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142999" y="1600816"/>
            <a:ext cx="6858000" cy="2971229"/>
          </a:xfrm>
        </p:spPr>
        <p:txBody>
          <a:bodyPr>
            <a:normAutofit/>
          </a:bodyPr>
          <a:lstStyle/>
          <a:p>
            <a:r>
              <a:rPr lang="en-US" sz="3200" b="1" dirty="0"/>
              <a:t>A Cross-layer Monitoring Solution based on Quality Models</a:t>
            </a:r>
          </a:p>
          <a:p>
            <a:endParaRPr lang="en-US" sz="2000" b="1" dirty="0" smtClean="0"/>
          </a:p>
          <a:p>
            <a:endParaRPr lang="en-US" sz="2000" b="1" dirty="0"/>
          </a:p>
          <a:p>
            <a:r>
              <a:rPr lang="en-US" sz="2000" dirty="0"/>
              <a:t>Damianos </a:t>
            </a:r>
            <a:r>
              <a:rPr lang="en-US" sz="2000" dirty="0" err="1"/>
              <a:t>Metallidis</a:t>
            </a:r>
            <a:r>
              <a:rPr lang="en-US" sz="2000" dirty="0"/>
              <a:t>, </a:t>
            </a:r>
            <a:r>
              <a:rPr lang="en-US" sz="2000" dirty="0" err="1"/>
              <a:t>Chrysostomos</a:t>
            </a:r>
            <a:r>
              <a:rPr lang="en-US" sz="2000" dirty="0"/>
              <a:t> </a:t>
            </a:r>
            <a:r>
              <a:rPr lang="en-US" sz="2000" dirty="0" err="1"/>
              <a:t>Zeginis</a:t>
            </a:r>
            <a:r>
              <a:rPr lang="en-US" sz="2000" dirty="0"/>
              <a:t>, </a:t>
            </a:r>
            <a:r>
              <a:rPr lang="en-US" sz="2000" b="1" dirty="0"/>
              <a:t>Kyriakos </a:t>
            </a:r>
            <a:r>
              <a:rPr lang="en-US" sz="2000" b="1" dirty="0" err="1"/>
              <a:t>Kritikos</a:t>
            </a:r>
            <a:r>
              <a:rPr lang="en-US" sz="2000" dirty="0"/>
              <a:t>, and Dimitris </a:t>
            </a:r>
            <a:r>
              <a:rPr lang="en-US" sz="2000" dirty="0" err="1"/>
              <a:t>Plexousakis</a:t>
            </a:r>
            <a:endParaRPr lang="en-US" sz="2000" dirty="0"/>
          </a:p>
        </p:txBody>
      </p:sp>
      <p:sp>
        <p:nvSpPr>
          <p:cNvPr id="7" name="Θέση υποσέλιδου 6"/>
          <p:cNvSpPr>
            <a:spLocks noGrp="1"/>
          </p:cNvSpPr>
          <p:nvPr>
            <p:ph type="ftr" sz="quarter" idx="11"/>
          </p:nvPr>
        </p:nvSpPr>
        <p:spPr/>
        <p:txBody>
          <a:bodyPr/>
          <a:lstStyle/>
          <a:p>
            <a:r>
              <a:rPr lang="en-US" dirty="0"/>
              <a:t>7th International Conference on Cloud Computing and Services Science, 24-26 April, CLOSER 2017</a:t>
            </a:r>
          </a:p>
        </p:txBody>
      </p:sp>
      <p:sp>
        <p:nvSpPr>
          <p:cNvPr id="6" name="Rectangle 7"/>
          <p:cNvSpPr>
            <a:spLocks noChangeArrowheads="1"/>
          </p:cNvSpPr>
          <p:nvPr/>
        </p:nvSpPr>
        <p:spPr bwMode="auto">
          <a:xfrm>
            <a:off x="94318" y="3202057"/>
            <a:ext cx="6858000" cy="1745817"/>
          </a:xfrm>
          <a:prstGeom prst="rect">
            <a:avLst/>
          </a:prstGeom>
          <a:noFill/>
          <a:ln w="9525">
            <a:noFill/>
            <a:miter lim="800000"/>
            <a:headEnd/>
            <a:tailEnd/>
          </a:ln>
        </p:spPr>
        <p:txBody>
          <a:bodyPr anchor="b"/>
          <a:lstStyle/>
          <a:p>
            <a:pPr algn="ctr" defTabSz="685800" eaLnBrk="0" hangingPunct="0">
              <a:defRPr/>
            </a:pPr>
            <a:endParaRPr kumimoji="1" lang="en-GB" sz="1350" b="1" kern="0" dirty="0">
              <a:solidFill>
                <a:schemeClr val="tx1">
                  <a:lumMod val="65000"/>
                  <a:lumOff val="35000"/>
                </a:schemeClr>
              </a:solidFill>
              <a:latin typeface="Tahoma" pitchFamily="34" charset="0"/>
            </a:endParaRP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88" y="5179126"/>
            <a:ext cx="2236305" cy="963168"/>
          </a:xfrm>
          <a:prstGeom prst="rect">
            <a:avLst/>
          </a:prstGeom>
        </p:spPr>
      </p:pic>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9102" y="5072315"/>
            <a:ext cx="1823793" cy="1069979"/>
          </a:xfrm>
          <a:prstGeom prst="rect">
            <a:avLst/>
          </a:prstGeom>
        </p:spPr>
      </p:pic>
    </p:spTree>
    <p:extLst>
      <p:ext uri="{BB962C8B-B14F-4D97-AF65-F5344CB8AC3E}">
        <p14:creationId xmlns:p14="http://schemas.microsoft.com/office/powerpoint/2010/main" val="3719227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p:cNvSpPr>
          <p:nvPr>
            <p:ph type="title"/>
          </p:nvPr>
        </p:nvSpPr>
        <p:spPr>
          <a:xfrm>
            <a:off x="628648" y="0"/>
            <a:ext cx="7886700" cy="1325563"/>
          </a:xfrm>
        </p:spPr>
        <p:txBody>
          <a:bodyPr>
            <a:normAutofit/>
          </a:bodyPr>
          <a:lstStyle/>
          <a:p>
            <a:pPr algn="ctr"/>
            <a:r>
              <a:rPr lang="en-US" sz="3600" b="1" dirty="0"/>
              <a:t>Quality Metrics Aggregators</a:t>
            </a:r>
          </a:p>
        </p:txBody>
      </p:sp>
      <p:sp>
        <p:nvSpPr>
          <p:cNvPr id="5" name="Θέση υποσέλιδου 4"/>
          <p:cNvSpPr>
            <a:spLocks noGrp="1"/>
          </p:cNvSpPr>
          <p:nvPr>
            <p:ph type="ftr" sz="quarter" idx="11"/>
          </p:nvPr>
        </p:nvSpPr>
        <p:spPr/>
        <p:txBody>
          <a:bodyPr/>
          <a:lstStyle/>
          <a:p>
            <a:r>
              <a:rPr lang="en-US"/>
              <a:t>7th International Conference on Cloud Computing and Services Science, 24-26 April, CLOSER 2017</a:t>
            </a:r>
            <a:endParaRPr lang="en-US" dirty="0"/>
          </a:p>
        </p:txBody>
      </p:sp>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146" y="3095544"/>
            <a:ext cx="7100207" cy="1595726"/>
          </a:xfrm>
          <a:prstGeom prst="rect">
            <a:avLst/>
          </a:prstGeom>
        </p:spPr>
      </p:pic>
      <p:sp>
        <p:nvSpPr>
          <p:cNvPr id="7" name="Τίτλος 1"/>
          <p:cNvSpPr txBox="1">
            <a:spLocks/>
          </p:cNvSpPr>
          <p:nvPr/>
        </p:nvSpPr>
        <p:spPr>
          <a:xfrm>
            <a:off x="613237" y="2498889"/>
            <a:ext cx="7886700" cy="69750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000" b="1" dirty="0"/>
              <a:t>Service Layer Aggregator</a:t>
            </a:r>
          </a:p>
        </p:txBody>
      </p:sp>
    </p:spTree>
    <p:extLst>
      <p:ext uri="{BB962C8B-B14F-4D97-AF65-F5344CB8AC3E}">
        <p14:creationId xmlns:p14="http://schemas.microsoft.com/office/powerpoint/2010/main" val="4705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p:cNvSpPr>
          <p:nvPr>
            <p:ph type="title"/>
          </p:nvPr>
        </p:nvSpPr>
        <p:spPr>
          <a:xfrm>
            <a:off x="628650" y="-5246"/>
            <a:ext cx="7886700" cy="1325563"/>
          </a:xfrm>
        </p:spPr>
        <p:txBody>
          <a:bodyPr>
            <a:normAutofit/>
          </a:bodyPr>
          <a:lstStyle/>
          <a:p>
            <a:pPr algn="ctr"/>
            <a:r>
              <a:rPr lang="en-US" sz="3600" b="1" dirty="0"/>
              <a:t>Quality Metric Aggregators</a:t>
            </a:r>
          </a:p>
        </p:txBody>
      </p:sp>
      <p:sp>
        <p:nvSpPr>
          <p:cNvPr id="5" name="Θέση υποσέλιδου 4"/>
          <p:cNvSpPr>
            <a:spLocks noGrp="1"/>
          </p:cNvSpPr>
          <p:nvPr>
            <p:ph type="ftr" sz="quarter" idx="11"/>
          </p:nvPr>
        </p:nvSpPr>
        <p:spPr/>
        <p:txBody>
          <a:bodyPr/>
          <a:lstStyle/>
          <a:p>
            <a:r>
              <a:rPr lang="en-US"/>
              <a:t>7th International Conference on Cloud Computing and Services Science, 24-26 April, CLOSER 2017</a:t>
            </a:r>
          </a:p>
        </p:txBody>
      </p:sp>
      <p:pic>
        <p:nvPicPr>
          <p:cNvPr id="8" name="Εικόνα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576" y="2484642"/>
            <a:ext cx="5099425" cy="3381339"/>
          </a:xfrm>
          <a:prstGeom prst="rect">
            <a:avLst/>
          </a:prstGeom>
        </p:spPr>
      </p:pic>
      <p:sp>
        <p:nvSpPr>
          <p:cNvPr id="7" name="Τίτλος 1"/>
          <p:cNvSpPr txBox="1">
            <a:spLocks/>
          </p:cNvSpPr>
          <p:nvPr/>
        </p:nvSpPr>
        <p:spPr>
          <a:xfrm>
            <a:off x="746938" y="1553728"/>
            <a:ext cx="7886700" cy="69750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000" b="1" dirty="0"/>
              <a:t>Infrastructure Layer Aggregator</a:t>
            </a:r>
          </a:p>
        </p:txBody>
      </p:sp>
    </p:spTree>
    <p:extLst>
      <p:ext uri="{BB962C8B-B14F-4D97-AF65-F5344CB8AC3E}">
        <p14:creationId xmlns:p14="http://schemas.microsoft.com/office/powerpoint/2010/main" val="2740113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1"/>
          <p:cNvSpPr>
            <a:spLocks noGrp="1"/>
          </p:cNvSpPr>
          <p:nvPr>
            <p:ph type="title"/>
          </p:nvPr>
        </p:nvSpPr>
        <p:spPr>
          <a:xfrm>
            <a:off x="613237" y="0"/>
            <a:ext cx="7886700" cy="1325563"/>
          </a:xfrm>
        </p:spPr>
        <p:txBody>
          <a:bodyPr>
            <a:normAutofit/>
          </a:bodyPr>
          <a:lstStyle/>
          <a:p>
            <a:pPr algn="ctr"/>
            <a:r>
              <a:rPr lang="en-US" sz="3600" b="1" dirty="0"/>
              <a:t>Quality Metric Aggregators</a:t>
            </a:r>
          </a:p>
        </p:txBody>
      </p:sp>
      <p:sp>
        <p:nvSpPr>
          <p:cNvPr id="5" name="Θέση υποσέλιδου 4"/>
          <p:cNvSpPr>
            <a:spLocks noGrp="1"/>
          </p:cNvSpPr>
          <p:nvPr>
            <p:ph type="ftr" sz="quarter" idx="11"/>
          </p:nvPr>
        </p:nvSpPr>
        <p:spPr/>
        <p:txBody>
          <a:bodyPr/>
          <a:lstStyle/>
          <a:p>
            <a:r>
              <a:rPr lang="en-US"/>
              <a:t>7th International Conference on Cloud Computing and Services Science, 24-26 April, CLOSER 2017</a:t>
            </a: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52" y="2192251"/>
            <a:ext cx="7904263" cy="3280898"/>
          </a:xfrm>
          <a:prstGeom prst="rect">
            <a:avLst/>
          </a:prstGeom>
        </p:spPr>
      </p:pic>
      <p:sp>
        <p:nvSpPr>
          <p:cNvPr id="10" name="Τίτλος 1"/>
          <p:cNvSpPr txBox="1">
            <a:spLocks/>
          </p:cNvSpPr>
          <p:nvPr/>
        </p:nvSpPr>
        <p:spPr>
          <a:xfrm>
            <a:off x="429712" y="1325563"/>
            <a:ext cx="7886700" cy="69750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000" b="1" dirty="0"/>
              <a:t>Dependency/Workflow Layer Aggregator</a:t>
            </a:r>
          </a:p>
        </p:txBody>
      </p:sp>
    </p:spTree>
    <p:extLst>
      <p:ext uri="{BB962C8B-B14F-4D97-AF65-F5344CB8AC3E}">
        <p14:creationId xmlns:p14="http://schemas.microsoft.com/office/powerpoint/2010/main" val="2712500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85156"/>
            <a:ext cx="7886700" cy="1325563"/>
          </a:xfrm>
        </p:spPr>
        <p:txBody>
          <a:bodyPr>
            <a:normAutofit/>
          </a:bodyPr>
          <a:lstStyle/>
          <a:p>
            <a:pPr algn="ctr"/>
            <a:r>
              <a:rPr lang="en-US" sz="3600" b="1" dirty="0" smtClean="0"/>
              <a:t>Processing the </a:t>
            </a:r>
            <a:r>
              <a:rPr lang="en-US" sz="3600" b="1" dirty="0"/>
              <a:t>Monitoring Log</a:t>
            </a:r>
          </a:p>
        </p:txBody>
      </p:sp>
      <p:sp>
        <p:nvSpPr>
          <p:cNvPr id="4" name="Θέση υποσέλιδου 3"/>
          <p:cNvSpPr>
            <a:spLocks noGrp="1"/>
          </p:cNvSpPr>
          <p:nvPr>
            <p:ph type="ftr" sz="quarter" idx="11"/>
          </p:nvPr>
        </p:nvSpPr>
        <p:spPr/>
        <p:txBody>
          <a:bodyPr/>
          <a:lstStyle/>
          <a:p>
            <a:r>
              <a:rPr lang="en-US"/>
              <a:t>7th International Conference on Cloud Computing and Services Science, 24-26 April, CLOSER 2017</a:t>
            </a:r>
          </a:p>
        </p:txBody>
      </p:sp>
      <p:sp>
        <p:nvSpPr>
          <p:cNvPr id="7" name="Content Placeholder 7"/>
          <p:cNvSpPr>
            <a:spLocks noGrp="1"/>
          </p:cNvSpPr>
          <p:nvPr>
            <p:ph idx="1"/>
          </p:nvPr>
        </p:nvSpPr>
        <p:spPr>
          <a:xfrm>
            <a:off x="318356" y="1479823"/>
            <a:ext cx="8507288" cy="3410229"/>
          </a:xfrm>
        </p:spPr>
        <p:txBody>
          <a:bodyPr>
            <a:normAutofit/>
          </a:bodyPr>
          <a:lstStyle/>
          <a:p>
            <a:r>
              <a:rPr lang="en-US" sz="2800" dirty="0" smtClean="0"/>
              <a:t>A logic-based </a:t>
            </a:r>
            <a:r>
              <a:rPr lang="en-US" sz="2800" dirty="0" smtClean="0"/>
              <a:t>pattern discovery </a:t>
            </a:r>
            <a:r>
              <a:rPr lang="en-US" sz="2800" dirty="0" smtClean="0"/>
              <a:t>algorithm is adopted:</a:t>
            </a:r>
          </a:p>
          <a:p>
            <a:pPr lvl="1"/>
            <a:r>
              <a:rPr lang="en-US" sz="2400" dirty="0" smtClean="0"/>
              <a:t>Discovers critical event patterns that lead to specific SLO violations</a:t>
            </a:r>
            <a:endParaRPr lang="en-US" sz="2400" dirty="0" smtClean="0"/>
          </a:p>
          <a:p>
            <a:pPr lvl="2"/>
            <a:r>
              <a:rPr lang="en-US" sz="2000" dirty="0" smtClean="0"/>
              <a:t>Splits the monitoring event stream according to the considered aggregate metric’s definition</a:t>
            </a:r>
            <a:r>
              <a:rPr lang="el-GR" sz="2000" dirty="0" smtClean="0"/>
              <a:t>.</a:t>
            </a:r>
            <a:endParaRPr lang="en-US" sz="2000" dirty="0" smtClean="0"/>
          </a:p>
          <a:p>
            <a:pPr lvl="2"/>
            <a:r>
              <a:rPr lang="en-US" sz="2000" dirty="0" smtClean="0"/>
              <a:t>Defines the </a:t>
            </a:r>
            <a:r>
              <a:rPr lang="en-US" sz="2000" dirty="0" err="1" smtClean="0"/>
              <a:t>powerset</a:t>
            </a:r>
            <a:r>
              <a:rPr lang="en-US" sz="2000" dirty="0" smtClean="0"/>
              <a:t> of each event group</a:t>
            </a:r>
            <a:r>
              <a:rPr lang="el-GR" sz="2000" dirty="0" smtClean="0"/>
              <a:t>.</a:t>
            </a:r>
            <a:endParaRPr lang="en-US" sz="2000" dirty="0" smtClean="0"/>
          </a:p>
          <a:p>
            <a:pPr lvl="2"/>
            <a:r>
              <a:rPr lang="en-US" sz="2000" dirty="0" smtClean="0"/>
              <a:t>Fills the contingency table of each considered individual set:</a:t>
            </a:r>
          </a:p>
          <a:p>
            <a:pPr lvl="2"/>
            <a:r>
              <a:rPr lang="en-US" sz="2000" dirty="0" smtClean="0"/>
              <a:t>Calculates lambda </a:t>
            </a:r>
            <a:r>
              <a:rPr lang="el-GR" sz="2000" dirty="0" smtClean="0"/>
              <a:t>(λ) </a:t>
            </a:r>
            <a:r>
              <a:rPr lang="en-US" sz="2000" dirty="0" smtClean="0"/>
              <a:t>score for each considered set</a:t>
            </a:r>
            <a:r>
              <a:rPr lang="el-GR" sz="2000" dirty="0" smtClean="0"/>
              <a:t>:</a:t>
            </a:r>
            <a:endParaRPr lang="en-US" sz="2000" dirty="0" smtClean="0"/>
          </a:p>
          <a:p>
            <a:pPr lvl="2"/>
            <a:r>
              <a:rPr lang="en-US" sz="2000" dirty="0" smtClean="0"/>
              <a:t>Ranks the discovered association rules </a:t>
            </a:r>
            <a:r>
              <a:rPr lang="el-GR" sz="2000" dirty="0" smtClean="0"/>
              <a:t>(λ&gt;0).</a:t>
            </a:r>
            <a:endParaRPr lang="en-US" sz="2000" dirty="0" smtClean="0"/>
          </a:p>
          <a:p>
            <a:pPr lvl="2"/>
            <a:endParaRPr lang="en-US" sz="2000" dirty="0" smtClean="0"/>
          </a:p>
          <a:p>
            <a:pPr lvl="2"/>
            <a:endParaRPr lang="en-US" sz="2000" dirty="0" smtClean="0"/>
          </a:p>
        </p:txBody>
      </p:sp>
      <p:pic>
        <p:nvPicPr>
          <p:cNvPr id="5" name="Picture 4" descr="patternDiscoveryEventStrea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048" y="4656336"/>
            <a:ext cx="8496944" cy="1700015"/>
          </a:xfrm>
          <a:prstGeom prst="rect">
            <a:avLst/>
          </a:prstGeom>
        </p:spPr>
      </p:pic>
    </p:spTree>
    <p:extLst>
      <p:ext uri="{BB962C8B-B14F-4D97-AF65-F5344CB8AC3E}">
        <p14:creationId xmlns:p14="http://schemas.microsoft.com/office/powerpoint/2010/main" val="550390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1"/>
          <p:cNvSpPr>
            <a:spLocks noGrp="1"/>
          </p:cNvSpPr>
          <p:nvPr>
            <p:ph type="title"/>
          </p:nvPr>
        </p:nvSpPr>
        <p:spPr>
          <a:xfrm>
            <a:off x="628649" y="39882"/>
            <a:ext cx="7886700" cy="1325563"/>
          </a:xfrm>
        </p:spPr>
        <p:txBody>
          <a:bodyPr>
            <a:normAutofit/>
          </a:bodyPr>
          <a:lstStyle/>
          <a:p>
            <a:pPr algn="ctr"/>
            <a:r>
              <a:rPr lang="en-US" sz="3600" b="1" dirty="0"/>
              <a:t>Implementation</a:t>
            </a:r>
          </a:p>
        </p:txBody>
      </p:sp>
      <p:sp>
        <p:nvSpPr>
          <p:cNvPr id="5" name="Θέση υποσέλιδου 4"/>
          <p:cNvSpPr>
            <a:spLocks noGrp="1"/>
          </p:cNvSpPr>
          <p:nvPr>
            <p:ph type="ftr" sz="quarter" idx="11"/>
          </p:nvPr>
        </p:nvSpPr>
        <p:spPr/>
        <p:txBody>
          <a:bodyPr/>
          <a:lstStyle/>
          <a:p>
            <a:r>
              <a:rPr lang="en-US" dirty="0"/>
              <a:t>7th International Conference on Cloud Computing and Services Science, 24-26 April, CLOSER 2017</a:t>
            </a:r>
          </a:p>
        </p:txBody>
      </p:sp>
      <p:sp>
        <p:nvSpPr>
          <p:cNvPr id="10" name="Τίτλος 1"/>
          <p:cNvSpPr txBox="1">
            <a:spLocks/>
          </p:cNvSpPr>
          <p:nvPr/>
        </p:nvSpPr>
        <p:spPr>
          <a:xfrm>
            <a:off x="429712" y="952699"/>
            <a:ext cx="7886700" cy="69750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2000" b="1" dirty="0"/>
          </a:p>
        </p:txBody>
      </p:sp>
      <p:sp>
        <p:nvSpPr>
          <p:cNvPr id="6" name="TextBox 5"/>
          <p:cNvSpPr txBox="1"/>
          <p:nvPr/>
        </p:nvSpPr>
        <p:spPr>
          <a:xfrm>
            <a:off x="665751" y="1503226"/>
            <a:ext cx="7455576" cy="3816429"/>
          </a:xfrm>
          <a:prstGeom prst="rect">
            <a:avLst/>
          </a:prstGeom>
          <a:noFill/>
        </p:spPr>
        <p:txBody>
          <a:bodyPr wrap="square" rtlCol="0">
            <a:spAutoFit/>
          </a:bodyPr>
          <a:lstStyle/>
          <a:p>
            <a:pPr marL="285750" indent="-285750">
              <a:buFont typeface="Arial" panose="020B0604020202020204" pitchFamily="34" charset="0"/>
              <a:buChar char="•"/>
            </a:pPr>
            <a:r>
              <a:rPr lang="en-US" sz="2400" b="1" i="1" dirty="0" err="1"/>
              <a:t>Nagios</a:t>
            </a:r>
            <a:r>
              <a:rPr lang="en-US" sz="2400" dirty="0"/>
              <a:t> </a:t>
            </a:r>
            <a:r>
              <a:rPr lang="en-US" sz="2400" dirty="0" smtClean="0"/>
              <a:t>- The </a:t>
            </a:r>
            <a:r>
              <a:rPr lang="en-US" sz="2400" dirty="0"/>
              <a:t>Industry Standard In IT Infrastructure </a:t>
            </a:r>
            <a:r>
              <a:rPr lang="en-US" sz="2400" dirty="0" smtClean="0"/>
              <a:t>Monitoring- is used for </a:t>
            </a:r>
            <a:r>
              <a:rPr lang="en-US" sz="2400" dirty="0"/>
              <a:t>Infrastructure layer monitoring</a:t>
            </a:r>
          </a:p>
          <a:p>
            <a:pPr marL="285750" indent="-285750">
              <a:buFont typeface="Arial" panose="020B0604020202020204" pitchFamily="34" charset="0"/>
              <a:buChar char="•"/>
            </a:pPr>
            <a:r>
              <a:rPr lang="en-US" sz="2400" b="1" i="1" dirty="0" smtClean="0"/>
              <a:t>Prometheus</a:t>
            </a:r>
            <a:r>
              <a:rPr lang="en-US" sz="2400" dirty="0" smtClean="0"/>
              <a:t> - Open source Monitoring tool - is used monitoring Web services</a:t>
            </a:r>
          </a:p>
          <a:p>
            <a:pPr marL="285750" indent="-285750">
              <a:buFont typeface="Arial" panose="020B0604020202020204" pitchFamily="34" charset="0"/>
              <a:buChar char="•"/>
            </a:pPr>
            <a:r>
              <a:rPr lang="en-US" sz="2400" b="1" i="1" dirty="0" err="1" smtClean="0"/>
              <a:t>Activiti</a:t>
            </a:r>
            <a:r>
              <a:rPr lang="en-US" sz="2400" dirty="0" smtClean="0"/>
              <a:t> </a:t>
            </a:r>
            <a:r>
              <a:rPr lang="en-US" sz="2400" dirty="0"/>
              <a:t>Workflow </a:t>
            </a:r>
            <a:r>
              <a:rPr lang="en-US" sz="2400" dirty="0" smtClean="0"/>
              <a:t>Engine enables monitoring at the workflow layer</a:t>
            </a:r>
            <a:endParaRPr lang="en-US" sz="2400" dirty="0"/>
          </a:p>
          <a:p>
            <a:pPr marL="285750" indent="-285750">
              <a:buFont typeface="Arial" panose="020B0604020202020204" pitchFamily="34" charset="0"/>
              <a:buChar char="•"/>
            </a:pPr>
            <a:endParaRPr lang="en-US" sz="2400" dirty="0"/>
          </a:p>
          <a:p>
            <a:pPr marL="342900" indent="-34290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a:p>
            <a:pPr marL="214313" indent="-214313">
              <a:buFont typeface="Arial" panose="020B0604020202020204" pitchFamily="34" charset="0"/>
              <a:buChar char="•"/>
            </a:pPr>
            <a:endParaRPr lang="en-US" i="1" dirty="0"/>
          </a:p>
          <a:p>
            <a:pPr marL="214313" indent="-214313">
              <a:buFont typeface="Arial" panose="020B0604020202020204" pitchFamily="34" charset="0"/>
              <a:buChar char="•"/>
            </a:pPr>
            <a:endParaRPr lang="en-US" dirty="0"/>
          </a:p>
        </p:txBody>
      </p:sp>
      <p:pic>
        <p:nvPicPr>
          <p:cNvPr id="3" name="Εικόνα 2"/>
          <p:cNvPicPr>
            <a:picLocks noChangeAspect="1"/>
          </p:cNvPicPr>
          <p:nvPr/>
        </p:nvPicPr>
        <p:blipFill rotWithShape="1">
          <a:blip r:embed="rId3">
            <a:extLst>
              <a:ext uri="{28A0092B-C50C-407E-A947-70E740481C1C}">
                <a14:useLocalDpi xmlns:a14="http://schemas.microsoft.com/office/drawing/2010/main" val="0"/>
              </a:ext>
            </a:extLst>
          </a:blip>
          <a:srcRect t="13110"/>
          <a:stretch/>
        </p:blipFill>
        <p:spPr>
          <a:xfrm>
            <a:off x="271729" y="3710781"/>
            <a:ext cx="8243620" cy="2127222"/>
          </a:xfrm>
          <a:prstGeom prst="rect">
            <a:avLst/>
          </a:prstGeom>
        </p:spPr>
      </p:pic>
      <p:sp>
        <p:nvSpPr>
          <p:cNvPr id="7" name="TextBox 6"/>
          <p:cNvSpPr txBox="1"/>
          <p:nvPr/>
        </p:nvSpPr>
        <p:spPr>
          <a:xfrm>
            <a:off x="2941983" y="5798939"/>
            <a:ext cx="4492486" cy="369332"/>
          </a:xfrm>
          <a:prstGeom prst="rect">
            <a:avLst/>
          </a:prstGeom>
          <a:noFill/>
        </p:spPr>
        <p:txBody>
          <a:bodyPr wrap="square" rtlCol="0">
            <a:spAutoFit/>
          </a:bodyPr>
          <a:lstStyle/>
          <a:p>
            <a:r>
              <a:rPr lang="en-US" smtClean="0"/>
              <a:t>Service Monitoring Tools comparison</a:t>
            </a:r>
          </a:p>
        </p:txBody>
      </p:sp>
    </p:spTree>
    <p:extLst>
      <p:ext uri="{BB962C8B-B14F-4D97-AF65-F5344CB8AC3E}">
        <p14:creationId xmlns:p14="http://schemas.microsoft.com/office/powerpoint/2010/main" val="3465519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p:cNvSpPr>
          <p:nvPr>
            <p:ph type="title"/>
          </p:nvPr>
        </p:nvSpPr>
        <p:spPr>
          <a:xfrm>
            <a:off x="613237" y="0"/>
            <a:ext cx="7886700" cy="1325563"/>
          </a:xfrm>
        </p:spPr>
        <p:txBody>
          <a:bodyPr>
            <a:normAutofit/>
          </a:bodyPr>
          <a:lstStyle/>
          <a:p>
            <a:pPr algn="ctr"/>
            <a:r>
              <a:rPr lang="en-US" sz="3600" b="1" dirty="0"/>
              <a:t>Experimental Evaluation</a:t>
            </a:r>
          </a:p>
        </p:txBody>
      </p:sp>
      <p:sp>
        <p:nvSpPr>
          <p:cNvPr id="3" name="Θέση περιεχομένου 2"/>
          <p:cNvSpPr>
            <a:spLocks noGrp="1"/>
          </p:cNvSpPr>
          <p:nvPr>
            <p:ph idx="1"/>
          </p:nvPr>
        </p:nvSpPr>
        <p:spPr>
          <a:xfrm>
            <a:off x="613237" y="1454564"/>
            <a:ext cx="7886700" cy="4351338"/>
          </a:xfrm>
        </p:spPr>
        <p:txBody>
          <a:bodyPr>
            <a:normAutofit fontScale="92500" lnSpcReduction="10000"/>
          </a:bodyPr>
          <a:lstStyle/>
          <a:p>
            <a:r>
              <a:rPr lang="en-US" sz="2400" dirty="0"/>
              <a:t> Experimental Evaluation is based on </a:t>
            </a:r>
            <a:r>
              <a:rPr lang="en-US" sz="2400" b="1" i="1" dirty="0"/>
              <a:t>Performance</a:t>
            </a:r>
            <a:r>
              <a:rPr lang="en-US" sz="2400" dirty="0"/>
              <a:t> and </a:t>
            </a:r>
            <a:r>
              <a:rPr lang="en-US" sz="2400" b="1" i="1" dirty="0"/>
              <a:t>Accuracy</a:t>
            </a:r>
            <a:endParaRPr lang="en-US" sz="2400" dirty="0"/>
          </a:p>
          <a:p>
            <a:r>
              <a:rPr lang="en-US" sz="2400" dirty="0"/>
              <a:t> Experiments </a:t>
            </a:r>
            <a:r>
              <a:rPr lang="en-US" sz="2400" dirty="0" smtClean="0"/>
              <a:t>are based on the </a:t>
            </a:r>
            <a:r>
              <a:rPr lang="en-US" sz="2400" b="1" dirty="0"/>
              <a:t>VMware </a:t>
            </a:r>
            <a:r>
              <a:rPr lang="en-US" sz="2400" dirty="0" err="1" smtClean="0"/>
              <a:t>PaaS</a:t>
            </a:r>
            <a:r>
              <a:rPr lang="en-US" sz="2400" dirty="0" smtClean="0"/>
              <a:t> </a:t>
            </a:r>
            <a:r>
              <a:rPr lang="en-US" sz="2400" dirty="0"/>
              <a:t>tool for </a:t>
            </a:r>
            <a:r>
              <a:rPr lang="en-US" sz="2400" b="1" dirty="0" smtClean="0"/>
              <a:t>private</a:t>
            </a:r>
            <a:r>
              <a:rPr lang="en-US" sz="2400" dirty="0" smtClean="0"/>
              <a:t> Clouds.</a:t>
            </a:r>
            <a:endParaRPr lang="en-US" sz="2400" b="1" dirty="0"/>
          </a:p>
          <a:p>
            <a:r>
              <a:rPr lang="en-US" sz="2400" dirty="0"/>
              <a:t> </a:t>
            </a:r>
            <a:r>
              <a:rPr lang="en-US" sz="2400" b="1" i="1" dirty="0"/>
              <a:t>Physical Hardware</a:t>
            </a:r>
            <a:r>
              <a:rPr lang="en-US" sz="2400" dirty="0"/>
              <a:t>: Intel Core i7-4 Cores 2.50 GHz,</a:t>
            </a:r>
            <a:r>
              <a:rPr lang="nn-NO" sz="2400" dirty="0"/>
              <a:t>16 GB Ram, 300 GB SSD Hard Disk</a:t>
            </a:r>
          </a:p>
          <a:p>
            <a:r>
              <a:rPr lang="nn-NO" sz="2400" dirty="0"/>
              <a:t> </a:t>
            </a:r>
            <a:r>
              <a:rPr lang="nn-NO" sz="2400" b="1" dirty="0"/>
              <a:t>Two VMs </a:t>
            </a:r>
            <a:r>
              <a:rPr lang="nn-NO" sz="2400" dirty="0"/>
              <a:t>with 2 vCPUs, </a:t>
            </a:r>
            <a:r>
              <a:rPr lang="en-US" sz="2400" dirty="0"/>
              <a:t>2 GB Ram, 15 GB hard disk and OS of Centos7 64-bit</a:t>
            </a:r>
          </a:p>
          <a:p>
            <a:r>
              <a:rPr lang="en-US" sz="2400" dirty="0"/>
              <a:t> </a:t>
            </a:r>
            <a:r>
              <a:rPr lang="en-US" sz="2400" b="1" dirty="0"/>
              <a:t>Two VMs </a:t>
            </a:r>
            <a:r>
              <a:rPr lang="en-US" sz="2400" dirty="0"/>
              <a:t>with 2 vCPUs, 4 GB RAM and 20 GB hard disk and OS of Centos7 64-bit</a:t>
            </a:r>
          </a:p>
          <a:p>
            <a:r>
              <a:rPr lang="en-US" sz="2400" dirty="0"/>
              <a:t> In </a:t>
            </a:r>
            <a:r>
              <a:rPr lang="en-US" sz="2400" b="1" dirty="0"/>
              <a:t>public</a:t>
            </a:r>
            <a:r>
              <a:rPr lang="en-US" sz="2400" dirty="0"/>
              <a:t> cloud Infrastructure of  </a:t>
            </a:r>
            <a:r>
              <a:rPr lang="en-US" sz="2400" b="1" dirty="0"/>
              <a:t>University of Crete Data Center</a:t>
            </a:r>
            <a:r>
              <a:rPr lang="en-US" sz="2400" dirty="0"/>
              <a:t> we have used one VM middle category with characteristics of:</a:t>
            </a:r>
          </a:p>
          <a:p>
            <a:pPr lvl="1">
              <a:buFont typeface="Wingdings" panose="05000000000000000000" pitchFamily="2" charset="2"/>
              <a:buChar char="Ø"/>
            </a:pPr>
            <a:r>
              <a:rPr lang="nn-NO" sz="2400" dirty="0"/>
              <a:t>2 vCPUs, 4 GB RAM, 100 GB Hard Disk d</a:t>
            </a:r>
            <a:r>
              <a:rPr lang="en-US" sz="2400" dirty="0"/>
              <a:t>rive and OS of Ubuntu 14.04 64 bit.</a:t>
            </a:r>
          </a:p>
        </p:txBody>
      </p:sp>
      <p:sp>
        <p:nvSpPr>
          <p:cNvPr id="5" name="Θέση υποσέλιδου 4"/>
          <p:cNvSpPr>
            <a:spLocks noGrp="1"/>
          </p:cNvSpPr>
          <p:nvPr>
            <p:ph type="ftr" sz="quarter" idx="11"/>
          </p:nvPr>
        </p:nvSpPr>
        <p:spPr/>
        <p:txBody>
          <a:bodyPr/>
          <a:lstStyle/>
          <a:p>
            <a:r>
              <a:rPr lang="en-US"/>
              <a:t>7th International Conference on Cloud Computing and Services Science, 24-26 April, CLOSER 2017</a:t>
            </a:r>
          </a:p>
        </p:txBody>
      </p:sp>
    </p:spTree>
    <p:extLst>
      <p:ext uri="{BB962C8B-B14F-4D97-AF65-F5344CB8AC3E}">
        <p14:creationId xmlns:p14="http://schemas.microsoft.com/office/powerpoint/2010/main" val="2161448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p:cNvSpPr>
          <p:nvPr>
            <p:ph type="title"/>
          </p:nvPr>
        </p:nvSpPr>
        <p:spPr>
          <a:xfrm>
            <a:off x="613237" y="-11327"/>
            <a:ext cx="7886700" cy="1325563"/>
          </a:xfrm>
        </p:spPr>
        <p:txBody>
          <a:bodyPr>
            <a:normAutofit/>
          </a:bodyPr>
          <a:lstStyle/>
          <a:p>
            <a:pPr algn="ctr"/>
            <a:r>
              <a:rPr lang="en-US" sz="3600" b="1" dirty="0"/>
              <a:t>Experimental Evaluation</a:t>
            </a:r>
          </a:p>
        </p:txBody>
      </p:sp>
      <p:sp>
        <p:nvSpPr>
          <p:cNvPr id="5" name="Θέση υποσέλιδου 4"/>
          <p:cNvSpPr>
            <a:spLocks noGrp="1"/>
          </p:cNvSpPr>
          <p:nvPr>
            <p:ph type="ftr" sz="quarter" idx="11"/>
          </p:nvPr>
        </p:nvSpPr>
        <p:spPr/>
        <p:txBody>
          <a:bodyPr/>
          <a:lstStyle/>
          <a:p>
            <a:r>
              <a:rPr lang="en-US"/>
              <a:t>7th International Conference on Cloud Computing and Services Science, 24-26 April, CLOSER 2017</a:t>
            </a: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812" y="2187102"/>
            <a:ext cx="8526569" cy="3565332"/>
          </a:xfrm>
          <a:prstGeom prst="rect">
            <a:avLst/>
          </a:prstGeom>
        </p:spPr>
      </p:pic>
      <p:sp>
        <p:nvSpPr>
          <p:cNvPr id="8" name="Τίτλος 1"/>
          <p:cNvSpPr txBox="1">
            <a:spLocks/>
          </p:cNvSpPr>
          <p:nvPr/>
        </p:nvSpPr>
        <p:spPr>
          <a:xfrm>
            <a:off x="613237" y="1220650"/>
            <a:ext cx="7886700" cy="69750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1800" b="1" dirty="0">
                <a:latin typeface="+mn-lt"/>
              </a:rPr>
              <a:t>Average Response Time Diagram</a:t>
            </a:r>
          </a:p>
        </p:txBody>
      </p:sp>
    </p:spTree>
    <p:extLst>
      <p:ext uri="{BB962C8B-B14F-4D97-AF65-F5344CB8AC3E}">
        <p14:creationId xmlns:p14="http://schemas.microsoft.com/office/powerpoint/2010/main" val="1533123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p:cNvSpPr>
          <p:nvPr>
            <p:ph type="title"/>
          </p:nvPr>
        </p:nvSpPr>
        <p:spPr>
          <a:xfrm>
            <a:off x="613237" y="-107733"/>
            <a:ext cx="7886700" cy="1325563"/>
          </a:xfrm>
        </p:spPr>
        <p:txBody>
          <a:bodyPr>
            <a:normAutofit/>
          </a:bodyPr>
          <a:lstStyle/>
          <a:p>
            <a:pPr algn="ctr"/>
            <a:r>
              <a:rPr lang="en-US" sz="3600" b="1" dirty="0"/>
              <a:t>Experimental Evaluation</a:t>
            </a:r>
          </a:p>
        </p:txBody>
      </p:sp>
      <p:sp>
        <p:nvSpPr>
          <p:cNvPr id="5" name="Θέση υποσέλιδου 4"/>
          <p:cNvSpPr>
            <a:spLocks noGrp="1"/>
          </p:cNvSpPr>
          <p:nvPr>
            <p:ph type="ftr" sz="quarter" idx="11"/>
          </p:nvPr>
        </p:nvSpPr>
        <p:spPr/>
        <p:txBody>
          <a:bodyPr/>
          <a:lstStyle/>
          <a:p>
            <a:r>
              <a:rPr lang="en-US"/>
              <a:t>7th International Conference on Cloud Computing and Services Science, 24-26 April, CLOSER 2017</a:t>
            </a: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261" y="1515756"/>
            <a:ext cx="6744530" cy="3868637"/>
          </a:xfrm>
          <a:prstGeom prst="rect">
            <a:avLst/>
          </a:prstGeom>
        </p:spPr>
      </p:pic>
      <p:sp>
        <p:nvSpPr>
          <p:cNvPr id="9" name="Ορθογώνιο 8"/>
          <p:cNvSpPr/>
          <p:nvPr/>
        </p:nvSpPr>
        <p:spPr>
          <a:xfrm>
            <a:off x="3049065" y="1114475"/>
            <a:ext cx="2900922" cy="369332"/>
          </a:xfrm>
          <a:prstGeom prst="rect">
            <a:avLst/>
          </a:prstGeom>
        </p:spPr>
        <p:txBody>
          <a:bodyPr wrap="none">
            <a:spAutoFit/>
          </a:bodyPr>
          <a:lstStyle/>
          <a:p>
            <a:pPr algn="ctr"/>
            <a:r>
              <a:rPr lang="en-US" b="1" dirty="0"/>
              <a:t>Monitoring System </a:t>
            </a:r>
            <a:r>
              <a:rPr lang="en-US" b="1" dirty="0" smtClean="0"/>
              <a:t>Accuracy</a:t>
            </a:r>
            <a:endParaRPr lang="en-US" b="1" dirty="0"/>
          </a:p>
        </p:txBody>
      </p:sp>
      <p:pic>
        <p:nvPicPr>
          <p:cNvPr id="3" name="Εικόνα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5196" y="5547014"/>
            <a:ext cx="2849311" cy="511411"/>
          </a:xfrm>
          <a:prstGeom prst="rect">
            <a:avLst/>
          </a:prstGeom>
        </p:spPr>
      </p:pic>
    </p:spTree>
    <p:extLst>
      <p:ext uri="{BB962C8B-B14F-4D97-AF65-F5344CB8AC3E}">
        <p14:creationId xmlns:p14="http://schemas.microsoft.com/office/powerpoint/2010/main" val="302411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13237" y="0"/>
            <a:ext cx="7886700" cy="1325563"/>
          </a:xfrm>
        </p:spPr>
        <p:txBody>
          <a:bodyPr>
            <a:noAutofit/>
          </a:bodyPr>
          <a:lstStyle/>
          <a:p>
            <a:r>
              <a:rPr lang="en-GB" sz="3600" dirty="0" smtClean="0">
                <a:solidFill>
                  <a:srgbClr val="595959"/>
                </a:solidFill>
              </a:rPr>
              <a:t>Conclusions and Future Work</a:t>
            </a:r>
            <a:endParaRPr lang="en-GB" sz="3600" dirty="0">
              <a:solidFill>
                <a:srgbClr val="595959"/>
              </a:solidFill>
            </a:endParaRPr>
          </a:p>
        </p:txBody>
      </p:sp>
      <p:sp>
        <p:nvSpPr>
          <p:cNvPr id="5" name="Θέση υποσέλιδου 4"/>
          <p:cNvSpPr>
            <a:spLocks noGrp="1"/>
          </p:cNvSpPr>
          <p:nvPr>
            <p:ph type="ftr" sz="quarter" idx="11"/>
          </p:nvPr>
        </p:nvSpPr>
        <p:spPr/>
        <p:txBody>
          <a:bodyPr/>
          <a:lstStyle/>
          <a:p>
            <a:r>
              <a:rPr lang="en-US" dirty="0"/>
              <a:t>7th International Conference on Cloud Computing and Services Science, 24-26 April, CLOSER 2017</a:t>
            </a:r>
          </a:p>
        </p:txBody>
      </p:sp>
      <p:sp>
        <p:nvSpPr>
          <p:cNvPr id="7" name="Θέση περιεχομένου 2"/>
          <p:cNvSpPr txBox="1">
            <a:spLocks/>
          </p:cNvSpPr>
          <p:nvPr/>
        </p:nvSpPr>
        <p:spPr>
          <a:xfrm>
            <a:off x="427318" y="1128387"/>
            <a:ext cx="7953349" cy="45302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2800" b="1" dirty="0" smtClean="0"/>
              <a:t>Conclusions</a:t>
            </a:r>
          </a:p>
          <a:p>
            <a:pPr marL="914400" lvl="1" indent="-457200" algn="l">
              <a:buFont typeface="Arial" panose="020B0604020202020204" pitchFamily="34" charset="0"/>
              <a:buChar char="•"/>
            </a:pPr>
            <a:r>
              <a:rPr lang="en-US" sz="2400" dirty="0" smtClean="0"/>
              <a:t>Quality Models (QMs) for the three layers and their dependencies</a:t>
            </a:r>
          </a:p>
          <a:p>
            <a:pPr marL="914400" lvl="1" indent="-457200" algn="l">
              <a:buFont typeface="Arial" panose="020B0604020202020204" pitchFamily="34" charset="0"/>
              <a:buChar char="•"/>
            </a:pPr>
            <a:r>
              <a:rPr lang="en-US" sz="2400" i="1" dirty="0" smtClean="0"/>
              <a:t>Provisioning </a:t>
            </a:r>
            <a:r>
              <a:rPr lang="en-US" sz="2400" i="1" dirty="0"/>
              <a:t>of a Cross-Layer Monitoring System that implements the four QMs</a:t>
            </a:r>
          </a:p>
          <a:p>
            <a:pPr marL="914400" lvl="1" indent="-457200" algn="l">
              <a:buFont typeface="Arial" panose="020B0604020202020204" pitchFamily="34" charset="0"/>
              <a:buChar char="•"/>
            </a:pPr>
            <a:r>
              <a:rPr lang="en-US" sz="2400" dirty="0"/>
              <a:t>Aggregation methods </a:t>
            </a:r>
            <a:r>
              <a:rPr lang="en-US" sz="2400" dirty="0" smtClean="0"/>
              <a:t>provided in all three layers</a:t>
            </a:r>
            <a:endParaRPr lang="en-US" sz="2400" dirty="0"/>
          </a:p>
          <a:p>
            <a:pPr marL="914400" lvl="1" indent="-457200" algn="l">
              <a:buFont typeface="Arial" panose="020B0604020202020204" pitchFamily="34" charset="0"/>
              <a:buChar char="•"/>
            </a:pPr>
            <a:r>
              <a:rPr lang="en-US" sz="2400" dirty="0"/>
              <a:t>Experimental Evaluation of the proposed monitoring </a:t>
            </a:r>
            <a:r>
              <a:rPr lang="en-US" sz="2400" dirty="0" smtClean="0"/>
              <a:t>system</a:t>
            </a:r>
          </a:p>
          <a:p>
            <a:pPr marL="457200" indent="-457200" algn="l">
              <a:buFont typeface="Arial" panose="020B0604020202020204" pitchFamily="34" charset="0"/>
              <a:buChar char="•"/>
            </a:pPr>
            <a:r>
              <a:rPr lang="en-US" sz="2800" b="1" dirty="0" smtClean="0"/>
              <a:t>Future Work</a:t>
            </a:r>
          </a:p>
          <a:p>
            <a:pPr marL="914400" lvl="1" indent="-457200" algn="l">
              <a:buFont typeface="Arial" panose="020B0604020202020204" pitchFamily="34" charset="0"/>
              <a:buChar char="•"/>
            </a:pPr>
            <a:r>
              <a:rPr lang="en-US" sz="2400" dirty="0" smtClean="0"/>
              <a:t>Enrich </a:t>
            </a:r>
            <a:r>
              <a:rPr lang="en-US" sz="2400" dirty="0"/>
              <a:t>our QMs and our dependency </a:t>
            </a:r>
            <a:r>
              <a:rPr lang="en-US" sz="2400" dirty="0" smtClean="0"/>
              <a:t>model</a:t>
            </a:r>
          </a:p>
          <a:p>
            <a:pPr marL="914400" lvl="1" indent="-457200" algn="l">
              <a:buFont typeface="Arial" panose="020B0604020202020204" pitchFamily="34" charset="0"/>
              <a:buChar char="•"/>
            </a:pPr>
            <a:r>
              <a:rPr lang="en-US" sz="2400" dirty="0" smtClean="0"/>
              <a:t>Definition </a:t>
            </a:r>
            <a:r>
              <a:rPr lang="en-US" sz="2400" dirty="0"/>
              <a:t>and implementation of a </a:t>
            </a:r>
            <a:r>
              <a:rPr lang="en-US" sz="2400" b="1" i="1" dirty="0"/>
              <a:t>Business</a:t>
            </a:r>
            <a:r>
              <a:rPr lang="en-US" sz="2400" dirty="0"/>
              <a:t> metric </a:t>
            </a:r>
            <a:r>
              <a:rPr lang="en-US" sz="2400" b="1" i="1" dirty="0"/>
              <a:t>Quality Model </a:t>
            </a:r>
            <a:r>
              <a:rPr lang="en-US" sz="2400" dirty="0"/>
              <a:t>in order to deliver a full stack monitoring solution from the layer of Infrastructure until the Business one</a:t>
            </a:r>
          </a:p>
          <a:p>
            <a:pPr marL="457200" indent="-457200" algn="l">
              <a:buFont typeface="Arial" panose="020B0604020202020204" pitchFamily="34" charset="0"/>
              <a:buChar char="•"/>
            </a:pPr>
            <a:endParaRPr lang="en-US" sz="2800" dirty="0"/>
          </a:p>
          <a:p>
            <a:pPr marL="457200" indent="-457200" algn="l">
              <a:buFont typeface="Arial" panose="020B0604020202020204" pitchFamily="34" charset="0"/>
              <a:buChar char="•"/>
            </a:pPr>
            <a:endParaRPr lang="en-US" sz="2800" dirty="0" smtClean="0"/>
          </a:p>
          <a:p>
            <a:pPr marL="457200" indent="-457200" algn="l">
              <a:buFont typeface="Arial" panose="020B0604020202020204" pitchFamily="34" charset="0"/>
              <a:buChar char="•"/>
            </a:pPr>
            <a:endParaRPr lang="en-US" sz="3200" dirty="0"/>
          </a:p>
        </p:txBody>
      </p:sp>
    </p:spTree>
    <p:extLst>
      <p:ext uri="{BB962C8B-B14F-4D97-AF65-F5344CB8AC3E}">
        <p14:creationId xmlns:p14="http://schemas.microsoft.com/office/powerpoint/2010/main" val="4190653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r>
              <a:rPr lang="en-GB" sz="3600" dirty="0" smtClean="0">
                <a:solidFill>
                  <a:srgbClr val="595959"/>
                </a:solidFill>
              </a:rPr>
              <a:t>Questions?</a:t>
            </a:r>
            <a:endParaRPr lang="en-GB" sz="3600" dirty="0">
              <a:solidFill>
                <a:srgbClr val="595959"/>
              </a:solidFill>
            </a:endParaRPr>
          </a:p>
        </p:txBody>
      </p:sp>
      <p:sp>
        <p:nvSpPr>
          <p:cNvPr id="2" name="Θέση υποσέλιδου 1"/>
          <p:cNvSpPr>
            <a:spLocks noGrp="1"/>
          </p:cNvSpPr>
          <p:nvPr>
            <p:ph type="ftr" sz="quarter" idx="11"/>
          </p:nvPr>
        </p:nvSpPr>
        <p:spPr/>
        <p:txBody>
          <a:bodyPr/>
          <a:lstStyle/>
          <a:p>
            <a:r>
              <a:rPr lang="en-US"/>
              <a:t>7th International Conference on Cloud Computing and Services Science, 24-26 April, CLOSER 2017</a:t>
            </a:r>
          </a:p>
        </p:txBody>
      </p:sp>
      <p:sp>
        <p:nvSpPr>
          <p:cNvPr id="5" name="Rectangle 2"/>
          <p:cNvSpPr txBox="1">
            <a:spLocks noChangeArrowheads="1"/>
          </p:cNvSpPr>
          <p:nvPr/>
        </p:nvSpPr>
        <p:spPr>
          <a:xfrm>
            <a:off x="1223464" y="2679119"/>
            <a:ext cx="6595318" cy="1164012"/>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rgbClr val="595959"/>
                </a:solidFill>
              </a:rPr>
              <a:t>Thank you</a:t>
            </a:r>
          </a:p>
        </p:txBody>
      </p:sp>
    </p:spTree>
    <p:extLst>
      <p:ext uri="{BB962C8B-B14F-4D97-AF65-F5344CB8AC3E}">
        <p14:creationId xmlns:p14="http://schemas.microsoft.com/office/powerpoint/2010/main" val="4190390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algn="ctr"/>
            <a:r>
              <a:rPr lang="en-GB" sz="3600" b="1" dirty="0">
                <a:solidFill>
                  <a:srgbClr val="595959"/>
                </a:solidFill>
              </a:rPr>
              <a:t>Agenda</a:t>
            </a:r>
            <a:endParaRPr lang="en-GB" sz="2700" b="1" dirty="0">
              <a:solidFill>
                <a:srgbClr val="595959"/>
              </a:solidFill>
            </a:endParaRPr>
          </a:p>
        </p:txBody>
      </p:sp>
      <p:sp>
        <p:nvSpPr>
          <p:cNvPr id="2" name="Θέση υποσέλιδου 1"/>
          <p:cNvSpPr>
            <a:spLocks noGrp="1"/>
          </p:cNvSpPr>
          <p:nvPr>
            <p:ph type="ftr" sz="quarter" idx="11"/>
          </p:nvPr>
        </p:nvSpPr>
        <p:spPr/>
        <p:txBody>
          <a:bodyPr/>
          <a:lstStyle/>
          <a:p>
            <a:r>
              <a:rPr lang="en-US" dirty="0"/>
              <a:t>7th International Conference on Cloud Computing and Services Science, 24-26 April, CLOSER 2017</a:t>
            </a:r>
          </a:p>
        </p:txBody>
      </p:sp>
      <p:sp>
        <p:nvSpPr>
          <p:cNvPr id="5" name="TextBox 4"/>
          <p:cNvSpPr txBox="1"/>
          <p:nvPr/>
        </p:nvSpPr>
        <p:spPr>
          <a:xfrm>
            <a:off x="628650" y="1690689"/>
            <a:ext cx="7115175"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Problem Statement</a:t>
            </a:r>
          </a:p>
          <a:p>
            <a:pPr marL="342900" indent="-342900">
              <a:buFont typeface="Arial" panose="020B0604020202020204" pitchFamily="34" charset="0"/>
              <a:buChar char="•"/>
            </a:pPr>
            <a:r>
              <a:rPr lang="en-US" sz="2400" dirty="0"/>
              <a:t>Introduction</a:t>
            </a:r>
          </a:p>
          <a:p>
            <a:pPr marL="342900" indent="-342900">
              <a:buFont typeface="Arial" panose="020B0604020202020204" pitchFamily="34" charset="0"/>
              <a:buChar char="•"/>
            </a:pPr>
            <a:r>
              <a:rPr lang="en-US" sz="2400" dirty="0"/>
              <a:t>Related Work</a:t>
            </a:r>
          </a:p>
          <a:p>
            <a:pPr marL="342900" indent="-342900">
              <a:buFont typeface="Arial" panose="020B0604020202020204" pitchFamily="34" charset="0"/>
              <a:buChar char="•"/>
            </a:pPr>
            <a:r>
              <a:rPr lang="en-US" sz="2400" dirty="0"/>
              <a:t>Monitoring Solution Architecture</a:t>
            </a:r>
          </a:p>
          <a:p>
            <a:pPr marL="342900" indent="-342900">
              <a:buFont typeface="Arial" panose="020B0604020202020204" pitchFamily="34" charset="0"/>
              <a:buChar char="•"/>
            </a:pPr>
            <a:r>
              <a:rPr lang="en-US" sz="2400" dirty="0"/>
              <a:t>Quality Metric Models</a:t>
            </a:r>
          </a:p>
          <a:p>
            <a:pPr marL="342900" indent="-342900">
              <a:buFont typeface="Arial" panose="020B0604020202020204" pitchFamily="34" charset="0"/>
              <a:buChar char="•"/>
            </a:pPr>
            <a:r>
              <a:rPr lang="en-US" sz="2400" dirty="0"/>
              <a:t>Quality Metric Aggregators</a:t>
            </a:r>
          </a:p>
          <a:p>
            <a:pPr marL="342900" indent="-342900">
              <a:buFont typeface="Arial" panose="020B0604020202020204" pitchFamily="34" charset="0"/>
              <a:buChar char="•"/>
            </a:pPr>
            <a:r>
              <a:rPr lang="en-US" sz="2400" dirty="0"/>
              <a:t>Process of Monitoring Log</a:t>
            </a:r>
          </a:p>
          <a:p>
            <a:pPr marL="342900" indent="-342900">
              <a:buFont typeface="Arial" panose="020B0604020202020204" pitchFamily="34" charset="0"/>
              <a:buChar char="•"/>
            </a:pPr>
            <a:r>
              <a:rPr lang="en-US" sz="2400" dirty="0"/>
              <a:t>Implementation</a:t>
            </a:r>
          </a:p>
          <a:p>
            <a:pPr marL="342900" indent="-342900">
              <a:buFont typeface="Arial" panose="020B0604020202020204" pitchFamily="34" charset="0"/>
              <a:buChar char="•"/>
            </a:pPr>
            <a:r>
              <a:rPr lang="en-US" sz="2400" dirty="0"/>
              <a:t>Evaluation</a:t>
            </a:r>
          </a:p>
          <a:p>
            <a:pPr marL="342900" indent="-342900">
              <a:buFont typeface="Arial" panose="020B0604020202020204" pitchFamily="34" charset="0"/>
              <a:buChar char="•"/>
            </a:pPr>
            <a:r>
              <a:rPr lang="en-US" sz="2400" dirty="0"/>
              <a:t>Conclusion and Future Work</a:t>
            </a:r>
          </a:p>
        </p:txBody>
      </p:sp>
    </p:spTree>
    <p:extLst>
      <p:ext uri="{BB962C8B-B14F-4D97-AF65-F5344CB8AC3E}">
        <p14:creationId xmlns:p14="http://schemas.microsoft.com/office/powerpoint/2010/main" val="2569585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36388" y="85436"/>
            <a:ext cx="7886700" cy="1325563"/>
          </a:xfrm>
        </p:spPr>
        <p:txBody>
          <a:bodyPr>
            <a:normAutofit/>
          </a:bodyPr>
          <a:lstStyle/>
          <a:p>
            <a:r>
              <a:rPr lang="en-GB" sz="3600" b="1" dirty="0">
                <a:solidFill>
                  <a:srgbClr val="595959"/>
                </a:solidFill>
              </a:rPr>
              <a:t>Problem Statement</a:t>
            </a:r>
          </a:p>
        </p:txBody>
      </p:sp>
      <p:sp>
        <p:nvSpPr>
          <p:cNvPr id="2" name="Θέση υποσέλιδου 1"/>
          <p:cNvSpPr>
            <a:spLocks noGrp="1"/>
          </p:cNvSpPr>
          <p:nvPr>
            <p:ph type="ftr" sz="quarter" idx="11"/>
          </p:nvPr>
        </p:nvSpPr>
        <p:spPr/>
        <p:txBody>
          <a:bodyPr/>
          <a:lstStyle/>
          <a:p>
            <a:r>
              <a:rPr lang="en-US"/>
              <a:t>7th International Conference on Cloud Computing and Services Science, 24-26 April, CLOSER 2017</a:t>
            </a:r>
          </a:p>
        </p:txBody>
      </p:sp>
      <p:sp>
        <p:nvSpPr>
          <p:cNvPr id="10" name="TextBox 9"/>
          <p:cNvSpPr txBox="1"/>
          <p:nvPr/>
        </p:nvSpPr>
        <p:spPr>
          <a:xfrm>
            <a:off x="636388" y="1351682"/>
            <a:ext cx="7778741" cy="4093428"/>
          </a:xfrm>
          <a:prstGeom prst="rect">
            <a:avLst/>
          </a:prstGeom>
          <a:noFill/>
        </p:spPr>
        <p:txBody>
          <a:bodyPr wrap="square" rtlCol="0">
            <a:spAutoFit/>
          </a:bodyPr>
          <a:lstStyle/>
          <a:p>
            <a:r>
              <a:rPr lang="en-US" sz="2000" dirty="0" smtClean="0"/>
              <a:t>Monitoring all the functional </a:t>
            </a:r>
            <a:r>
              <a:rPr lang="en-US" sz="2000" dirty="0"/>
              <a:t>layers </a:t>
            </a:r>
            <a:r>
              <a:rPr lang="en-US" sz="2000" dirty="0" smtClean="0"/>
              <a:t>of Service-based Applications (SBAs) is a challenging topic:</a:t>
            </a:r>
            <a:endParaRPr lang="en-US" sz="2000" dirty="0"/>
          </a:p>
          <a:p>
            <a:pPr lvl="1">
              <a:buFont typeface="Wingdings" panose="05000000000000000000" pitchFamily="2" charset="2"/>
              <a:buChar char="Ø"/>
            </a:pPr>
            <a:r>
              <a:rPr lang="en-US" sz="2000" dirty="0"/>
              <a:t> Workflow</a:t>
            </a:r>
          </a:p>
          <a:p>
            <a:pPr lvl="1">
              <a:buFont typeface="Wingdings" panose="05000000000000000000" pitchFamily="2" charset="2"/>
              <a:buChar char="Ø"/>
            </a:pPr>
            <a:r>
              <a:rPr lang="en-US" sz="2000" dirty="0"/>
              <a:t> Service</a:t>
            </a:r>
          </a:p>
          <a:p>
            <a:pPr lvl="1">
              <a:buFont typeface="Wingdings" panose="05000000000000000000" pitchFamily="2" charset="2"/>
              <a:buChar char="Ø"/>
            </a:pPr>
            <a:r>
              <a:rPr lang="en-US" sz="2000" dirty="0"/>
              <a:t> Infrastructure</a:t>
            </a:r>
          </a:p>
          <a:p>
            <a:pPr lvl="1">
              <a:buFont typeface="Wingdings" panose="05000000000000000000" pitchFamily="2" charset="2"/>
              <a:buChar char="Ø"/>
            </a:pPr>
            <a:endParaRPr lang="en-US" sz="2000" dirty="0"/>
          </a:p>
          <a:p>
            <a:r>
              <a:rPr lang="en-US" sz="2000" dirty="0"/>
              <a:t>The need for the creation of metric Quality Models that will cover Workflow, Service and Infrastructure layers</a:t>
            </a:r>
          </a:p>
          <a:p>
            <a:pPr lvl="1">
              <a:buFont typeface="Wingdings" panose="05000000000000000000" pitchFamily="2" charset="2"/>
              <a:buChar char="Ø"/>
            </a:pPr>
            <a:r>
              <a:rPr lang="en-US" sz="2000" dirty="0"/>
              <a:t> Definition of quality metrics, adapted to each of the layer’s </a:t>
            </a:r>
            <a:r>
              <a:rPr lang="el-GR" sz="2000" dirty="0"/>
              <a:t> </a:t>
            </a:r>
            <a:r>
              <a:rPr lang="en-US" sz="2000" dirty="0" smtClean="0"/>
              <a:t>properties</a:t>
            </a:r>
            <a:endParaRPr lang="el-GR" sz="2000" dirty="0"/>
          </a:p>
          <a:p>
            <a:pPr lvl="1">
              <a:buFont typeface="Wingdings" panose="05000000000000000000" pitchFamily="2" charset="2"/>
              <a:buChar char="Ø"/>
            </a:pPr>
            <a:endParaRPr lang="el-GR" sz="2000" dirty="0"/>
          </a:p>
          <a:p>
            <a:r>
              <a:rPr lang="en-US" sz="2000" dirty="0"/>
              <a:t>The need for a monitoring solution that will extensively cover the three layers being based on their respective Quality Models</a:t>
            </a:r>
            <a:endParaRPr lang="el-GR" sz="2000" dirty="0"/>
          </a:p>
        </p:txBody>
      </p:sp>
    </p:spTree>
    <p:extLst>
      <p:ext uri="{BB962C8B-B14F-4D97-AF65-F5344CB8AC3E}">
        <p14:creationId xmlns:p14="http://schemas.microsoft.com/office/powerpoint/2010/main" val="2979899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13237" y="0"/>
            <a:ext cx="7886700" cy="1325563"/>
          </a:xfrm>
        </p:spPr>
        <p:txBody>
          <a:bodyPr>
            <a:normAutofit/>
          </a:bodyPr>
          <a:lstStyle/>
          <a:p>
            <a:r>
              <a:rPr lang="en-GB" sz="3600" b="1" dirty="0">
                <a:solidFill>
                  <a:srgbClr val="595959"/>
                </a:solidFill>
              </a:rPr>
              <a:t>Introduction</a:t>
            </a:r>
          </a:p>
        </p:txBody>
      </p:sp>
      <p:sp>
        <p:nvSpPr>
          <p:cNvPr id="2" name="Θέση υποσέλιδου 1"/>
          <p:cNvSpPr>
            <a:spLocks noGrp="1"/>
          </p:cNvSpPr>
          <p:nvPr>
            <p:ph type="ftr" sz="quarter" idx="11"/>
          </p:nvPr>
        </p:nvSpPr>
        <p:spPr/>
        <p:txBody>
          <a:bodyPr/>
          <a:lstStyle/>
          <a:p>
            <a:r>
              <a:rPr lang="en-US" dirty="0"/>
              <a:t>7th International Conference on Cloud Computing and Services Science, 24-26 April, CLOSER 2017</a:t>
            </a:r>
          </a:p>
        </p:txBody>
      </p:sp>
      <p:sp>
        <p:nvSpPr>
          <p:cNvPr id="10" name="TextBox 9"/>
          <p:cNvSpPr txBox="1"/>
          <p:nvPr/>
        </p:nvSpPr>
        <p:spPr>
          <a:xfrm>
            <a:off x="709091" y="1554882"/>
            <a:ext cx="7790846" cy="3785652"/>
          </a:xfrm>
          <a:prstGeom prst="rect">
            <a:avLst/>
          </a:prstGeom>
          <a:noFill/>
        </p:spPr>
        <p:txBody>
          <a:bodyPr wrap="square" rtlCol="0">
            <a:spAutoFit/>
          </a:bodyPr>
          <a:lstStyle/>
          <a:p>
            <a:pPr marL="214313" indent="-214313">
              <a:buFont typeface="Arial" panose="020B0604020202020204" pitchFamily="34" charset="0"/>
              <a:buChar char="•"/>
            </a:pPr>
            <a:r>
              <a:rPr lang="en-US" sz="2000" b="1" dirty="0"/>
              <a:t>Cross-organizational</a:t>
            </a:r>
            <a:r>
              <a:rPr lang="en-US" sz="2000" dirty="0"/>
              <a:t> workflows for Small and Medium Enterprises (</a:t>
            </a:r>
            <a:r>
              <a:rPr lang="en-US" sz="2000" i="1" dirty="0"/>
              <a:t>SMEs</a:t>
            </a:r>
            <a:r>
              <a:rPr lang="en-US" sz="2000" dirty="0"/>
              <a:t>)</a:t>
            </a:r>
          </a:p>
          <a:p>
            <a:pPr marL="214313" indent="-214313">
              <a:buFont typeface="Arial" panose="020B0604020202020204" pitchFamily="34" charset="0"/>
              <a:buChar char="•"/>
            </a:pPr>
            <a:r>
              <a:rPr lang="en-US" sz="2000" dirty="0"/>
              <a:t>Correlation </a:t>
            </a:r>
            <a:r>
              <a:rPr lang="en-US" sz="2000" b="1" dirty="0"/>
              <a:t>of Web service technology </a:t>
            </a:r>
            <a:r>
              <a:rPr lang="en-US" sz="2000" dirty="0"/>
              <a:t>and </a:t>
            </a:r>
            <a:r>
              <a:rPr lang="en-US" sz="2000" b="1" dirty="0"/>
              <a:t>Service-Oriented Architecture</a:t>
            </a:r>
            <a:r>
              <a:rPr lang="en-US" sz="2000" dirty="0"/>
              <a:t> has become a necessity</a:t>
            </a:r>
          </a:p>
          <a:p>
            <a:pPr marL="214313" indent="-214313">
              <a:buFont typeface="Arial" panose="020B0604020202020204" pitchFamily="34" charset="0"/>
              <a:buChar char="•"/>
            </a:pPr>
            <a:r>
              <a:rPr lang="en-US" sz="2000" dirty="0"/>
              <a:t>In order to be correlated three stages are should be taken into consideration:</a:t>
            </a:r>
          </a:p>
          <a:p>
            <a:pPr marL="557213" lvl="1" indent="-214313">
              <a:buFont typeface="Arial" panose="020B0604020202020204" pitchFamily="34" charset="0"/>
              <a:buChar char="•"/>
            </a:pPr>
            <a:r>
              <a:rPr lang="en-US" sz="2000" i="1" dirty="0"/>
              <a:t>Virtualization</a:t>
            </a:r>
            <a:r>
              <a:rPr lang="en-US" sz="2000" dirty="0"/>
              <a:t> hosting environments</a:t>
            </a:r>
          </a:p>
          <a:p>
            <a:pPr marL="557213" lvl="1" indent="-214313">
              <a:buFont typeface="Arial" panose="020B0604020202020204" pitchFamily="34" charset="0"/>
              <a:buChar char="•"/>
            </a:pPr>
            <a:r>
              <a:rPr lang="en-US" sz="2000" dirty="0"/>
              <a:t>Service Oriented software</a:t>
            </a:r>
          </a:p>
          <a:p>
            <a:pPr marL="557213" lvl="1" indent="-214313">
              <a:buFont typeface="Arial" panose="020B0604020202020204" pitchFamily="34" charset="0"/>
              <a:buChar char="•"/>
            </a:pPr>
            <a:r>
              <a:rPr lang="en-US" sz="2000" i="1" dirty="0"/>
              <a:t>Organizational</a:t>
            </a:r>
            <a:r>
              <a:rPr lang="en-US" sz="2000" dirty="0"/>
              <a:t> </a:t>
            </a:r>
            <a:r>
              <a:rPr lang="en-US" sz="2000" i="1" dirty="0"/>
              <a:t>workflows</a:t>
            </a:r>
            <a:r>
              <a:rPr lang="en-US" sz="2000" dirty="0"/>
              <a:t> able to describe any kind of action within a SME</a:t>
            </a:r>
          </a:p>
          <a:p>
            <a:pPr marL="214313" indent="-214313">
              <a:buFont typeface="Arial" panose="020B0604020202020204" pitchFamily="34" charset="0"/>
              <a:buChar char="•"/>
            </a:pPr>
            <a:r>
              <a:rPr lang="en-US" sz="2000" b="1" dirty="0"/>
              <a:t>Need of </a:t>
            </a:r>
            <a:r>
              <a:rPr lang="en-US" sz="2000" b="1" i="1" dirty="0"/>
              <a:t>monitoring</a:t>
            </a:r>
            <a:r>
              <a:rPr lang="en-US" sz="2000" b="1" dirty="0"/>
              <a:t> </a:t>
            </a:r>
            <a:r>
              <a:rPr lang="en-US" sz="2000" dirty="0"/>
              <a:t>has been raised in order to evaluate kind of actions taken in those three stages</a:t>
            </a:r>
          </a:p>
        </p:txBody>
      </p:sp>
    </p:spTree>
    <p:extLst>
      <p:ext uri="{BB962C8B-B14F-4D97-AF65-F5344CB8AC3E}">
        <p14:creationId xmlns:p14="http://schemas.microsoft.com/office/powerpoint/2010/main" val="3022876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3152" y="220082"/>
            <a:ext cx="7886700" cy="1325563"/>
          </a:xfrm>
        </p:spPr>
        <p:txBody>
          <a:bodyPr>
            <a:normAutofit/>
          </a:bodyPr>
          <a:lstStyle/>
          <a:p>
            <a:pPr algn="ctr"/>
            <a:r>
              <a:rPr lang="en-US" sz="3600" b="1" dirty="0"/>
              <a:t>Functional Layers Pyramid</a:t>
            </a:r>
          </a:p>
        </p:txBody>
      </p:sp>
      <p:sp>
        <p:nvSpPr>
          <p:cNvPr id="7" name="Θέση υποσέλιδου 6"/>
          <p:cNvSpPr>
            <a:spLocks noGrp="1"/>
          </p:cNvSpPr>
          <p:nvPr>
            <p:ph type="ftr" sz="quarter" idx="11"/>
          </p:nvPr>
        </p:nvSpPr>
        <p:spPr/>
        <p:txBody>
          <a:bodyPr/>
          <a:lstStyle/>
          <a:p>
            <a:r>
              <a:rPr lang="en-US"/>
              <a:t>7th International Conference on Cloud Computing and Services Science, 24-26 April, CLOSER 2017</a:t>
            </a: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093" y="1545645"/>
            <a:ext cx="5066819" cy="4399059"/>
          </a:xfrm>
          <a:prstGeom prst="rect">
            <a:avLst/>
          </a:prstGeom>
        </p:spPr>
      </p:pic>
    </p:spTree>
    <p:extLst>
      <p:ext uri="{BB962C8B-B14F-4D97-AF65-F5344CB8AC3E}">
        <p14:creationId xmlns:p14="http://schemas.microsoft.com/office/powerpoint/2010/main" val="1374627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p:cNvSpPr>
          <p:nvPr>
            <p:ph type="title"/>
          </p:nvPr>
        </p:nvSpPr>
        <p:spPr>
          <a:xfrm>
            <a:off x="628650" y="0"/>
            <a:ext cx="7886700" cy="1325563"/>
          </a:xfrm>
        </p:spPr>
        <p:txBody>
          <a:bodyPr>
            <a:normAutofit/>
          </a:bodyPr>
          <a:lstStyle/>
          <a:p>
            <a:pPr algn="ctr"/>
            <a:r>
              <a:rPr lang="en-US" sz="3600" b="1" dirty="0"/>
              <a:t>Related Work</a:t>
            </a:r>
          </a:p>
        </p:txBody>
      </p:sp>
      <p:sp>
        <p:nvSpPr>
          <p:cNvPr id="3" name="Θέση περιεχομένου 2"/>
          <p:cNvSpPr>
            <a:spLocks noGrp="1"/>
          </p:cNvSpPr>
          <p:nvPr>
            <p:ph idx="1"/>
          </p:nvPr>
        </p:nvSpPr>
        <p:spPr>
          <a:xfrm>
            <a:off x="613237" y="1048177"/>
            <a:ext cx="7886700" cy="4351338"/>
          </a:xfrm>
        </p:spPr>
        <p:txBody>
          <a:bodyPr>
            <a:normAutofit/>
          </a:bodyPr>
          <a:lstStyle/>
          <a:p>
            <a:pPr marL="214313" indent="-214313">
              <a:defRPr/>
            </a:pPr>
            <a:r>
              <a:rPr lang="en-US" sz="2000" i="1" kern="0" dirty="0">
                <a:solidFill>
                  <a:sysClr val="windowText" lastClr="000000"/>
                </a:solidFill>
              </a:rPr>
              <a:t>Validation</a:t>
            </a:r>
            <a:r>
              <a:rPr lang="en-US" sz="2000" kern="0" dirty="0">
                <a:solidFill>
                  <a:sysClr val="windowText" lastClr="000000"/>
                </a:solidFill>
              </a:rPr>
              <a:t> of </a:t>
            </a:r>
            <a:r>
              <a:rPr lang="en-US" sz="2000" i="1" kern="0" dirty="0">
                <a:solidFill>
                  <a:sysClr val="windowText" lastClr="000000"/>
                </a:solidFill>
              </a:rPr>
              <a:t>QMs</a:t>
            </a:r>
            <a:r>
              <a:rPr lang="en-US" sz="2000" kern="0" dirty="0">
                <a:solidFill>
                  <a:sysClr val="windowText" lastClr="000000"/>
                </a:solidFill>
              </a:rPr>
              <a:t> is performed according to empirical case studies </a:t>
            </a:r>
            <a:r>
              <a:rPr lang="en-US" sz="2000" i="1" kern="0" dirty="0">
                <a:solidFill>
                  <a:sysClr val="windowText" lastClr="000000"/>
                </a:solidFill>
              </a:rPr>
              <a:t>without</a:t>
            </a:r>
            <a:r>
              <a:rPr lang="en-US" sz="2000" kern="0" dirty="0">
                <a:solidFill>
                  <a:sysClr val="windowText" lastClr="000000"/>
                </a:solidFill>
              </a:rPr>
              <a:t> taking into account the relations that </a:t>
            </a:r>
            <a:r>
              <a:rPr lang="en-US" sz="2000" i="1" kern="0" dirty="0">
                <a:solidFill>
                  <a:sysClr val="windowText" lastClr="000000"/>
                </a:solidFill>
              </a:rPr>
              <a:t>WM</a:t>
            </a:r>
            <a:r>
              <a:rPr lang="en-US" sz="2000" kern="0" dirty="0">
                <a:solidFill>
                  <a:sysClr val="windowText" lastClr="000000"/>
                </a:solidFill>
              </a:rPr>
              <a:t>, </a:t>
            </a:r>
            <a:r>
              <a:rPr lang="en-US" sz="2000" i="1" kern="0" dirty="0">
                <a:solidFill>
                  <a:sysClr val="windowText" lastClr="000000"/>
                </a:solidFill>
              </a:rPr>
              <a:t>IM</a:t>
            </a:r>
            <a:r>
              <a:rPr lang="en-US" sz="2000" kern="0" dirty="0">
                <a:solidFill>
                  <a:sysClr val="windowText" lastClr="000000"/>
                </a:solidFill>
              </a:rPr>
              <a:t> and </a:t>
            </a:r>
            <a:r>
              <a:rPr lang="en-US" sz="2000" i="1" kern="0" dirty="0">
                <a:solidFill>
                  <a:sysClr val="windowText" lastClr="000000"/>
                </a:solidFill>
              </a:rPr>
              <a:t>SM</a:t>
            </a:r>
            <a:r>
              <a:rPr lang="en-US" sz="2000" kern="0" dirty="0">
                <a:solidFill>
                  <a:sysClr val="windowText" lastClr="000000"/>
                </a:solidFill>
              </a:rPr>
              <a:t> could have between them; instead they were coped with in isolation from each other</a:t>
            </a:r>
          </a:p>
          <a:p>
            <a:pPr marL="214313" indent="-214313">
              <a:defRPr/>
            </a:pPr>
            <a:r>
              <a:rPr lang="en-US" sz="2000" kern="0" dirty="0">
                <a:solidFill>
                  <a:sysClr val="windowText" lastClr="000000"/>
                </a:solidFill>
              </a:rPr>
              <a:t>The fact that software services might be a functional piece of workflow has not been taken into account</a:t>
            </a:r>
          </a:p>
          <a:p>
            <a:pPr marL="214313" indent="-214313">
              <a:defRPr/>
            </a:pPr>
            <a:r>
              <a:rPr lang="en-US" sz="2000" b="1" i="1" kern="0" dirty="0">
                <a:solidFill>
                  <a:sysClr val="windowText" lastClr="000000"/>
                </a:solidFill>
              </a:rPr>
              <a:t>Monitoring</a:t>
            </a:r>
            <a:r>
              <a:rPr lang="en-US" sz="2000" kern="0" dirty="0">
                <a:solidFill>
                  <a:sysClr val="windowText" lastClr="000000"/>
                </a:solidFill>
              </a:rPr>
              <a:t> framework has been proposed mainly based on </a:t>
            </a:r>
            <a:r>
              <a:rPr lang="en-US" sz="2000" i="1" kern="0" dirty="0">
                <a:solidFill>
                  <a:sysClr val="windowText" lastClr="000000"/>
                </a:solidFill>
              </a:rPr>
              <a:t>adaptation</a:t>
            </a:r>
            <a:r>
              <a:rPr lang="en-US" sz="2000" kern="0" dirty="0">
                <a:solidFill>
                  <a:sysClr val="windowText" lastClr="000000"/>
                </a:solidFill>
              </a:rPr>
              <a:t> actions</a:t>
            </a:r>
          </a:p>
          <a:p>
            <a:endParaRPr lang="en-US" dirty="0"/>
          </a:p>
        </p:txBody>
      </p:sp>
      <p:sp>
        <p:nvSpPr>
          <p:cNvPr id="2" name="Θέση υποσέλιδου 1"/>
          <p:cNvSpPr>
            <a:spLocks noGrp="1"/>
          </p:cNvSpPr>
          <p:nvPr>
            <p:ph type="ftr" sz="quarter" idx="11"/>
          </p:nvPr>
        </p:nvSpPr>
        <p:spPr/>
        <p:txBody>
          <a:bodyPr/>
          <a:lstStyle/>
          <a:p>
            <a:r>
              <a:rPr lang="en-US"/>
              <a:t>7th International Conference on Cloud Computing and Services Science, 24-26 April, CLOSER 2017</a:t>
            </a:r>
          </a:p>
        </p:txBody>
      </p:sp>
      <p:pic>
        <p:nvPicPr>
          <p:cNvPr id="8" name="Εικόνα 7"/>
          <p:cNvPicPr>
            <a:picLocks noChangeAspect="1"/>
          </p:cNvPicPr>
          <p:nvPr/>
        </p:nvPicPr>
        <p:blipFill rotWithShape="1">
          <a:blip r:embed="rId2">
            <a:extLst>
              <a:ext uri="{28A0092B-C50C-407E-A947-70E740481C1C}">
                <a14:useLocalDpi xmlns:a14="http://schemas.microsoft.com/office/drawing/2010/main" val="0"/>
              </a:ext>
            </a:extLst>
          </a:blip>
          <a:srcRect l="8770" r="13387"/>
          <a:stretch/>
        </p:blipFill>
        <p:spPr>
          <a:xfrm rot="5400000">
            <a:off x="3337385" y="1439685"/>
            <a:ext cx="2438404" cy="7033260"/>
          </a:xfrm>
          <a:prstGeom prst="rect">
            <a:avLst/>
          </a:prstGeom>
        </p:spPr>
      </p:pic>
    </p:spTree>
    <p:extLst>
      <p:ext uri="{BB962C8B-B14F-4D97-AF65-F5344CB8AC3E}">
        <p14:creationId xmlns:p14="http://schemas.microsoft.com/office/powerpoint/2010/main" val="93818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613237" y="0"/>
            <a:ext cx="7886700" cy="1325563"/>
          </a:xfrm>
        </p:spPr>
        <p:txBody>
          <a:bodyPr>
            <a:normAutofit/>
          </a:bodyPr>
          <a:lstStyle/>
          <a:p>
            <a:pPr algn="ctr"/>
            <a:r>
              <a:rPr lang="en-US" sz="3600" b="1" dirty="0"/>
              <a:t>Monitoring </a:t>
            </a:r>
            <a:r>
              <a:rPr lang="en-US" sz="3600" b="1" dirty="0" smtClean="0"/>
              <a:t>Engine Architecture</a:t>
            </a:r>
            <a:endParaRPr lang="en-US" sz="3600" b="1" dirty="0"/>
          </a:p>
        </p:txBody>
      </p:sp>
      <p:sp>
        <p:nvSpPr>
          <p:cNvPr id="4" name="Θέση υποσέλιδου 3"/>
          <p:cNvSpPr>
            <a:spLocks noGrp="1"/>
          </p:cNvSpPr>
          <p:nvPr>
            <p:ph type="ftr" sz="quarter" idx="11"/>
          </p:nvPr>
        </p:nvSpPr>
        <p:spPr/>
        <p:txBody>
          <a:bodyPr/>
          <a:lstStyle/>
          <a:p>
            <a:r>
              <a:rPr lang="en-US"/>
              <a:t>7th International Conference on Cloud Computing and Services Science, 24-26 April, CLOSER 2017</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7053" y="1137073"/>
            <a:ext cx="4599608" cy="5219278"/>
          </a:xfrm>
          <a:prstGeom prst="rect">
            <a:avLst/>
          </a:prstGeom>
        </p:spPr>
      </p:pic>
    </p:spTree>
    <p:extLst>
      <p:ext uri="{BB962C8B-B14F-4D97-AF65-F5344CB8AC3E}">
        <p14:creationId xmlns:p14="http://schemas.microsoft.com/office/powerpoint/2010/main" val="33851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628650" y="1"/>
            <a:ext cx="7886700" cy="1192696"/>
          </a:xfrm>
        </p:spPr>
        <p:txBody>
          <a:bodyPr>
            <a:normAutofit/>
          </a:bodyPr>
          <a:lstStyle/>
          <a:p>
            <a:pPr algn="ctr"/>
            <a:r>
              <a:rPr lang="en-US" sz="3600" b="1" dirty="0"/>
              <a:t>Quality Metric Models</a:t>
            </a:r>
          </a:p>
        </p:txBody>
      </p:sp>
      <p:sp>
        <p:nvSpPr>
          <p:cNvPr id="7" name="Θέση περιεχομένου 2"/>
          <p:cNvSpPr>
            <a:spLocks noGrp="1"/>
          </p:cNvSpPr>
          <p:nvPr>
            <p:ph idx="1"/>
          </p:nvPr>
        </p:nvSpPr>
        <p:spPr>
          <a:xfrm>
            <a:off x="628650" y="1192697"/>
            <a:ext cx="7653959" cy="4984266"/>
          </a:xfrm>
        </p:spPr>
        <p:txBody>
          <a:bodyPr>
            <a:normAutofit/>
          </a:bodyPr>
          <a:lstStyle/>
          <a:p>
            <a:pPr marL="257175" indent="-257175">
              <a:defRPr/>
            </a:pPr>
            <a:r>
              <a:rPr lang="en-US" kern="0" dirty="0">
                <a:solidFill>
                  <a:sysClr val="windowText" lastClr="000000"/>
                </a:solidFill>
              </a:rPr>
              <a:t>Workflow Quality Model</a:t>
            </a:r>
          </a:p>
          <a:p>
            <a:pPr lvl="1">
              <a:buFont typeface="Wingdings" panose="05000000000000000000" pitchFamily="2" charset="2"/>
              <a:buChar char="Ø"/>
              <a:defRPr/>
            </a:pPr>
            <a:r>
              <a:rPr lang="en-US" kern="0" dirty="0">
                <a:solidFill>
                  <a:sysClr val="windowText" lastClr="000000"/>
                </a:solidFill>
              </a:rPr>
              <a:t>Quality dimensions of </a:t>
            </a:r>
            <a:r>
              <a:rPr lang="en-US" b="1" i="1" kern="0" dirty="0">
                <a:solidFill>
                  <a:sysClr val="windowText" lastClr="000000"/>
                </a:solidFill>
              </a:rPr>
              <a:t>time</a:t>
            </a:r>
            <a:r>
              <a:rPr lang="en-US" b="1" kern="0" dirty="0">
                <a:solidFill>
                  <a:sysClr val="windowText" lastClr="000000"/>
                </a:solidFill>
              </a:rPr>
              <a:t>, </a:t>
            </a:r>
            <a:r>
              <a:rPr lang="en-US" b="1" i="1" kern="0" dirty="0">
                <a:solidFill>
                  <a:sysClr val="windowText" lastClr="000000"/>
                </a:solidFill>
              </a:rPr>
              <a:t>reliability, cost </a:t>
            </a:r>
            <a:r>
              <a:rPr lang="en-US" b="1" kern="0" dirty="0">
                <a:solidFill>
                  <a:sysClr val="windowText" lastClr="000000"/>
                </a:solidFill>
              </a:rPr>
              <a:t>and </a:t>
            </a:r>
            <a:r>
              <a:rPr lang="en-US" b="1" i="1" kern="0" dirty="0">
                <a:solidFill>
                  <a:sysClr val="windowText" lastClr="000000"/>
                </a:solidFill>
              </a:rPr>
              <a:t>security</a:t>
            </a:r>
          </a:p>
          <a:p>
            <a:pPr>
              <a:defRPr/>
            </a:pPr>
            <a:r>
              <a:rPr lang="en-US" kern="0" dirty="0">
                <a:solidFill>
                  <a:sysClr val="windowText" lastClr="000000"/>
                </a:solidFill>
              </a:rPr>
              <a:t>Service Quality Model</a:t>
            </a:r>
          </a:p>
          <a:p>
            <a:pPr lvl="1">
              <a:buFont typeface="Wingdings" panose="05000000000000000000" pitchFamily="2" charset="2"/>
              <a:buChar char="Ø"/>
              <a:defRPr/>
            </a:pPr>
            <a:r>
              <a:rPr lang="en-US" sz="2800" b="1" i="1" kern="0" dirty="0">
                <a:solidFill>
                  <a:sysClr val="windowText" lastClr="000000"/>
                </a:solidFill>
              </a:rPr>
              <a:t> </a:t>
            </a:r>
            <a:r>
              <a:rPr lang="en-US" kern="0" dirty="0">
                <a:solidFill>
                  <a:sysClr val="windowText" lastClr="000000"/>
                </a:solidFill>
              </a:rPr>
              <a:t>Quality dimensions of </a:t>
            </a:r>
            <a:r>
              <a:rPr lang="en-US" b="1" i="1" kern="0" dirty="0">
                <a:solidFill>
                  <a:sysClr val="windowText" lastClr="000000"/>
                </a:solidFill>
              </a:rPr>
              <a:t>performance</a:t>
            </a:r>
            <a:r>
              <a:rPr lang="en-US" b="1" kern="0" dirty="0">
                <a:solidFill>
                  <a:sysClr val="windowText" lastClr="000000"/>
                </a:solidFill>
              </a:rPr>
              <a:t>,  </a:t>
            </a:r>
            <a:r>
              <a:rPr lang="en-US" b="1" i="1" kern="0" dirty="0">
                <a:solidFill>
                  <a:sysClr val="windowText" lastClr="000000"/>
                </a:solidFill>
              </a:rPr>
              <a:t>stability, scalability</a:t>
            </a:r>
            <a:r>
              <a:rPr lang="en-US" b="1" kern="0" dirty="0">
                <a:solidFill>
                  <a:sysClr val="windowText" lastClr="000000"/>
                </a:solidFill>
              </a:rPr>
              <a:t>, </a:t>
            </a:r>
            <a:r>
              <a:rPr lang="en-US" b="1" i="1" kern="0" dirty="0">
                <a:solidFill>
                  <a:sysClr val="windowText" lastClr="000000"/>
                </a:solidFill>
              </a:rPr>
              <a:t>elasticity and security</a:t>
            </a:r>
          </a:p>
          <a:p>
            <a:pPr>
              <a:defRPr/>
            </a:pPr>
            <a:r>
              <a:rPr lang="en-US" kern="0" dirty="0">
                <a:solidFill>
                  <a:sysClr val="windowText" lastClr="000000"/>
                </a:solidFill>
              </a:rPr>
              <a:t>Infrastructure Quality Model</a:t>
            </a:r>
          </a:p>
          <a:p>
            <a:pPr lvl="1">
              <a:buFont typeface="Wingdings" panose="05000000000000000000" pitchFamily="2" charset="2"/>
              <a:buChar char="Ø"/>
              <a:defRPr/>
            </a:pPr>
            <a:r>
              <a:rPr lang="en-US" sz="2800" i="1" kern="0" dirty="0">
                <a:solidFill>
                  <a:sysClr val="windowText" lastClr="000000"/>
                </a:solidFill>
              </a:rPr>
              <a:t> </a:t>
            </a:r>
            <a:r>
              <a:rPr lang="en-US" kern="0" dirty="0">
                <a:solidFill>
                  <a:sysClr val="windowText" lastClr="000000"/>
                </a:solidFill>
              </a:rPr>
              <a:t>Quality attributes of </a:t>
            </a:r>
            <a:r>
              <a:rPr lang="en-US" b="1" kern="0" dirty="0">
                <a:solidFill>
                  <a:sysClr val="windowText" lastClr="000000"/>
                </a:solidFill>
              </a:rPr>
              <a:t>performance</a:t>
            </a:r>
            <a:r>
              <a:rPr lang="en-US" kern="0" dirty="0">
                <a:solidFill>
                  <a:sysClr val="windowText" lastClr="000000"/>
                </a:solidFill>
              </a:rPr>
              <a:t>, </a:t>
            </a:r>
            <a:r>
              <a:rPr lang="en-US" b="1" kern="0" dirty="0">
                <a:solidFill>
                  <a:sysClr val="windowText" lastClr="000000"/>
                </a:solidFill>
              </a:rPr>
              <a:t>networking</a:t>
            </a:r>
            <a:r>
              <a:rPr lang="en-US" kern="0" dirty="0">
                <a:solidFill>
                  <a:sysClr val="windowText" lastClr="000000"/>
                </a:solidFill>
              </a:rPr>
              <a:t>, </a:t>
            </a:r>
            <a:r>
              <a:rPr lang="en-US" b="1" kern="0" dirty="0">
                <a:solidFill>
                  <a:sysClr val="windowText" lastClr="000000"/>
                </a:solidFill>
              </a:rPr>
              <a:t>CPU utilization</a:t>
            </a:r>
            <a:r>
              <a:rPr lang="en-US" kern="0" dirty="0">
                <a:solidFill>
                  <a:sysClr val="windowText" lastClr="000000"/>
                </a:solidFill>
              </a:rPr>
              <a:t>, </a:t>
            </a:r>
            <a:r>
              <a:rPr lang="en-US" b="1" kern="0" dirty="0">
                <a:solidFill>
                  <a:sysClr val="windowText" lastClr="000000"/>
                </a:solidFill>
              </a:rPr>
              <a:t>memory</a:t>
            </a:r>
            <a:r>
              <a:rPr lang="en-US" kern="0" dirty="0">
                <a:solidFill>
                  <a:sysClr val="windowText" lastClr="000000"/>
                </a:solidFill>
              </a:rPr>
              <a:t> and </a:t>
            </a:r>
            <a:r>
              <a:rPr lang="en-US" b="1" kern="0" dirty="0">
                <a:solidFill>
                  <a:sysClr val="windowText" lastClr="000000"/>
                </a:solidFill>
              </a:rPr>
              <a:t>storage</a:t>
            </a:r>
            <a:r>
              <a:rPr lang="en-US" kern="0" dirty="0">
                <a:solidFill>
                  <a:sysClr val="windowText" lastClr="000000"/>
                </a:solidFill>
              </a:rPr>
              <a:t>, PaaS/IaaS </a:t>
            </a:r>
            <a:r>
              <a:rPr lang="en-US" b="1" kern="0" dirty="0">
                <a:solidFill>
                  <a:sysClr val="windowText" lastClr="000000"/>
                </a:solidFill>
              </a:rPr>
              <a:t>scalability/elasticity </a:t>
            </a:r>
            <a:r>
              <a:rPr lang="en-US" kern="0" dirty="0">
                <a:solidFill>
                  <a:sysClr val="windowText" lastClr="000000"/>
                </a:solidFill>
              </a:rPr>
              <a:t>and a quality dimension of </a:t>
            </a:r>
            <a:r>
              <a:rPr lang="en-US" b="1" kern="0" dirty="0">
                <a:solidFill>
                  <a:sysClr val="windowText" lastClr="000000"/>
                </a:solidFill>
              </a:rPr>
              <a:t>security</a:t>
            </a:r>
            <a:endParaRPr lang="en-US" b="1" i="1" kern="0" dirty="0">
              <a:solidFill>
                <a:sysClr val="windowText" lastClr="000000"/>
              </a:solidFill>
            </a:endParaRPr>
          </a:p>
          <a:p>
            <a:pPr>
              <a:defRPr/>
            </a:pPr>
            <a:endParaRPr lang="en-US" sz="2400" b="1" i="1" kern="0" dirty="0">
              <a:solidFill>
                <a:sysClr val="windowText" lastClr="000000"/>
              </a:solidFill>
            </a:endParaRPr>
          </a:p>
          <a:p>
            <a:pPr marL="0" indent="0">
              <a:buNone/>
            </a:pPr>
            <a:endParaRPr lang="en-US" dirty="0"/>
          </a:p>
        </p:txBody>
      </p:sp>
      <p:sp>
        <p:nvSpPr>
          <p:cNvPr id="4" name="Θέση υποσέλιδου 3"/>
          <p:cNvSpPr>
            <a:spLocks noGrp="1"/>
          </p:cNvSpPr>
          <p:nvPr>
            <p:ph type="ftr" sz="quarter" idx="11"/>
          </p:nvPr>
        </p:nvSpPr>
        <p:spPr/>
        <p:txBody>
          <a:bodyPr/>
          <a:lstStyle/>
          <a:p>
            <a:r>
              <a:rPr lang="en-US"/>
              <a:t>7th International Conference on Cloud Computing and Services Science, 24-26 April, CLOSER 2017</a:t>
            </a:r>
          </a:p>
        </p:txBody>
      </p:sp>
    </p:spTree>
    <p:extLst>
      <p:ext uri="{BB962C8B-B14F-4D97-AF65-F5344CB8AC3E}">
        <p14:creationId xmlns:p14="http://schemas.microsoft.com/office/powerpoint/2010/main" val="132746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628650" y="0"/>
            <a:ext cx="7886700" cy="1325563"/>
          </a:xfrm>
        </p:spPr>
        <p:txBody>
          <a:bodyPr>
            <a:normAutofit/>
          </a:bodyPr>
          <a:lstStyle/>
          <a:p>
            <a:pPr algn="ctr"/>
            <a:r>
              <a:rPr lang="en-US" sz="3600" b="1" dirty="0"/>
              <a:t>Cross-Layer Dependency Quality Model</a:t>
            </a:r>
          </a:p>
        </p:txBody>
      </p:sp>
      <p:sp>
        <p:nvSpPr>
          <p:cNvPr id="3" name="Θέση περιεχομένου 2"/>
          <p:cNvSpPr>
            <a:spLocks noGrp="1"/>
          </p:cNvSpPr>
          <p:nvPr>
            <p:ph idx="1"/>
          </p:nvPr>
        </p:nvSpPr>
        <p:spPr/>
        <p:txBody>
          <a:bodyPr/>
          <a:lstStyle/>
          <a:p>
            <a:r>
              <a:rPr lang="en-US" kern="0" dirty="0">
                <a:solidFill>
                  <a:sysClr val="windowText" lastClr="000000"/>
                </a:solidFill>
              </a:rPr>
              <a:t>Closing the </a:t>
            </a:r>
            <a:r>
              <a:rPr lang="en-US" i="1" kern="0" dirty="0">
                <a:solidFill>
                  <a:sysClr val="windowText" lastClr="000000"/>
                </a:solidFill>
              </a:rPr>
              <a:t>gap</a:t>
            </a:r>
            <a:r>
              <a:rPr lang="en-US" kern="0" dirty="0">
                <a:solidFill>
                  <a:sysClr val="windowText" lastClr="000000"/>
                </a:solidFill>
              </a:rPr>
              <a:t> between the three layers by defining a </a:t>
            </a:r>
            <a:r>
              <a:rPr lang="en-US" b="1" i="1" kern="0" dirty="0">
                <a:solidFill>
                  <a:sysClr val="windowText" lastClr="000000"/>
                </a:solidFill>
              </a:rPr>
              <a:t>cross-layer dependency model</a:t>
            </a:r>
            <a:endParaRPr lang="en-US" b="1" kern="0" dirty="0">
              <a:solidFill>
                <a:sysClr val="windowText" lastClr="000000"/>
              </a:solidFill>
            </a:endParaRPr>
          </a:p>
          <a:p>
            <a:endParaRPr lang="en-US" dirty="0"/>
          </a:p>
        </p:txBody>
      </p:sp>
      <p:sp>
        <p:nvSpPr>
          <p:cNvPr id="4" name="Θέση υποσέλιδου 3"/>
          <p:cNvSpPr>
            <a:spLocks noGrp="1"/>
          </p:cNvSpPr>
          <p:nvPr>
            <p:ph type="ftr" sz="quarter" idx="11"/>
          </p:nvPr>
        </p:nvSpPr>
        <p:spPr/>
        <p:txBody>
          <a:bodyPr/>
          <a:lstStyle/>
          <a:p>
            <a:r>
              <a:rPr lang="en-US" dirty="0"/>
              <a:t>7th International Conference on Cloud Computing and Services Science, 24-26 April, CLOSER 2017</a:t>
            </a: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691" y="2914472"/>
            <a:ext cx="7357671" cy="2936240"/>
          </a:xfrm>
          <a:prstGeom prst="rect">
            <a:avLst/>
          </a:prstGeom>
        </p:spPr>
      </p:pic>
    </p:spTree>
    <p:extLst>
      <p:ext uri="{BB962C8B-B14F-4D97-AF65-F5344CB8AC3E}">
        <p14:creationId xmlns:p14="http://schemas.microsoft.com/office/powerpoint/2010/main" val="3045159666"/>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2357</TotalTime>
  <Words>1251</Words>
  <Application>Microsoft Macintosh PowerPoint</Application>
  <PresentationFormat>On-screen Show (4:3)</PresentationFormat>
  <Paragraphs>145</Paragraphs>
  <Slides>19</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Calibri Light</vt:lpstr>
      <vt:lpstr>Tahoma</vt:lpstr>
      <vt:lpstr>Wingdings</vt:lpstr>
      <vt:lpstr>Arial</vt:lpstr>
      <vt:lpstr>Θέμα του Office</vt:lpstr>
      <vt:lpstr>PowerPoint Presentation</vt:lpstr>
      <vt:lpstr>Agenda</vt:lpstr>
      <vt:lpstr>Problem Statement</vt:lpstr>
      <vt:lpstr>Introduction</vt:lpstr>
      <vt:lpstr>Functional Layers Pyramid</vt:lpstr>
      <vt:lpstr>Related Work</vt:lpstr>
      <vt:lpstr>Monitoring Engine Architecture</vt:lpstr>
      <vt:lpstr>Quality Metric Models</vt:lpstr>
      <vt:lpstr>Cross-Layer Dependency Quality Model</vt:lpstr>
      <vt:lpstr>Quality Metrics Aggregators</vt:lpstr>
      <vt:lpstr>Quality Metric Aggregators</vt:lpstr>
      <vt:lpstr>Quality Metric Aggregators</vt:lpstr>
      <vt:lpstr>Processing the Monitoring Log</vt:lpstr>
      <vt:lpstr>Implementation</vt:lpstr>
      <vt:lpstr>Experimental Evaluation</vt:lpstr>
      <vt:lpstr>Experimental Evaluation</vt:lpstr>
      <vt:lpstr>Experimental Evaluation</vt:lpstr>
      <vt:lpstr>Conclusions and Future Work</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for Research and Technology–Hellas (FORTH) Institute of Computer Science (ICS) </dc:title>
  <dc:creator>Damianos Metall</dc:creator>
  <cp:lastModifiedBy>Microsoft Office User</cp:lastModifiedBy>
  <cp:revision>185</cp:revision>
  <dcterms:created xsi:type="dcterms:W3CDTF">2016-08-28T11:12:05Z</dcterms:created>
  <dcterms:modified xsi:type="dcterms:W3CDTF">2017-04-19T10:33:32Z</dcterms:modified>
</cp:coreProperties>
</file>