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7" r:id="rId2"/>
    <p:sldId id="258" r:id="rId3"/>
    <p:sldId id="259" r:id="rId4"/>
    <p:sldId id="282" r:id="rId5"/>
    <p:sldId id="283" r:id="rId6"/>
    <p:sldId id="285" r:id="rId7"/>
    <p:sldId id="284" r:id="rId8"/>
    <p:sldId id="286" r:id="rId9"/>
    <p:sldId id="287" r:id="rId10"/>
    <p:sldId id="288" r:id="rId11"/>
    <p:sldId id="289" r:id="rId12"/>
    <p:sldId id="290" r:id="rId13"/>
    <p:sldId id="291" r:id="rId14"/>
    <p:sldId id="292" r:id="rId15"/>
    <p:sldId id="293" r:id="rId16"/>
    <p:sldId id="277" r:id="rId17"/>
    <p:sldId id="294" r:id="rId18"/>
    <p:sldId id="295" r:id="rId19"/>
    <p:sldId id="296" r:id="rId20"/>
    <p:sldId id="297" r:id="rId21"/>
    <p:sldId id="298" r:id="rId22"/>
    <p:sldId id="299" r:id="rId23"/>
    <p:sldId id="300" r:id="rId24"/>
    <p:sldId id="280" r:id="rId25"/>
    <p:sldId id="281" r:id="rId2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18" y="-336"/>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78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latin typeface="Arial Narrow" panose="020B0606020202030204" pitchFamily="34" charset="0"/>
            </a:endParaRPr>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559868-EFD6-4A24-92EE-244FD99FBD22}" type="datetimeFigureOut">
              <a:rPr lang="de-DE" smtClean="0">
                <a:latin typeface="Arial Narrow" panose="020B0606020202030204" pitchFamily="34" charset="0"/>
              </a:rPr>
              <a:pPr/>
              <a:t>02.09.2016</a:t>
            </a:fld>
            <a:endParaRPr lang="de-DE">
              <a:latin typeface="Arial Narrow" panose="020B0606020202030204" pitchFamily="34" charset="0"/>
            </a:endParaRPr>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0AB38E6-4883-40D7-9274-FB4CF3AF68A2}" type="slidenum">
              <a:rPr lang="de-DE" smtClean="0">
                <a:latin typeface="Arial Narrow" panose="020B0606020202030204" pitchFamily="34" charset="0"/>
              </a:rPr>
              <a:pPr/>
              <a:t>‹#›</a:t>
            </a:fld>
            <a:endParaRPr lang="de-DE">
              <a:latin typeface="Arial Narrow" panose="020B0606020202030204" pitchFamily="34" charset="0"/>
            </a:endParaRPr>
          </a:p>
        </p:txBody>
      </p:sp>
      <p:sp>
        <p:nvSpPr>
          <p:cNvPr id="6" name="Rechteck 5"/>
          <p:cNvSpPr/>
          <p:nvPr/>
        </p:nvSpPr>
        <p:spPr>
          <a:xfrm>
            <a:off x="0" y="8682335"/>
            <a:ext cx="2168573" cy="461665"/>
          </a:xfrm>
          <a:prstGeom prst="rect">
            <a:avLst/>
          </a:prstGeom>
        </p:spPr>
        <p:txBody>
          <a:bodyPr vert="horz" lIns="91440" tIns="45720" rIns="91440" bIns="45720" rtlCol="0" anchor="t"/>
          <a:lstStyle/>
          <a:p>
            <a:pPr lvl="0"/>
            <a:r>
              <a:rPr lang="de-DE" sz="1200" dirty="0" smtClean="0">
                <a:latin typeface="Arial Narrow" panose="020B0606020202030204" pitchFamily="34" charset="0"/>
              </a:rPr>
              <a:t>WWW: www.cloudsocket.eu</a:t>
            </a:r>
          </a:p>
          <a:p>
            <a:pPr lvl="0"/>
            <a:r>
              <a:rPr lang="de-DE" sz="1200" dirty="0" smtClean="0">
                <a:latin typeface="Arial Narrow" panose="020B0606020202030204" pitchFamily="34" charset="0"/>
              </a:rPr>
              <a:t>Email: info@cloudsocket.eu</a:t>
            </a:r>
            <a:endParaRPr lang="de-DE" sz="1200" dirty="0">
              <a:latin typeface="Arial Narrow" panose="020B0606020202030204" pitchFamily="34" charset="0"/>
            </a:endParaRPr>
          </a:p>
        </p:txBody>
      </p:sp>
      <p:pic>
        <p:nvPicPr>
          <p:cNvPr id="7" name="Picture 2"/>
          <p:cNvPicPr>
            <a:picLocks noChangeAspect="1" noChangeArrowheads="1"/>
          </p:cNvPicPr>
          <p:nvPr/>
        </p:nvPicPr>
        <p:blipFill rotWithShape="1">
          <a:blip r:embed="rId2"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4637712" y="8475027"/>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4121601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5F7511-DDAC-4421-B2A0-9A0E0B149896}" type="datetimeFigureOut">
              <a:rPr lang="de-DE" smtClean="0"/>
              <a:pPr/>
              <a:t>02.09.2016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DA7297-693B-443F-B76A-788184289E0E}" type="slidenum">
              <a:rPr lang="de-DE" smtClean="0"/>
              <a:pPr/>
              <a:t>‹#›</a:t>
            </a:fld>
            <a:endParaRPr lang="de-DE"/>
          </a:p>
        </p:txBody>
      </p:sp>
    </p:spTree>
    <p:extLst>
      <p:ext uri="{BB962C8B-B14F-4D97-AF65-F5344CB8AC3E}">
        <p14:creationId xmlns="" xmlns:p14="http://schemas.microsoft.com/office/powerpoint/2010/main" val="2530633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8" name="Picture 3" descr="I:\CloudSocket_LOGO_RZfinal_RGB_v5_large.pn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r="14486" b="20865"/>
          <a:stretch/>
        </p:blipFill>
        <p:spPr bwMode="auto">
          <a:xfrm>
            <a:off x="2627784" y="2636912"/>
            <a:ext cx="6516216" cy="4221088"/>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hteck 6"/>
          <p:cNvSpPr/>
          <p:nvPr userDrawn="1"/>
        </p:nvSpPr>
        <p:spPr>
          <a:xfrm>
            <a:off x="0" y="0"/>
            <a:ext cx="9144000" cy="6858000"/>
          </a:xfrm>
          <a:prstGeom prst="rect">
            <a:avLst/>
          </a:prstGeom>
          <a:solidFill>
            <a:srgbClr val="FFFFFF">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ctrTitle" hasCustomPrompt="1"/>
          </p:nvPr>
        </p:nvSpPr>
        <p:spPr>
          <a:xfrm>
            <a:off x="685800" y="2130425"/>
            <a:ext cx="7772400" cy="1470025"/>
          </a:xfrm>
        </p:spPr>
        <p:txBody>
          <a:bodyPr>
            <a:noAutofit/>
          </a:bodyPr>
          <a:lstStyle>
            <a:lvl1pPr>
              <a:defRPr sz="4800"/>
            </a:lvl1pPr>
          </a:lstStyle>
          <a:p>
            <a:r>
              <a:rPr lang="de-DE" dirty="0" smtClean="0"/>
              <a:t>TITELMASTERFORMAT DURCH KLICKEN BEARBEITEN</a:t>
            </a:r>
            <a:endParaRPr lang="de-DE" dirty="0"/>
          </a:p>
        </p:txBody>
      </p:sp>
      <p:sp>
        <p:nvSpPr>
          <p:cNvPr id="3" name="Untertitel 2"/>
          <p:cNvSpPr>
            <a:spLocks noGrp="1"/>
          </p:cNvSpPr>
          <p:nvPr>
            <p:ph type="subTitle" idx="1"/>
          </p:nvPr>
        </p:nvSpPr>
        <p:spPr>
          <a:xfrm>
            <a:off x="1371600" y="3886200"/>
            <a:ext cx="6400800" cy="1752600"/>
          </a:xfrm>
        </p:spPr>
        <p:txBody>
          <a:bodyPr>
            <a:normAutofit/>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de-DE" dirty="0"/>
          </a:p>
        </p:txBody>
      </p:sp>
      <p:sp>
        <p:nvSpPr>
          <p:cNvPr id="5" name="Fußzeilenplatzhalter 4"/>
          <p:cNvSpPr>
            <a:spLocks noGrp="1"/>
          </p:cNvSpPr>
          <p:nvPr>
            <p:ph type="ftr" sz="quarter" idx="11"/>
          </p:nvPr>
        </p:nvSpPr>
        <p:spPr/>
        <p:txBody>
          <a:bodyPr/>
          <a:lstStyle/>
          <a:p>
            <a:endParaRPr lang="de-DE" dirty="0"/>
          </a:p>
        </p:txBody>
      </p:sp>
      <p:sp>
        <p:nvSpPr>
          <p:cNvPr id="10" name="Foliennummernplatzhalter 3"/>
          <p:cNvSpPr>
            <a:spLocks noGrp="1"/>
          </p:cNvSpPr>
          <p:nvPr>
            <p:ph type="sldNum" sz="quarter" idx="12"/>
          </p:nvPr>
        </p:nvSpPr>
        <p:spPr>
          <a:xfrm>
            <a:off x="6300192" y="6237312"/>
            <a:ext cx="2592288" cy="514128"/>
          </a:xfrm>
        </p:spPr>
        <p:txBody>
          <a:bodyPr/>
          <a:lstStyle/>
          <a:p>
            <a:fld id="{EBEF5301-6CB9-4036-932F-7497656FBF09}" type="slidenum">
              <a:rPr lang="de-DE" smtClean="0"/>
              <a:pPr/>
              <a:t>‹#›</a:t>
            </a:fld>
            <a:endParaRPr lang="de-DE"/>
          </a:p>
        </p:txBody>
      </p:sp>
      <p:pic>
        <p:nvPicPr>
          <p:cNvPr id="13" name="Picture 2"/>
          <p:cNvPicPr>
            <a:picLocks noChangeAspect="1" noChangeArrowheads="1"/>
          </p:cNvPicPr>
          <p:nvPr userDrawn="1"/>
        </p:nvPicPr>
        <p:blipFill rotWithShape="1">
          <a:blip r:embed="rId3"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6728942" y="6067296"/>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6220197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l-GR" smtClean="0"/>
              <a:t>Kλικ για επεξεργασία του τίτλου</a:t>
            </a:r>
            <a:endParaRPr lang="de-DE"/>
          </a:p>
        </p:txBody>
      </p:sp>
      <p:sp>
        <p:nvSpPr>
          <p:cNvPr id="3" name="Vertikaler Textplatzhalter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89912294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21541541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423220201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pic>
        <p:nvPicPr>
          <p:cNvPr id="8" name="Picture 3" descr="I:\CloudSocket_LOGO_RZfinal_RGB_v5_large.pn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r="14486" b="20865"/>
          <a:stretch/>
        </p:blipFill>
        <p:spPr bwMode="auto">
          <a:xfrm>
            <a:off x="2627784" y="2637024"/>
            <a:ext cx="6516216" cy="4221088"/>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hteck 6"/>
          <p:cNvSpPr/>
          <p:nvPr userDrawn="1"/>
        </p:nvSpPr>
        <p:spPr>
          <a:xfrm>
            <a:off x="0" y="0"/>
            <a:ext cx="9144000" cy="6858000"/>
          </a:xfrm>
          <a:prstGeom prst="rect">
            <a:avLst/>
          </a:prstGeom>
          <a:solidFill>
            <a:srgbClr val="FFFFFF">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5" name="Fußzeilenplatzhalter 4"/>
          <p:cNvSpPr>
            <a:spLocks noGrp="1"/>
          </p:cNvSpPr>
          <p:nvPr>
            <p:ph type="ftr" sz="quarter" idx="11"/>
          </p:nvPr>
        </p:nvSpPr>
        <p:spPr/>
        <p:txBody>
          <a:bodyPr/>
          <a:lstStyle/>
          <a:p>
            <a:endParaRPr lang="de-DE"/>
          </a:p>
        </p:txBody>
      </p:sp>
      <p:pic>
        <p:nvPicPr>
          <p:cNvPr id="9" name="Picture 2"/>
          <p:cNvPicPr>
            <a:picLocks noChangeAspect="1" noChangeArrowheads="1"/>
          </p:cNvPicPr>
          <p:nvPr userDrawn="1"/>
        </p:nvPicPr>
        <p:blipFill rotWithShape="1">
          <a:blip r:embed="rId3"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6728942" y="6067296"/>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6" name="Foliennummernplatzhalter 5"/>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25117851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l-GR" smtClean="0"/>
              <a:t>Kλικ για επεξεργασία του τίτλου</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28953111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el-GR" smtClean="0"/>
              <a:t>Kλικ για επεξεργασία του τίτλου</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14049151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l-GR" smtClean="0"/>
              <a:t>Kλικ για επεξεργασία του τίτλου</a:t>
            </a:r>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307516533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401443202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40649400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de-DE" dirty="0"/>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BEF5301-6CB9-4036-932F-7497656FBF09}" type="slidenum">
              <a:rPr lang="de-DE" smtClean="0"/>
              <a:pPr/>
              <a:t>‹#›</a:t>
            </a:fld>
            <a:endParaRPr lang="de-DE"/>
          </a:p>
        </p:txBody>
      </p:sp>
    </p:spTree>
    <p:extLst>
      <p:ext uri="{BB962C8B-B14F-4D97-AF65-F5344CB8AC3E}">
        <p14:creationId xmlns="" xmlns:p14="http://schemas.microsoft.com/office/powerpoint/2010/main" val="36493192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3" descr="I:\CloudSocket_LOGO_RZfinal_RGB_v5_large.png"/>
          <p:cNvPicPr>
            <a:picLocks noChangeAspect="1" noChangeArrowheads="1"/>
          </p:cNvPicPr>
          <p:nvPr/>
        </p:nvPicPr>
        <p:blipFill rotWithShape="1">
          <a:blip r:embed="rId13" cstate="print">
            <a:extLst>
              <a:ext uri="{28A0092B-C50C-407E-A947-70E740481C1C}">
                <a14:useLocalDpi xmlns="" xmlns:a14="http://schemas.microsoft.com/office/drawing/2010/main" val="0"/>
              </a:ext>
            </a:extLst>
          </a:blip>
          <a:srcRect l="77483" t="75213" r="14486" b="20865"/>
          <a:stretch/>
        </p:blipFill>
        <p:spPr bwMode="auto">
          <a:xfrm>
            <a:off x="253945" y="0"/>
            <a:ext cx="8656913" cy="174626"/>
          </a:xfrm>
          <a:prstGeom prst="rect">
            <a:avLst/>
          </a:prstGeom>
          <a:noFill/>
          <a:extLst>
            <a:ext uri="{909E8E84-426E-40DD-AFC4-6F175D3DCCD1}">
              <a14:hiddenFill xmlns="" xmlns:a14="http://schemas.microsoft.com/office/drawing/2010/main">
                <a:solidFill>
                  <a:srgbClr val="FFFFFF"/>
                </a:solidFill>
              </a14:hiddenFill>
            </a:ext>
          </a:extLst>
        </p:spPr>
      </p:pic>
      <p:pic>
        <p:nvPicPr>
          <p:cNvPr id="16" name="Picture 3" descr="I:\CloudSocket_LOGO_RZfinal_RGB_v5_large.png"/>
          <p:cNvPicPr>
            <a:picLocks noChangeAspect="1" noChangeArrowheads="1"/>
          </p:cNvPicPr>
          <p:nvPr/>
        </p:nvPicPr>
        <p:blipFill rotWithShape="1">
          <a:blip r:embed="rId13" cstate="print">
            <a:extLst>
              <a:ext uri="{28A0092B-C50C-407E-A947-70E740481C1C}">
                <a14:useLocalDpi xmlns="" xmlns:a14="http://schemas.microsoft.com/office/drawing/2010/main" val="0"/>
              </a:ext>
            </a:extLst>
          </a:blip>
          <a:srcRect l="32907" t="35511" r="56223" b="61262"/>
          <a:stretch/>
        </p:blipFill>
        <p:spPr bwMode="auto">
          <a:xfrm>
            <a:off x="253945" y="0"/>
            <a:ext cx="7198375" cy="172123"/>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Rechteck 13"/>
          <p:cNvSpPr/>
          <p:nvPr/>
        </p:nvSpPr>
        <p:spPr>
          <a:xfrm>
            <a:off x="0" y="0"/>
            <a:ext cx="9144000" cy="6858000"/>
          </a:xfrm>
          <a:prstGeom prst="rect">
            <a:avLst/>
          </a:prstGeom>
          <a:solidFill>
            <a:srgbClr val="FFFFFF">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platzhalter 2"/>
          <p:cNvSpPr>
            <a:spLocks noGrp="1"/>
          </p:cNvSpPr>
          <p:nvPr>
            <p:ph type="body" idx="1"/>
          </p:nvPr>
        </p:nvSpPr>
        <p:spPr>
          <a:xfrm>
            <a:off x="251520" y="1268760"/>
            <a:ext cx="8640960" cy="5430217"/>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5" name="Fußzeilenplatzhalter 4"/>
          <p:cNvSpPr>
            <a:spLocks noGrp="1"/>
          </p:cNvSpPr>
          <p:nvPr>
            <p:ph type="ftr" sz="quarter" idx="3"/>
          </p:nvPr>
        </p:nvSpPr>
        <p:spPr>
          <a:xfrm>
            <a:off x="3124200" y="6216116"/>
            <a:ext cx="2895600" cy="504056"/>
          </a:xfrm>
          <a:prstGeom prst="rect">
            <a:avLst/>
          </a:prstGeom>
        </p:spPr>
        <p:txBody>
          <a:bodyPr vert="horz" lIns="91440" tIns="45720" rIns="91440" bIns="45720" rtlCol="0" anchor="t"/>
          <a:lstStyle>
            <a:lvl1pPr algn="ctr">
              <a:defRPr sz="1200">
                <a:solidFill>
                  <a:schemeClr val="tx1"/>
                </a:solidFill>
                <a:latin typeface="Arial Narrow" panose="020B0606020202030204" pitchFamily="34" charset="0"/>
              </a:defRPr>
            </a:lvl1pPr>
          </a:lstStyle>
          <a:p>
            <a:endParaRPr lang="de-DE" dirty="0"/>
          </a:p>
        </p:txBody>
      </p:sp>
      <p:sp>
        <p:nvSpPr>
          <p:cNvPr id="6" name="Foliennummernplatzhalter 5"/>
          <p:cNvSpPr>
            <a:spLocks noGrp="1"/>
          </p:cNvSpPr>
          <p:nvPr>
            <p:ph type="sldNum" sz="quarter" idx="4"/>
          </p:nvPr>
        </p:nvSpPr>
        <p:spPr>
          <a:xfrm>
            <a:off x="6300192" y="6220159"/>
            <a:ext cx="2592288" cy="514128"/>
          </a:xfrm>
          <a:prstGeom prst="rect">
            <a:avLst/>
          </a:prstGeom>
        </p:spPr>
        <p:txBody>
          <a:bodyPr vert="horz" lIns="91440" tIns="45720" rIns="91440" bIns="45720" rtlCol="0" anchor="b"/>
          <a:lstStyle>
            <a:lvl1pPr algn="r">
              <a:defRPr sz="1200">
                <a:solidFill>
                  <a:schemeClr val="tx1"/>
                </a:solidFill>
                <a:latin typeface="Arial Narrow" panose="020B0606020202030204" pitchFamily="34" charset="0"/>
              </a:defRPr>
            </a:lvl1pPr>
          </a:lstStyle>
          <a:p>
            <a:fld id="{EBEF5301-6CB9-4036-932F-7497656FBF09}" type="slidenum">
              <a:rPr lang="de-DE" smtClean="0"/>
              <a:pPr/>
              <a:t>‹#›</a:t>
            </a:fld>
            <a:endParaRPr lang="de-DE" dirty="0"/>
          </a:p>
        </p:txBody>
      </p:sp>
      <p:sp>
        <p:nvSpPr>
          <p:cNvPr id="15" name="Rechteck 14"/>
          <p:cNvSpPr/>
          <p:nvPr/>
        </p:nvSpPr>
        <p:spPr>
          <a:xfrm>
            <a:off x="107504" y="6237312"/>
            <a:ext cx="2600621" cy="461665"/>
          </a:xfrm>
          <a:prstGeom prst="rect">
            <a:avLst/>
          </a:prstGeom>
        </p:spPr>
        <p:txBody>
          <a:bodyPr vert="horz" lIns="91440" tIns="45720" rIns="91440" bIns="45720" rtlCol="0" anchor="t"/>
          <a:lstStyle/>
          <a:p>
            <a:pPr lvl="0"/>
            <a:endParaRPr lang="de-DE" sz="1200" dirty="0" smtClean="0">
              <a:latin typeface="Arial Narrow" panose="020B0606020202030204" pitchFamily="34" charset="0"/>
            </a:endParaRPr>
          </a:p>
          <a:p>
            <a:pPr lvl="0"/>
            <a:r>
              <a:rPr lang="de-DE" sz="1200" dirty="0" err="1" smtClean="0">
                <a:latin typeface="Arial Narrow" panose="020B0606020202030204" pitchFamily="34" charset="0"/>
              </a:rPr>
              <a:t>www.cloudsocket.eu,info@cloudsocket.eu</a:t>
            </a:r>
            <a:endParaRPr lang="de-DE" sz="1200" dirty="0">
              <a:latin typeface="Arial Narrow" panose="020B0606020202030204" pitchFamily="34" charset="0"/>
            </a:endParaRPr>
          </a:p>
        </p:txBody>
      </p:sp>
      <p:pic>
        <p:nvPicPr>
          <p:cNvPr id="17" name="Picture 2"/>
          <p:cNvPicPr>
            <a:picLocks noChangeAspect="1" noChangeArrowheads="1"/>
          </p:cNvPicPr>
          <p:nvPr/>
        </p:nvPicPr>
        <p:blipFill rotWithShape="1">
          <a:blip r:embed="rId14" cstate="print">
            <a:clrChange>
              <a:clrFrom>
                <a:srgbClr val="FDFDFD"/>
              </a:clrFrom>
              <a:clrTo>
                <a:srgbClr val="FDFDFD">
                  <a:alpha val="0"/>
                </a:srgbClr>
              </a:clrTo>
            </a:clrChange>
            <a:extLst>
              <a:ext uri="{28A0092B-C50C-407E-A947-70E740481C1C}">
                <a14:useLocalDpi xmlns="" xmlns:a14="http://schemas.microsoft.com/office/drawing/2010/main" val="0"/>
              </a:ext>
            </a:extLst>
          </a:blip>
          <a:srcRect t="73189" r="9564"/>
          <a:stretch/>
        </p:blipFill>
        <p:spPr bwMode="auto">
          <a:xfrm>
            <a:off x="6728942" y="6067296"/>
            <a:ext cx="2219255" cy="3860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 name="Titelplatzhalter 1"/>
          <p:cNvSpPr>
            <a:spLocks noGrp="1"/>
          </p:cNvSpPr>
          <p:nvPr>
            <p:ph type="title"/>
          </p:nvPr>
        </p:nvSpPr>
        <p:spPr>
          <a:xfrm>
            <a:off x="251520" y="197768"/>
            <a:ext cx="8640960" cy="926976"/>
          </a:xfrm>
          <a:prstGeom prst="rect">
            <a:avLst/>
          </a:prstGeom>
        </p:spPr>
        <p:txBody>
          <a:bodyPr vert="horz" lIns="91440" tIns="45720" rIns="91440" bIns="45720" rtlCol="0" anchor="t">
            <a:noAutofit/>
          </a:bodyPr>
          <a:lstStyle/>
          <a:p>
            <a:r>
              <a:rPr lang="de-DE" dirty="0" smtClean="0"/>
              <a:t>TITELMASTERFORMAT DURCH KLICKEN BEARBEITEN</a:t>
            </a:r>
            <a:endParaRPr lang="de-DE" dirty="0"/>
          </a:p>
        </p:txBody>
      </p:sp>
    </p:spTree>
    <p:extLst>
      <p:ext uri="{BB962C8B-B14F-4D97-AF65-F5344CB8AC3E}">
        <p14:creationId xmlns="" xmlns:p14="http://schemas.microsoft.com/office/powerpoint/2010/main" val="2169495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914400" rtl="0" eaLnBrk="1" latinLnBrk="0" hangingPunct="1">
        <a:spcBef>
          <a:spcPct val="0"/>
        </a:spcBef>
        <a:buNone/>
        <a:defRPr sz="2800" b="1" kern="1200">
          <a:solidFill>
            <a:schemeClr val="tx1"/>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oleObject" Target="../embeddings/oleObject5.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ibex-lib.org/" TargetMode="External"/><Relationship Id="rId2" Type="http://schemas.openxmlformats.org/officeDocument/2006/relationships/hyperlink" Target="https://github.com/Complexible/Pell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590823"/>
            <a:ext cx="7772400" cy="1470025"/>
          </a:xfrm>
        </p:spPr>
        <p:txBody>
          <a:bodyPr/>
          <a:lstStyle/>
          <a:p>
            <a:pPr algn="ctr"/>
            <a:r>
              <a:rPr lang="en-GB" dirty="0" err="1" smtClean="0"/>
              <a:t>Subsumption</a:t>
            </a:r>
            <a:r>
              <a:rPr lang="en-GB" dirty="0" smtClean="0"/>
              <a:t> Reasoning for </a:t>
            </a:r>
            <a:r>
              <a:rPr lang="en-GB" dirty="0" err="1" smtClean="0"/>
              <a:t>QoS</a:t>
            </a:r>
            <a:r>
              <a:rPr lang="en-GB" dirty="0" smtClean="0"/>
              <a:t>-Based Service Matchmaking</a:t>
            </a:r>
            <a:endParaRPr lang="en-GB" dirty="0"/>
          </a:p>
        </p:txBody>
      </p:sp>
      <p:sp>
        <p:nvSpPr>
          <p:cNvPr id="3" name="Untertitel 2"/>
          <p:cNvSpPr>
            <a:spLocks noGrp="1"/>
          </p:cNvSpPr>
          <p:nvPr>
            <p:ph type="subTitle" idx="1"/>
          </p:nvPr>
        </p:nvSpPr>
        <p:spPr/>
        <p:txBody>
          <a:bodyPr/>
          <a:lstStyle/>
          <a:p>
            <a:r>
              <a:rPr lang="de-DE" u="sng" dirty="0" smtClean="0"/>
              <a:t>Kyriakos </a:t>
            </a:r>
            <a:r>
              <a:rPr lang="de-DE" u="sng" dirty="0" err="1" smtClean="0"/>
              <a:t>Kritikos</a:t>
            </a:r>
            <a:r>
              <a:rPr lang="de-DE" dirty="0" smtClean="0"/>
              <a:t> </a:t>
            </a:r>
            <a:r>
              <a:rPr lang="de-DE" dirty="0" err="1" smtClean="0"/>
              <a:t>and</a:t>
            </a:r>
            <a:r>
              <a:rPr lang="de-DE" dirty="0" smtClean="0"/>
              <a:t> Dimitris </a:t>
            </a:r>
            <a:r>
              <a:rPr lang="de-DE" dirty="0" err="1" smtClean="0"/>
              <a:t>Plexousakis</a:t>
            </a:r>
            <a:endParaRPr lang="de-DE" dirty="0" smtClean="0"/>
          </a:p>
          <a:p>
            <a:r>
              <a:rPr lang="de-DE" dirty="0" smtClean="0"/>
              <a:t>ICS-FORTH</a:t>
            </a:r>
            <a:endParaRPr lang="de-DE" dirty="0"/>
          </a:p>
        </p:txBody>
      </p:sp>
      <p:sp>
        <p:nvSpPr>
          <p:cNvPr id="4" name="Foliennummernplatzhalter 3"/>
          <p:cNvSpPr>
            <a:spLocks noGrp="1"/>
          </p:cNvSpPr>
          <p:nvPr>
            <p:ph type="sldNum" sz="quarter" idx="12"/>
          </p:nvPr>
        </p:nvSpPr>
        <p:spPr/>
        <p:txBody>
          <a:bodyPr/>
          <a:lstStyle/>
          <a:p>
            <a:fld id="{EBEF5301-6CB9-4036-932F-7497656FBF09}" type="slidenum">
              <a:rPr lang="de-DE" smtClean="0"/>
              <a:pPr/>
              <a:t>1</a:t>
            </a:fld>
            <a:endParaRPr lang="de-DE"/>
          </a:p>
        </p:txBody>
      </p:sp>
    </p:spTree>
    <p:extLst>
      <p:ext uri="{BB962C8B-B14F-4D97-AF65-F5344CB8AC3E}">
        <p14:creationId xmlns="" xmlns:p14="http://schemas.microsoft.com/office/powerpoint/2010/main" val="1459691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Subsumes</a:t>
            </a:r>
            <a:endParaRPr lang="en-GB" dirty="0"/>
          </a:p>
        </p:txBody>
      </p:sp>
      <p:sp>
        <p:nvSpPr>
          <p:cNvPr id="3" name="2 - Θέση περιεχομένου"/>
          <p:cNvSpPr>
            <a:spLocks noGrp="1"/>
          </p:cNvSpPr>
          <p:nvPr>
            <p:ph idx="1"/>
          </p:nvPr>
        </p:nvSpPr>
        <p:spPr>
          <a:xfrm>
            <a:off x="251520" y="1052736"/>
            <a:ext cx="8640960" cy="5430217"/>
          </a:xfrm>
        </p:spPr>
        <p:txBody>
          <a:bodyPr>
            <a:normAutofit/>
          </a:bodyPr>
          <a:lstStyle/>
          <a:p>
            <a:r>
              <a:rPr lang="en-US" dirty="0" smtClean="0"/>
              <a:t>Rationale: Classification does not scale well. Create own subsumes hierarchy based on </a:t>
            </a:r>
            <a:r>
              <a:rPr lang="en-US" dirty="0" err="1" smtClean="0"/>
              <a:t>SubMIPMM</a:t>
            </a:r>
            <a:r>
              <a:rPr lang="en-US" dirty="0" smtClean="0"/>
              <a:t> [3] and use it for matchmaking</a:t>
            </a:r>
          </a:p>
          <a:p>
            <a:r>
              <a:rPr lang="en-US" dirty="0" smtClean="0"/>
              <a:t>Algorithm Core:</a:t>
            </a:r>
          </a:p>
          <a:p>
            <a:pPr lvl="1"/>
            <a:r>
              <a:rPr lang="en-US" dirty="0" smtClean="0"/>
              <a:t>Matchmaking: Match request with each root node. If node subsumed, all descendants are also subsumed. Otherwise, visit recursively node’s descendants</a:t>
            </a:r>
          </a:p>
          <a:p>
            <a:pPr lvl="1"/>
            <a:r>
              <a:rPr lang="en-US" dirty="0" smtClean="0"/>
              <a:t>Registration: Check relation of offer with root nodes. If offer subsumes node, it becomes its parent. If offer subsumed by node, visit node’s descendants recursively to find appropriate placement position. If offer not placed anywhere, it becomes root node</a:t>
            </a:r>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10</a:t>
            </a:fld>
            <a:endParaRPr lang="de-D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Subsumes – Matchmaking </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11</a:t>
            </a:fld>
            <a:endParaRPr lang="de-DE"/>
          </a:p>
        </p:txBody>
      </p:sp>
      <p:sp>
        <p:nvSpPr>
          <p:cNvPr id="5" name="4 - Έλλειψη"/>
          <p:cNvSpPr/>
          <p:nvPr/>
        </p:nvSpPr>
        <p:spPr>
          <a:xfrm>
            <a:off x="3347864" y="908720"/>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R</a:t>
            </a:r>
            <a:endParaRPr lang="en-GB" sz="2600" b="1" dirty="0"/>
          </a:p>
        </p:txBody>
      </p:sp>
      <p:sp>
        <p:nvSpPr>
          <p:cNvPr id="6" name="5 - Έλλειψη"/>
          <p:cNvSpPr/>
          <p:nvPr/>
        </p:nvSpPr>
        <p:spPr>
          <a:xfrm>
            <a:off x="899592" y="2204864"/>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7" name="6 - Έλλειψη"/>
          <p:cNvSpPr/>
          <p:nvPr/>
        </p:nvSpPr>
        <p:spPr>
          <a:xfrm>
            <a:off x="3779912"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a:t>
            </a:r>
            <a:endParaRPr lang="en-GB" sz="2600" b="1" baseline="-25000" dirty="0"/>
          </a:p>
        </p:txBody>
      </p:sp>
      <p:sp>
        <p:nvSpPr>
          <p:cNvPr id="8" name="7 - Έλλειψη"/>
          <p:cNvSpPr/>
          <p:nvPr/>
        </p:nvSpPr>
        <p:spPr>
          <a:xfrm>
            <a:off x="179512"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9" name="8 - Έλλειψη"/>
          <p:cNvSpPr/>
          <p:nvPr/>
        </p:nvSpPr>
        <p:spPr>
          <a:xfrm>
            <a:off x="6372200" y="213285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3</a:t>
            </a:r>
            <a:endParaRPr lang="en-GB" sz="2600" b="1" baseline="-25000" dirty="0"/>
          </a:p>
        </p:txBody>
      </p:sp>
      <p:sp>
        <p:nvSpPr>
          <p:cNvPr id="10" name="9 - Έλλειψη"/>
          <p:cNvSpPr/>
          <p:nvPr/>
        </p:nvSpPr>
        <p:spPr>
          <a:xfrm>
            <a:off x="1691680"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sp>
        <p:nvSpPr>
          <p:cNvPr id="11" name="10 - Έλλειψη"/>
          <p:cNvSpPr/>
          <p:nvPr/>
        </p:nvSpPr>
        <p:spPr>
          <a:xfrm>
            <a:off x="7020272" y="4941168"/>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222</a:t>
            </a:r>
            <a:endParaRPr lang="en-GB" sz="2600" b="1" baseline="-25000" dirty="0"/>
          </a:p>
        </p:txBody>
      </p:sp>
      <p:sp>
        <p:nvSpPr>
          <p:cNvPr id="12" name="11 - Έλλειψη"/>
          <p:cNvSpPr/>
          <p:nvPr/>
        </p:nvSpPr>
        <p:spPr>
          <a:xfrm>
            <a:off x="5076056" y="4941168"/>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221</a:t>
            </a:r>
            <a:endParaRPr lang="en-GB" sz="2600" b="1" baseline="-25000" dirty="0"/>
          </a:p>
        </p:txBody>
      </p:sp>
      <p:sp>
        <p:nvSpPr>
          <p:cNvPr id="13" name="12 - Έλλειψη"/>
          <p:cNvSpPr/>
          <p:nvPr/>
        </p:nvSpPr>
        <p:spPr>
          <a:xfrm>
            <a:off x="3203848" y="357301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21</a:t>
            </a:r>
            <a:endParaRPr lang="en-GB" sz="2600" b="1" baseline="-25000" dirty="0"/>
          </a:p>
        </p:txBody>
      </p:sp>
      <p:sp>
        <p:nvSpPr>
          <p:cNvPr id="14" name="13 - Έλλειψη"/>
          <p:cNvSpPr/>
          <p:nvPr/>
        </p:nvSpPr>
        <p:spPr>
          <a:xfrm>
            <a:off x="5868144"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22</a:t>
            </a:r>
            <a:endParaRPr lang="en-GB" sz="2600" b="1" baseline="-25000" dirty="0"/>
          </a:p>
        </p:txBody>
      </p:sp>
      <p:cxnSp>
        <p:nvCxnSpPr>
          <p:cNvPr id="15" name="14 - Ευθεία γραμμή σύνδεσης"/>
          <p:cNvCxnSpPr>
            <a:stCxn id="6" idx="4"/>
            <a:endCxn id="8" idx="0"/>
          </p:cNvCxnSpPr>
          <p:nvPr/>
        </p:nvCxnSpPr>
        <p:spPr>
          <a:xfrm flipH="1">
            <a:off x="719572" y="2852936"/>
            <a:ext cx="720080"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15 - Ευθεία γραμμή σύνδεσης"/>
          <p:cNvCxnSpPr>
            <a:stCxn id="6" idx="4"/>
            <a:endCxn id="10" idx="0"/>
          </p:cNvCxnSpPr>
          <p:nvPr/>
        </p:nvCxnSpPr>
        <p:spPr>
          <a:xfrm>
            <a:off x="1439652" y="2852936"/>
            <a:ext cx="79208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a:stCxn id="7" idx="4"/>
            <a:endCxn id="13" idx="0"/>
          </p:cNvCxnSpPr>
          <p:nvPr/>
        </p:nvCxnSpPr>
        <p:spPr>
          <a:xfrm flipH="1">
            <a:off x="3743908" y="2852936"/>
            <a:ext cx="576064"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 Ευθεία γραμμή σύνδεσης"/>
          <p:cNvCxnSpPr>
            <a:stCxn id="7" idx="4"/>
            <a:endCxn id="14" idx="1"/>
          </p:cNvCxnSpPr>
          <p:nvPr/>
        </p:nvCxnSpPr>
        <p:spPr>
          <a:xfrm>
            <a:off x="4319972" y="2852936"/>
            <a:ext cx="1706352" cy="8149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a:stCxn id="14" idx="4"/>
            <a:endCxn id="12" idx="0"/>
          </p:cNvCxnSpPr>
          <p:nvPr/>
        </p:nvCxnSpPr>
        <p:spPr>
          <a:xfrm flipH="1">
            <a:off x="5616116" y="4221088"/>
            <a:ext cx="79208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 Ευθεία γραμμή σύνδεσης"/>
          <p:cNvCxnSpPr>
            <a:stCxn id="14" idx="4"/>
            <a:endCxn id="11" idx="0"/>
          </p:cNvCxnSpPr>
          <p:nvPr/>
        </p:nvCxnSpPr>
        <p:spPr>
          <a:xfrm>
            <a:off x="6408204" y="4221088"/>
            <a:ext cx="1152128"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 Ευθεία γραμμή σύνδεσης"/>
          <p:cNvCxnSpPr>
            <a:stCxn id="5" idx="4"/>
            <a:endCxn id="6" idx="0"/>
          </p:cNvCxnSpPr>
          <p:nvPr/>
        </p:nvCxnSpPr>
        <p:spPr>
          <a:xfrm flipH="1">
            <a:off x="1439652" y="1556792"/>
            <a:ext cx="2448272" cy="64807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a:stCxn id="5" idx="4"/>
            <a:endCxn id="7" idx="0"/>
          </p:cNvCxnSpPr>
          <p:nvPr/>
        </p:nvCxnSpPr>
        <p:spPr>
          <a:xfrm>
            <a:off x="3887924" y="1556792"/>
            <a:ext cx="432048" cy="64807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22 - Ευθεία γραμμή σύνδεσης"/>
          <p:cNvCxnSpPr>
            <a:stCxn id="5" idx="6"/>
            <a:endCxn id="9" idx="0"/>
          </p:cNvCxnSpPr>
          <p:nvPr/>
        </p:nvCxnSpPr>
        <p:spPr>
          <a:xfrm>
            <a:off x="4427984" y="1232756"/>
            <a:ext cx="2484276" cy="900100"/>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23 - Ευθεία γραμμή σύνδεσης"/>
          <p:cNvCxnSpPr>
            <a:stCxn id="5" idx="4"/>
            <a:endCxn id="13" idx="1"/>
          </p:cNvCxnSpPr>
          <p:nvPr/>
        </p:nvCxnSpPr>
        <p:spPr>
          <a:xfrm flipH="1">
            <a:off x="3362028" y="1556792"/>
            <a:ext cx="525896" cy="2111132"/>
          </a:xfrm>
          <a:prstGeom prst="line">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47 - Ευθεία γραμμή σύνδεσης"/>
          <p:cNvCxnSpPr>
            <a:stCxn id="5" idx="5"/>
            <a:endCxn id="14" idx="0"/>
          </p:cNvCxnSpPr>
          <p:nvPr/>
        </p:nvCxnSpPr>
        <p:spPr>
          <a:xfrm>
            <a:off x="4269804" y="1461884"/>
            <a:ext cx="2138400" cy="2111132"/>
          </a:xfrm>
          <a:prstGeom prst="straightConnector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6" name="25 - TextBox"/>
          <p:cNvSpPr txBox="1"/>
          <p:nvPr/>
        </p:nvSpPr>
        <p:spPr>
          <a:xfrm>
            <a:off x="395536" y="4581128"/>
            <a:ext cx="3096344" cy="430887"/>
          </a:xfrm>
          <a:prstGeom prst="rect">
            <a:avLst/>
          </a:prstGeom>
          <a:noFill/>
        </p:spPr>
        <p:txBody>
          <a:bodyPr wrap="square" rtlCol="0">
            <a:spAutoFit/>
          </a:bodyPr>
          <a:lstStyle/>
          <a:p>
            <a:r>
              <a:rPr lang="en-GB" sz="2200" b="1" dirty="0" smtClean="0">
                <a:latin typeface="Arial Narrow" panose="020B0606020202030204" pitchFamily="34" charset="0"/>
              </a:rPr>
              <a:t>LEGEND</a:t>
            </a:r>
          </a:p>
        </p:txBody>
      </p:sp>
      <p:sp>
        <p:nvSpPr>
          <p:cNvPr id="27" name="26 - Έλλειψη"/>
          <p:cNvSpPr/>
          <p:nvPr/>
        </p:nvSpPr>
        <p:spPr>
          <a:xfrm>
            <a:off x="683568" y="5085184"/>
            <a:ext cx="432048" cy="21602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28" name="27 - TextBox"/>
          <p:cNvSpPr txBox="1"/>
          <p:nvPr/>
        </p:nvSpPr>
        <p:spPr>
          <a:xfrm>
            <a:off x="1403648" y="5013176"/>
            <a:ext cx="2088232" cy="369332"/>
          </a:xfrm>
          <a:prstGeom prst="rect">
            <a:avLst/>
          </a:prstGeom>
          <a:noFill/>
        </p:spPr>
        <p:txBody>
          <a:bodyPr wrap="square" rtlCol="0">
            <a:spAutoFit/>
          </a:bodyPr>
          <a:lstStyle/>
          <a:p>
            <a:r>
              <a:rPr lang="en-GB" dirty="0" smtClean="0">
                <a:latin typeface="Arial Narrow" panose="020B0606020202030204" pitchFamily="34" charset="0"/>
              </a:rPr>
              <a:t>Match/subsumed node</a:t>
            </a:r>
          </a:p>
        </p:txBody>
      </p:sp>
      <p:sp>
        <p:nvSpPr>
          <p:cNvPr id="29" name="28 - Έλλειψη"/>
          <p:cNvSpPr/>
          <p:nvPr/>
        </p:nvSpPr>
        <p:spPr>
          <a:xfrm>
            <a:off x="683568" y="5435932"/>
            <a:ext cx="432048" cy="21602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30" name="29 - TextBox"/>
          <p:cNvSpPr txBox="1"/>
          <p:nvPr/>
        </p:nvSpPr>
        <p:spPr>
          <a:xfrm>
            <a:off x="1403648" y="5363924"/>
            <a:ext cx="1872208" cy="369332"/>
          </a:xfrm>
          <a:prstGeom prst="rect">
            <a:avLst/>
          </a:prstGeom>
          <a:noFill/>
        </p:spPr>
        <p:txBody>
          <a:bodyPr wrap="square" rtlCol="0">
            <a:spAutoFit/>
          </a:bodyPr>
          <a:lstStyle/>
          <a:p>
            <a:r>
              <a:rPr lang="en-GB" dirty="0" smtClean="0">
                <a:latin typeface="Arial Narrow" panose="020B0606020202030204" pitchFamily="34" charset="0"/>
              </a:rPr>
              <a:t>Fail match node</a:t>
            </a:r>
          </a:p>
        </p:txBody>
      </p:sp>
      <p:cxnSp>
        <p:nvCxnSpPr>
          <p:cNvPr id="31" name="30 - Ευθεία γραμμή σύνδεσης"/>
          <p:cNvCxnSpPr/>
          <p:nvPr/>
        </p:nvCxnSpPr>
        <p:spPr>
          <a:xfrm>
            <a:off x="611560" y="5877272"/>
            <a:ext cx="64807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2" name="31 - TextBox"/>
          <p:cNvSpPr txBox="1"/>
          <p:nvPr/>
        </p:nvSpPr>
        <p:spPr>
          <a:xfrm>
            <a:off x="1403648" y="5651956"/>
            <a:ext cx="1872208" cy="369332"/>
          </a:xfrm>
          <a:prstGeom prst="rect">
            <a:avLst/>
          </a:prstGeom>
          <a:noFill/>
        </p:spPr>
        <p:txBody>
          <a:bodyPr wrap="square" rtlCol="0">
            <a:spAutoFit/>
          </a:bodyPr>
          <a:lstStyle/>
          <a:p>
            <a:r>
              <a:rPr lang="en-GB" dirty="0" smtClean="0">
                <a:latin typeface="Arial Narrow" panose="020B0606020202030204" pitchFamily="34" charset="0"/>
              </a:rPr>
              <a:t>Matching</a:t>
            </a:r>
          </a:p>
        </p:txBody>
      </p:sp>
      <p:cxnSp>
        <p:nvCxnSpPr>
          <p:cNvPr id="33" name="32 - Ευθεία γραμμή σύνδεσης"/>
          <p:cNvCxnSpPr/>
          <p:nvPr/>
        </p:nvCxnSpPr>
        <p:spPr>
          <a:xfrm>
            <a:off x="611560" y="6165304"/>
            <a:ext cx="648072" cy="0"/>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4" name="33 - TextBox"/>
          <p:cNvSpPr txBox="1"/>
          <p:nvPr/>
        </p:nvSpPr>
        <p:spPr>
          <a:xfrm>
            <a:off x="1403648" y="5939988"/>
            <a:ext cx="2232248" cy="369332"/>
          </a:xfrm>
          <a:prstGeom prst="rect">
            <a:avLst/>
          </a:prstGeom>
          <a:noFill/>
          <a:ln cmpd="sng">
            <a:noFill/>
            <a:prstDash val="solid"/>
          </a:ln>
        </p:spPr>
        <p:txBody>
          <a:bodyPr wrap="square" rtlCol="0">
            <a:spAutoFit/>
          </a:bodyPr>
          <a:lstStyle/>
          <a:p>
            <a:r>
              <a:rPr lang="en-GB" dirty="0" smtClean="0">
                <a:latin typeface="Arial Narrow" panose="020B0606020202030204" pitchFamily="34" charset="0"/>
              </a:rPr>
              <a:t>Parent-child relationship</a:t>
            </a:r>
          </a:p>
        </p:txBody>
      </p:sp>
      <p:sp>
        <p:nvSpPr>
          <p:cNvPr id="35" name="34 - Ορθογώνιο"/>
          <p:cNvSpPr/>
          <p:nvPr/>
        </p:nvSpPr>
        <p:spPr>
          <a:xfrm>
            <a:off x="251520" y="4653136"/>
            <a:ext cx="3384376" cy="16561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Subsumes – Registration</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12</a:t>
            </a:fld>
            <a:endParaRPr lang="de-DE"/>
          </a:p>
        </p:txBody>
      </p:sp>
      <p:sp>
        <p:nvSpPr>
          <p:cNvPr id="6" name="5 - Έλλειψη"/>
          <p:cNvSpPr/>
          <p:nvPr/>
        </p:nvSpPr>
        <p:spPr>
          <a:xfrm>
            <a:off x="899592" y="1052736"/>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sp>
        <p:nvSpPr>
          <p:cNvPr id="7" name="6 - Έλλειψη"/>
          <p:cNvSpPr/>
          <p:nvPr/>
        </p:nvSpPr>
        <p:spPr>
          <a:xfrm>
            <a:off x="899592" y="2204864"/>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8" name="7 - Έλλειψη"/>
          <p:cNvSpPr/>
          <p:nvPr/>
        </p:nvSpPr>
        <p:spPr>
          <a:xfrm>
            <a:off x="251520"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9" name="8 - Έλλειψη"/>
          <p:cNvSpPr/>
          <p:nvPr/>
        </p:nvSpPr>
        <p:spPr>
          <a:xfrm>
            <a:off x="1619672" y="3573016"/>
            <a:ext cx="1080120" cy="648072"/>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cxnSp>
        <p:nvCxnSpPr>
          <p:cNvPr id="10" name="9 - Ευθεία γραμμή σύνδεσης"/>
          <p:cNvCxnSpPr>
            <a:stCxn id="7" idx="4"/>
            <a:endCxn id="8" idx="0"/>
          </p:cNvCxnSpPr>
          <p:nvPr/>
        </p:nvCxnSpPr>
        <p:spPr>
          <a:xfrm flipH="1">
            <a:off x="791580" y="2852936"/>
            <a:ext cx="648072"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a:stCxn id="7" idx="4"/>
            <a:endCxn id="9" idx="0"/>
          </p:cNvCxnSpPr>
          <p:nvPr/>
        </p:nvCxnSpPr>
        <p:spPr>
          <a:xfrm>
            <a:off x="1439652" y="2852936"/>
            <a:ext cx="720080" cy="720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33 - Ευθεία γραμμή σύνδεσης"/>
          <p:cNvCxnSpPr>
            <a:stCxn id="6" idx="2"/>
            <a:endCxn id="7" idx="2"/>
          </p:cNvCxnSpPr>
          <p:nvPr/>
        </p:nvCxnSpPr>
        <p:spPr>
          <a:xfrm rot="10800000" flipV="1">
            <a:off x="899592" y="1376772"/>
            <a:ext cx="12700" cy="1152128"/>
          </a:xfrm>
          <a:prstGeom prst="bentConnector3">
            <a:avLst>
              <a:gd name="adj1" fmla="val 250000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12 - TextBox"/>
          <p:cNvSpPr txBox="1"/>
          <p:nvPr/>
        </p:nvSpPr>
        <p:spPr>
          <a:xfrm>
            <a:off x="3059832" y="4444193"/>
            <a:ext cx="3096344" cy="430887"/>
          </a:xfrm>
          <a:prstGeom prst="rect">
            <a:avLst/>
          </a:prstGeom>
          <a:noFill/>
        </p:spPr>
        <p:txBody>
          <a:bodyPr wrap="square" rtlCol="0">
            <a:spAutoFit/>
          </a:bodyPr>
          <a:lstStyle/>
          <a:p>
            <a:r>
              <a:rPr lang="en-GB" sz="2200" b="1" dirty="0" smtClean="0">
                <a:latin typeface="Arial Narrow" panose="020B0606020202030204" pitchFamily="34" charset="0"/>
              </a:rPr>
              <a:t>LEGEND</a:t>
            </a:r>
          </a:p>
        </p:txBody>
      </p:sp>
      <p:sp>
        <p:nvSpPr>
          <p:cNvPr id="14" name="13 - Έλλειψη"/>
          <p:cNvSpPr/>
          <p:nvPr/>
        </p:nvSpPr>
        <p:spPr>
          <a:xfrm>
            <a:off x="3347864" y="5308289"/>
            <a:ext cx="432048" cy="21602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15" name="14 - TextBox"/>
          <p:cNvSpPr txBox="1"/>
          <p:nvPr/>
        </p:nvSpPr>
        <p:spPr>
          <a:xfrm>
            <a:off x="4067944" y="5236281"/>
            <a:ext cx="2088232" cy="369332"/>
          </a:xfrm>
          <a:prstGeom prst="rect">
            <a:avLst/>
          </a:prstGeom>
          <a:noFill/>
        </p:spPr>
        <p:txBody>
          <a:bodyPr wrap="square" rtlCol="0">
            <a:spAutoFit/>
          </a:bodyPr>
          <a:lstStyle/>
          <a:p>
            <a:r>
              <a:rPr lang="en-GB" dirty="0" smtClean="0">
                <a:latin typeface="Arial Narrow" panose="020B0606020202030204" pitchFamily="34" charset="0"/>
              </a:rPr>
              <a:t>Subsumes node</a:t>
            </a:r>
          </a:p>
        </p:txBody>
      </p:sp>
      <p:sp>
        <p:nvSpPr>
          <p:cNvPr id="16" name="15 - Έλλειψη"/>
          <p:cNvSpPr/>
          <p:nvPr/>
        </p:nvSpPr>
        <p:spPr>
          <a:xfrm>
            <a:off x="3347864" y="5659037"/>
            <a:ext cx="432048" cy="21602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17" name="16 - TextBox"/>
          <p:cNvSpPr txBox="1"/>
          <p:nvPr/>
        </p:nvSpPr>
        <p:spPr>
          <a:xfrm>
            <a:off x="4067944" y="5587029"/>
            <a:ext cx="1872208" cy="369332"/>
          </a:xfrm>
          <a:prstGeom prst="rect">
            <a:avLst/>
          </a:prstGeom>
          <a:noFill/>
        </p:spPr>
        <p:txBody>
          <a:bodyPr wrap="square" rtlCol="0">
            <a:spAutoFit/>
          </a:bodyPr>
          <a:lstStyle/>
          <a:p>
            <a:r>
              <a:rPr lang="en-GB" dirty="0" smtClean="0">
                <a:latin typeface="Arial Narrow" panose="020B0606020202030204" pitchFamily="34" charset="0"/>
              </a:rPr>
              <a:t>Fail match node</a:t>
            </a:r>
          </a:p>
        </p:txBody>
      </p:sp>
      <p:cxnSp>
        <p:nvCxnSpPr>
          <p:cNvPr id="18" name="17 - Ευθεία γραμμή σύνδεσης"/>
          <p:cNvCxnSpPr/>
          <p:nvPr/>
        </p:nvCxnSpPr>
        <p:spPr>
          <a:xfrm>
            <a:off x="3275856" y="6100377"/>
            <a:ext cx="648072"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 name="18 - TextBox"/>
          <p:cNvSpPr txBox="1"/>
          <p:nvPr/>
        </p:nvSpPr>
        <p:spPr>
          <a:xfrm>
            <a:off x="4067944" y="5875061"/>
            <a:ext cx="1872208" cy="369332"/>
          </a:xfrm>
          <a:prstGeom prst="rect">
            <a:avLst/>
          </a:prstGeom>
          <a:noFill/>
        </p:spPr>
        <p:txBody>
          <a:bodyPr wrap="square" rtlCol="0">
            <a:spAutoFit/>
          </a:bodyPr>
          <a:lstStyle/>
          <a:p>
            <a:r>
              <a:rPr lang="en-GB" dirty="0" smtClean="0">
                <a:latin typeface="Arial Narrow" panose="020B0606020202030204" pitchFamily="34" charset="0"/>
              </a:rPr>
              <a:t>Matching</a:t>
            </a:r>
          </a:p>
        </p:txBody>
      </p:sp>
      <p:cxnSp>
        <p:nvCxnSpPr>
          <p:cNvPr id="20" name="19 - Ευθεία γραμμή σύνδεσης"/>
          <p:cNvCxnSpPr/>
          <p:nvPr/>
        </p:nvCxnSpPr>
        <p:spPr>
          <a:xfrm>
            <a:off x="3275856" y="6388409"/>
            <a:ext cx="648072" cy="0"/>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1" name="20 - TextBox"/>
          <p:cNvSpPr txBox="1"/>
          <p:nvPr/>
        </p:nvSpPr>
        <p:spPr>
          <a:xfrm>
            <a:off x="4067944" y="6163093"/>
            <a:ext cx="2232248" cy="369332"/>
          </a:xfrm>
          <a:prstGeom prst="rect">
            <a:avLst/>
          </a:prstGeom>
          <a:noFill/>
          <a:ln cmpd="sng">
            <a:noFill/>
            <a:prstDash val="solid"/>
          </a:ln>
        </p:spPr>
        <p:txBody>
          <a:bodyPr wrap="square" rtlCol="0">
            <a:spAutoFit/>
          </a:bodyPr>
          <a:lstStyle/>
          <a:p>
            <a:r>
              <a:rPr lang="en-GB" dirty="0" smtClean="0">
                <a:latin typeface="Arial Narrow" panose="020B0606020202030204" pitchFamily="34" charset="0"/>
              </a:rPr>
              <a:t>Parent-child relationship</a:t>
            </a:r>
          </a:p>
        </p:txBody>
      </p:sp>
      <p:sp>
        <p:nvSpPr>
          <p:cNvPr id="22" name="21 - Ορθογώνιο"/>
          <p:cNvSpPr/>
          <p:nvPr/>
        </p:nvSpPr>
        <p:spPr>
          <a:xfrm>
            <a:off x="2987824" y="4516201"/>
            <a:ext cx="3312368" cy="21602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22 - Ευθεία γραμμή σύνδεσης"/>
          <p:cNvCxnSpPr>
            <a:stCxn id="6" idx="4"/>
            <a:endCxn id="7" idx="0"/>
          </p:cNvCxnSpPr>
          <p:nvPr/>
        </p:nvCxnSpPr>
        <p:spPr>
          <a:xfrm>
            <a:off x="1439652" y="1700808"/>
            <a:ext cx="0" cy="504056"/>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4" name="23 - Έλλειψη"/>
          <p:cNvSpPr/>
          <p:nvPr/>
        </p:nvSpPr>
        <p:spPr>
          <a:xfrm>
            <a:off x="3995936" y="1052736"/>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25" name="24 - Έλλειψη"/>
          <p:cNvSpPr/>
          <p:nvPr/>
        </p:nvSpPr>
        <p:spPr>
          <a:xfrm>
            <a:off x="3275856" y="2204864"/>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sp>
        <p:nvSpPr>
          <p:cNvPr id="26" name="25 - Έλλειψη"/>
          <p:cNvSpPr/>
          <p:nvPr/>
        </p:nvSpPr>
        <p:spPr>
          <a:xfrm>
            <a:off x="4788024" y="2204864"/>
            <a:ext cx="1080120" cy="64807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12</a:t>
            </a:r>
            <a:endParaRPr lang="en-GB" sz="2600" b="1" baseline="-25000" dirty="0"/>
          </a:p>
        </p:txBody>
      </p:sp>
      <p:cxnSp>
        <p:nvCxnSpPr>
          <p:cNvPr id="27" name="26 - Ευθεία γραμμή σύνδεσης"/>
          <p:cNvCxnSpPr>
            <a:stCxn id="24" idx="4"/>
            <a:endCxn id="25" idx="0"/>
          </p:cNvCxnSpPr>
          <p:nvPr/>
        </p:nvCxnSpPr>
        <p:spPr>
          <a:xfrm flipH="1">
            <a:off x="3815916" y="1700808"/>
            <a:ext cx="72008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a:stCxn id="24" idx="4"/>
            <a:endCxn id="26" idx="0"/>
          </p:cNvCxnSpPr>
          <p:nvPr/>
        </p:nvCxnSpPr>
        <p:spPr>
          <a:xfrm>
            <a:off x="4535996" y="1700808"/>
            <a:ext cx="792088"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28 - Έλλειψη"/>
          <p:cNvSpPr/>
          <p:nvPr/>
        </p:nvSpPr>
        <p:spPr>
          <a:xfrm>
            <a:off x="4788024" y="3501008"/>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cxnSp>
        <p:nvCxnSpPr>
          <p:cNvPr id="30" name="29 - Ευθεία γραμμή σύνδεσης"/>
          <p:cNvCxnSpPr>
            <a:stCxn id="26" idx="4"/>
            <a:endCxn id="29" idx="0"/>
          </p:cNvCxnSpPr>
          <p:nvPr/>
        </p:nvCxnSpPr>
        <p:spPr>
          <a:xfrm>
            <a:off x="5328084" y="2852936"/>
            <a:ext cx="0" cy="648072"/>
          </a:xfrm>
          <a:prstGeom prst="line">
            <a:avLst/>
          </a:prstGeom>
          <a:ln w="3810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1" name="33 - Ευθεία γραμμή σύνδεσης"/>
          <p:cNvCxnSpPr>
            <a:stCxn id="29" idx="2"/>
            <a:endCxn id="24" idx="2"/>
          </p:cNvCxnSpPr>
          <p:nvPr/>
        </p:nvCxnSpPr>
        <p:spPr>
          <a:xfrm rot="10800000">
            <a:off x="3995936" y="1376772"/>
            <a:ext cx="792088" cy="2448272"/>
          </a:xfrm>
          <a:prstGeom prst="bentConnector3">
            <a:avLst>
              <a:gd name="adj1" fmla="val 218648"/>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33 - Ευθεία γραμμή σύνδεσης"/>
          <p:cNvCxnSpPr>
            <a:stCxn id="25" idx="4"/>
            <a:endCxn id="29" idx="1"/>
          </p:cNvCxnSpPr>
          <p:nvPr/>
        </p:nvCxnSpPr>
        <p:spPr>
          <a:xfrm rot="16200000" flipH="1">
            <a:off x="4009570" y="2659282"/>
            <a:ext cx="742980" cy="1130288"/>
          </a:xfrm>
          <a:prstGeom prst="bentConnector3">
            <a:avLst>
              <a:gd name="adj1" fmla="val 50000"/>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33 - Ευθεία γραμμή σύνδεσης"/>
          <p:cNvCxnSpPr>
            <a:stCxn id="26" idx="6"/>
            <a:endCxn id="29" idx="6"/>
          </p:cNvCxnSpPr>
          <p:nvPr/>
        </p:nvCxnSpPr>
        <p:spPr>
          <a:xfrm>
            <a:off x="5868144" y="2528900"/>
            <a:ext cx="12700" cy="1296144"/>
          </a:xfrm>
          <a:prstGeom prst="bentConnector3">
            <a:avLst>
              <a:gd name="adj1" fmla="val 1800000"/>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4" name="33 - Έλλειψη"/>
          <p:cNvSpPr/>
          <p:nvPr/>
        </p:nvSpPr>
        <p:spPr>
          <a:xfrm>
            <a:off x="6516216" y="1340768"/>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a:t>
            </a:r>
            <a:endParaRPr lang="en-GB" sz="2600" b="1" baseline="-25000" dirty="0"/>
          </a:p>
        </p:txBody>
      </p:sp>
      <p:sp>
        <p:nvSpPr>
          <p:cNvPr id="35" name="34 - Έλλειψη"/>
          <p:cNvSpPr/>
          <p:nvPr/>
        </p:nvSpPr>
        <p:spPr>
          <a:xfrm>
            <a:off x="6516216" y="2492896"/>
            <a:ext cx="1080120" cy="64807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r>
              <a:rPr lang="en-GB" sz="2600" b="1" baseline="-25000" dirty="0" smtClean="0"/>
              <a:t>11</a:t>
            </a:r>
            <a:endParaRPr lang="en-GB" sz="2600" b="1" baseline="-25000" dirty="0"/>
          </a:p>
        </p:txBody>
      </p:sp>
      <p:cxnSp>
        <p:nvCxnSpPr>
          <p:cNvPr id="36" name="35 - Ευθεία γραμμή σύνδεσης"/>
          <p:cNvCxnSpPr>
            <a:stCxn id="34" idx="4"/>
            <a:endCxn id="35" idx="0"/>
          </p:cNvCxnSpPr>
          <p:nvPr/>
        </p:nvCxnSpPr>
        <p:spPr>
          <a:xfrm>
            <a:off x="7056276" y="1988840"/>
            <a:ext cx="0" cy="50405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36 - Έλλειψη"/>
          <p:cNvSpPr/>
          <p:nvPr/>
        </p:nvSpPr>
        <p:spPr>
          <a:xfrm>
            <a:off x="7956376" y="1340768"/>
            <a:ext cx="108012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t>O</a:t>
            </a:r>
            <a:endParaRPr lang="en-GB" sz="2600" b="1" dirty="0"/>
          </a:p>
        </p:txBody>
      </p:sp>
      <p:cxnSp>
        <p:nvCxnSpPr>
          <p:cNvPr id="38" name="33 - Ευθεία γραμμή σύνδεσης"/>
          <p:cNvCxnSpPr>
            <a:stCxn id="37" idx="0"/>
            <a:endCxn id="34" idx="0"/>
          </p:cNvCxnSpPr>
          <p:nvPr/>
        </p:nvCxnSpPr>
        <p:spPr>
          <a:xfrm rot="16200000" flipV="1">
            <a:off x="7776356" y="620688"/>
            <a:ext cx="12700" cy="1440160"/>
          </a:xfrm>
          <a:prstGeom prst="bentConnector3">
            <a:avLst>
              <a:gd name="adj1" fmla="val 2500001"/>
            </a:avLst>
          </a:prstGeom>
          <a:ln w="38100"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39 - Ορθογώνιο"/>
          <p:cNvSpPr/>
          <p:nvPr/>
        </p:nvSpPr>
        <p:spPr>
          <a:xfrm>
            <a:off x="179512" y="836712"/>
            <a:ext cx="2664296"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40 - Ορθογώνιο"/>
          <p:cNvSpPr/>
          <p:nvPr/>
        </p:nvSpPr>
        <p:spPr>
          <a:xfrm>
            <a:off x="2987824" y="836712"/>
            <a:ext cx="3240360"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41 - Ορθογώνιο"/>
          <p:cNvSpPr/>
          <p:nvPr/>
        </p:nvSpPr>
        <p:spPr>
          <a:xfrm>
            <a:off x="6444208" y="836712"/>
            <a:ext cx="2664296" cy="34563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42 - Έλλειψη"/>
          <p:cNvSpPr/>
          <p:nvPr/>
        </p:nvSpPr>
        <p:spPr>
          <a:xfrm>
            <a:off x="3347864" y="4948249"/>
            <a:ext cx="432048" cy="216024"/>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baseline="-25000" dirty="0"/>
          </a:p>
        </p:txBody>
      </p:sp>
      <p:sp>
        <p:nvSpPr>
          <p:cNvPr id="44" name="43 - TextBox"/>
          <p:cNvSpPr txBox="1"/>
          <p:nvPr/>
        </p:nvSpPr>
        <p:spPr>
          <a:xfrm>
            <a:off x="4067944" y="4876241"/>
            <a:ext cx="2088232" cy="369332"/>
          </a:xfrm>
          <a:prstGeom prst="rect">
            <a:avLst/>
          </a:prstGeom>
          <a:noFill/>
        </p:spPr>
        <p:txBody>
          <a:bodyPr wrap="square" rtlCol="0">
            <a:spAutoFit/>
          </a:bodyPr>
          <a:lstStyle/>
          <a:p>
            <a:r>
              <a:rPr lang="en-GB" dirty="0" smtClean="0">
                <a:latin typeface="Arial Narrow" panose="020B0606020202030204" pitchFamily="34" charset="0"/>
              </a:rPr>
              <a:t>Subsumed node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Subsumes</a:t>
            </a:r>
            <a:endParaRPr lang="en-GB" dirty="0"/>
          </a:p>
        </p:txBody>
      </p:sp>
      <p:sp>
        <p:nvSpPr>
          <p:cNvPr id="3" name="2 - Θέση περιεχομένου"/>
          <p:cNvSpPr>
            <a:spLocks noGrp="1"/>
          </p:cNvSpPr>
          <p:nvPr>
            <p:ph idx="1"/>
          </p:nvPr>
        </p:nvSpPr>
        <p:spPr/>
        <p:txBody>
          <a:bodyPr/>
          <a:lstStyle/>
          <a:p>
            <a:r>
              <a:rPr lang="en-US" dirty="0" smtClean="0"/>
              <a:t>Complexity: </a:t>
            </a:r>
          </a:p>
          <a:p>
            <a:pPr lvl="1"/>
            <a:r>
              <a:rPr lang="en-US" dirty="0" smtClean="0"/>
              <a:t>Matchmaking: </a:t>
            </a:r>
          </a:p>
          <a:p>
            <a:pPr lvl="2"/>
            <a:r>
              <a:rPr lang="en-US" dirty="0" smtClean="0"/>
              <a:t>Best: </a:t>
            </a:r>
          </a:p>
          <a:p>
            <a:pPr lvl="2"/>
            <a:r>
              <a:rPr lang="en-US" dirty="0" smtClean="0"/>
              <a:t>Worst:</a:t>
            </a:r>
          </a:p>
          <a:p>
            <a:pPr lvl="2"/>
            <a:r>
              <a:rPr lang="en-US" dirty="0" smtClean="0"/>
              <a:t>Average: </a:t>
            </a:r>
          </a:p>
          <a:p>
            <a:pPr lvl="1"/>
            <a:r>
              <a:rPr lang="en-US" dirty="0" smtClean="0"/>
              <a:t>Registration:</a:t>
            </a:r>
          </a:p>
          <a:p>
            <a:pPr lvl="2"/>
            <a:r>
              <a:rPr lang="en-US" dirty="0" smtClean="0"/>
              <a:t>Best: </a:t>
            </a:r>
          </a:p>
          <a:p>
            <a:pPr lvl="2"/>
            <a:r>
              <a:rPr lang="en-US" dirty="0" smtClean="0"/>
              <a:t>Worst:</a:t>
            </a:r>
          </a:p>
          <a:p>
            <a:pPr lvl="2"/>
            <a:r>
              <a:rPr lang="en-US" dirty="0" smtClean="0"/>
              <a:t>Average:</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13</a:t>
            </a:fld>
            <a:endParaRPr lang="de-DE"/>
          </a:p>
        </p:txBody>
      </p:sp>
      <p:graphicFrame>
        <p:nvGraphicFramePr>
          <p:cNvPr id="5" name="4 - Αντικείμενο"/>
          <p:cNvGraphicFramePr>
            <a:graphicFrameLocks noChangeAspect="1"/>
          </p:cNvGraphicFramePr>
          <p:nvPr/>
        </p:nvGraphicFramePr>
        <p:xfrm>
          <a:off x="2123728" y="2276872"/>
          <a:ext cx="1063755" cy="360040"/>
        </p:xfrm>
        <a:graphic>
          <a:graphicData uri="http://schemas.openxmlformats.org/presentationml/2006/ole">
            <p:oleObj spid="_x0000_s33794" name="Equation" r:id="rId3" imgW="825480" imgH="279360" progId="Equation.DSMT4">
              <p:embed/>
            </p:oleObj>
          </a:graphicData>
        </a:graphic>
      </p:graphicFrame>
      <p:graphicFrame>
        <p:nvGraphicFramePr>
          <p:cNvPr id="33795" name="Object 3"/>
          <p:cNvGraphicFramePr>
            <a:graphicFrameLocks noChangeAspect="1"/>
          </p:cNvGraphicFramePr>
          <p:nvPr/>
        </p:nvGraphicFramePr>
        <p:xfrm>
          <a:off x="2123728" y="2636912"/>
          <a:ext cx="817563" cy="328612"/>
        </p:xfrm>
        <a:graphic>
          <a:graphicData uri="http://schemas.openxmlformats.org/presentationml/2006/ole">
            <p:oleObj spid="_x0000_s33795" name="Equation" r:id="rId4" imgW="634680" imgH="253800" progId="Equation.DSMT4">
              <p:embed/>
            </p:oleObj>
          </a:graphicData>
        </a:graphic>
      </p:graphicFrame>
      <p:graphicFrame>
        <p:nvGraphicFramePr>
          <p:cNvPr id="33796" name="Object 4"/>
          <p:cNvGraphicFramePr>
            <a:graphicFrameLocks noChangeAspect="1"/>
          </p:cNvGraphicFramePr>
          <p:nvPr/>
        </p:nvGraphicFramePr>
        <p:xfrm>
          <a:off x="2385640" y="2910458"/>
          <a:ext cx="1538288" cy="590550"/>
        </p:xfrm>
        <a:graphic>
          <a:graphicData uri="http://schemas.openxmlformats.org/presentationml/2006/ole">
            <p:oleObj spid="_x0000_s33796" name="Equation" r:id="rId5" imgW="1193760" imgH="457200" progId="Equation.DSMT4">
              <p:embed/>
            </p:oleObj>
          </a:graphicData>
        </a:graphic>
      </p:graphicFrame>
      <p:graphicFrame>
        <p:nvGraphicFramePr>
          <p:cNvPr id="33797" name="Object 5"/>
          <p:cNvGraphicFramePr>
            <a:graphicFrameLocks noChangeAspect="1"/>
          </p:cNvGraphicFramePr>
          <p:nvPr/>
        </p:nvGraphicFramePr>
        <p:xfrm>
          <a:off x="2051720" y="3788717"/>
          <a:ext cx="1063625" cy="360363"/>
        </p:xfrm>
        <a:graphic>
          <a:graphicData uri="http://schemas.openxmlformats.org/presentationml/2006/ole">
            <p:oleObj spid="_x0000_s33797" name="Equation" r:id="rId6" imgW="825480" imgH="279360" progId="Equation.DSMT4">
              <p:embed/>
            </p:oleObj>
          </a:graphicData>
        </a:graphic>
      </p:graphicFrame>
      <p:graphicFrame>
        <p:nvGraphicFramePr>
          <p:cNvPr id="33798" name="Object 6"/>
          <p:cNvGraphicFramePr>
            <a:graphicFrameLocks noChangeAspect="1"/>
          </p:cNvGraphicFramePr>
          <p:nvPr/>
        </p:nvGraphicFramePr>
        <p:xfrm>
          <a:off x="2170261" y="4180508"/>
          <a:ext cx="817563" cy="328612"/>
        </p:xfrm>
        <a:graphic>
          <a:graphicData uri="http://schemas.openxmlformats.org/presentationml/2006/ole">
            <p:oleObj spid="_x0000_s33798" name="Equation" r:id="rId7" imgW="634680" imgH="253800" progId="Equation.DSMT4">
              <p:embed/>
            </p:oleObj>
          </a:graphicData>
        </a:graphic>
      </p:graphicFrame>
      <p:graphicFrame>
        <p:nvGraphicFramePr>
          <p:cNvPr id="33799" name="Object 7"/>
          <p:cNvGraphicFramePr>
            <a:graphicFrameLocks noChangeAspect="1"/>
          </p:cNvGraphicFramePr>
          <p:nvPr/>
        </p:nvGraphicFramePr>
        <p:xfrm>
          <a:off x="2411760" y="4406900"/>
          <a:ext cx="1276350" cy="622300"/>
        </p:xfrm>
        <a:graphic>
          <a:graphicData uri="http://schemas.openxmlformats.org/presentationml/2006/ole">
            <p:oleObj spid="_x0000_s33799" name="Equation" r:id="rId8" imgW="990360" imgH="482400" progId="Equation.DSMT4">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a:t>
            </a:r>
            <a:r>
              <a:rPr lang="en-US" dirty="0" err="1" smtClean="0"/>
              <a:t>SubsumesFrag</a:t>
            </a:r>
            <a:endParaRPr lang="en-GB" dirty="0"/>
          </a:p>
        </p:txBody>
      </p:sp>
      <p:sp>
        <p:nvSpPr>
          <p:cNvPr id="3" name="2 - Θέση περιεχομένου"/>
          <p:cNvSpPr>
            <a:spLocks noGrp="1"/>
          </p:cNvSpPr>
          <p:nvPr>
            <p:ph idx="1"/>
          </p:nvPr>
        </p:nvSpPr>
        <p:spPr>
          <a:xfrm>
            <a:off x="251520" y="1124744"/>
            <a:ext cx="8640960" cy="5430217"/>
          </a:xfrm>
        </p:spPr>
        <p:txBody>
          <a:bodyPr/>
          <a:lstStyle/>
          <a:p>
            <a:r>
              <a:rPr lang="en-US" dirty="0" smtClean="0"/>
              <a:t>Rationale: Instead of comparing 2 specs each time, do this for C specs. Use incremental classification to construct the offer hierarchy</a:t>
            </a:r>
          </a:p>
          <a:p>
            <a:r>
              <a:rPr lang="en-US" dirty="0" smtClean="0"/>
              <a:t>Offer Space </a:t>
            </a:r>
            <a:r>
              <a:rPr lang="en-US" dirty="0" err="1" smtClean="0"/>
              <a:t>Organisation</a:t>
            </a:r>
            <a:r>
              <a:rPr lang="en-US" dirty="0" smtClean="0"/>
              <a:t>: KB + URI </a:t>
            </a:r>
            <a:r>
              <a:rPr lang="en-US" dirty="0" err="1" smtClean="0"/>
              <a:t>hashset</a:t>
            </a:r>
            <a:endParaRPr lang="en-US" dirty="0" smtClean="0"/>
          </a:p>
          <a:p>
            <a:r>
              <a:rPr lang="en-US" dirty="0" smtClean="0"/>
              <a:t>Algorithm Core:</a:t>
            </a:r>
          </a:p>
          <a:p>
            <a:pPr lvl="1"/>
            <a:r>
              <a:rPr lang="en-US" dirty="0" smtClean="0"/>
              <a:t>Matchmaking: Similar to Subsumes. Match root level in chunks of C nodes. If node matched, add also its descendants. If not, go deeper to its descendants</a:t>
            </a:r>
          </a:p>
          <a:p>
            <a:pPr lvl="1"/>
            <a:r>
              <a:rPr lang="en-US" dirty="0" smtClean="0"/>
              <a:t>Registration: Register offers in KB and perform incremental classification every X offers</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14</a:t>
            </a:fld>
            <a:endParaRPr lang="de-DE"/>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a:t>
            </a:r>
            <a:r>
              <a:rPr lang="en-US" dirty="0" err="1" smtClean="0"/>
              <a:t>SubsumesFrag</a:t>
            </a:r>
            <a:endParaRPr lang="en-GB" dirty="0"/>
          </a:p>
        </p:txBody>
      </p:sp>
      <p:sp>
        <p:nvSpPr>
          <p:cNvPr id="3" name="2 - Θέση περιεχομένου"/>
          <p:cNvSpPr>
            <a:spLocks noGrp="1"/>
          </p:cNvSpPr>
          <p:nvPr>
            <p:ph idx="1"/>
          </p:nvPr>
        </p:nvSpPr>
        <p:spPr/>
        <p:txBody>
          <a:bodyPr/>
          <a:lstStyle/>
          <a:p>
            <a:r>
              <a:rPr lang="en-US" dirty="0" smtClean="0"/>
              <a:t>Complexity:</a:t>
            </a:r>
          </a:p>
          <a:p>
            <a:pPr lvl="1"/>
            <a:r>
              <a:rPr lang="en-US" dirty="0" smtClean="0"/>
              <a:t>Matchmaking:</a:t>
            </a:r>
          </a:p>
          <a:p>
            <a:pPr lvl="2"/>
            <a:r>
              <a:rPr lang="en-US" dirty="0" smtClean="0"/>
              <a:t>Best:</a:t>
            </a:r>
          </a:p>
          <a:p>
            <a:pPr lvl="2">
              <a:buNone/>
            </a:pPr>
            <a:r>
              <a:rPr lang="en-US" sz="1000" dirty="0" smtClean="0"/>
              <a:t>  </a:t>
            </a:r>
          </a:p>
          <a:p>
            <a:pPr lvl="2"/>
            <a:r>
              <a:rPr lang="en-US" dirty="0" smtClean="0"/>
              <a:t>Worst:</a:t>
            </a:r>
          </a:p>
          <a:p>
            <a:pPr lvl="2"/>
            <a:endParaRPr lang="en-US" sz="1000" dirty="0" smtClean="0"/>
          </a:p>
          <a:p>
            <a:pPr lvl="2"/>
            <a:r>
              <a:rPr lang="en-US" dirty="0" smtClean="0"/>
              <a:t>Average:</a:t>
            </a:r>
          </a:p>
          <a:p>
            <a:pPr lvl="2">
              <a:buNone/>
            </a:pPr>
            <a:r>
              <a:rPr lang="en-US" dirty="0" smtClean="0"/>
              <a:t> </a:t>
            </a:r>
          </a:p>
          <a:p>
            <a:pPr lvl="1"/>
            <a:r>
              <a:rPr lang="en-US" dirty="0" smtClean="0"/>
              <a:t>Registration:</a:t>
            </a:r>
          </a:p>
          <a:p>
            <a:pPr lvl="2"/>
            <a:r>
              <a:rPr lang="en-US" dirty="0" smtClean="0"/>
              <a:t>As in Incremental:</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15</a:t>
            </a:fld>
            <a:endParaRPr lang="de-DE"/>
          </a:p>
        </p:txBody>
      </p:sp>
      <p:graphicFrame>
        <p:nvGraphicFramePr>
          <p:cNvPr id="34820" name="Object 4"/>
          <p:cNvGraphicFramePr>
            <a:graphicFrameLocks noChangeAspect="1"/>
          </p:cNvGraphicFramePr>
          <p:nvPr/>
        </p:nvGraphicFramePr>
        <p:xfrm>
          <a:off x="2108200" y="2276475"/>
          <a:ext cx="1096963" cy="360363"/>
        </p:xfrm>
        <a:graphic>
          <a:graphicData uri="http://schemas.openxmlformats.org/presentationml/2006/ole">
            <p:oleObj spid="_x0000_s34820" name="Equation" r:id="rId3" imgW="850680" imgH="279360" progId="Equation.DSMT4">
              <p:embed/>
            </p:oleObj>
          </a:graphicData>
        </a:graphic>
      </p:graphicFrame>
      <p:graphicFrame>
        <p:nvGraphicFramePr>
          <p:cNvPr id="34821" name="Object 5"/>
          <p:cNvGraphicFramePr>
            <a:graphicFrameLocks noChangeAspect="1"/>
          </p:cNvGraphicFramePr>
          <p:nvPr/>
        </p:nvGraphicFramePr>
        <p:xfrm>
          <a:off x="2192338" y="2726184"/>
          <a:ext cx="915987" cy="558800"/>
        </p:xfrm>
        <a:graphic>
          <a:graphicData uri="http://schemas.openxmlformats.org/presentationml/2006/ole">
            <p:oleObj spid="_x0000_s34821" name="Equation" r:id="rId4" imgW="711000" imgH="431640" progId="Equation.DSMT4">
              <p:embed/>
            </p:oleObj>
          </a:graphicData>
        </a:graphic>
      </p:graphicFrame>
      <p:graphicFrame>
        <p:nvGraphicFramePr>
          <p:cNvPr id="34822" name="Object 6"/>
          <p:cNvGraphicFramePr>
            <a:graphicFrameLocks noChangeAspect="1"/>
          </p:cNvGraphicFramePr>
          <p:nvPr/>
        </p:nvGraphicFramePr>
        <p:xfrm>
          <a:off x="2425700" y="3212976"/>
          <a:ext cx="1603375" cy="590550"/>
        </p:xfrm>
        <a:graphic>
          <a:graphicData uri="http://schemas.openxmlformats.org/presentationml/2006/ole">
            <p:oleObj spid="_x0000_s34822" name="Equation" r:id="rId5" imgW="1244520" imgH="457200" progId="Equation.DSMT4">
              <p:embed/>
            </p:oleObj>
          </a:graphicData>
        </a:graphic>
      </p:graphicFrame>
      <p:graphicFrame>
        <p:nvGraphicFramePr>
          <p:cNvPr id="34824" name="Object 8"/>
          <p:cNvGraphicFramePr>
            <a:graphicFrameLocks noChangeAspect="1"/>
          </p:cNvGraphicFramePr>
          <p:nvPr/>
        </p:nvGraphicFramePr>
        <p:xfrm>
          <a:off x="3201913" y="4149700"/>
          <a:ext cx="2162175" cy="1079500"/>
        </p:xfrm>
        <a:graphic>
          <a:graphicData uri="http://schemas.openxmlformats.org/presentationml/2006/ole">
            <p:oleObj spid="_x0000_s34824" name="Equation" r:id="rId6" imgW="1371600" imgH="685800" progId="Equation.DSMT4">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Experimental Evaluation</a:t>
            </a:r>
            <a:endParaRPr lang="en-GB" dirty="0"/>
          </a:p>
        </p:txBody>
      </p:sp>
      <p:sp>
        <p:nvSpPr>
          <p:cNvPr id="3" name="2 - Θέση περιεχομένου"/>
          <p:cNvSpPr>
            <a:spLocks noGrp="1"/>
          </p:cNvSpPr>
          <p:nvPr>
            <p:ph idx="1"/>
          </p:nvPr>
        </p:nvSpPr>
        <p:spPr>
          <a:xfrm>
            <a:off x="251520" y="1124744"/>
            <a:ext cx="8640960" cy="5430217"/>
          </a:xfrm>
        </p:spPr>
        <p:txBody>
          <a:bodyPr/>
          <a:lstStyle/>
          <a:p>
            <a:r>
              <a:rPr lang="en-GB" dirty="0" smtClean="0"/>
              <a:t>Exploited experimental framework in </a:t>
            </a:r>
            <a:r>
              <a:rPr lang="en-GB" dirty="0" smtClean="0"/>
              <a:t>[3]</a:t>
            </a:r>
            <a:endParaRPr lang="en-GB" dirty="0" smtClean="0"/>
          </a:p>
          <a:p>
            <a:r>
              <a:rPr lang="en-GB" dirty="0" smtClean="0"/>
              <a:t>Input: </a:t>
            </a:r>
            <a:endParaRPr lang="en-GB" dirty="0" smtClean="0"/>
          </a:p>
          <a:p>
            <a:pPr marL="914400" lvl="1" indent="-457200">
              <a:buFont typeface="+mj-lt"/>
              <a:buAutoNum type="arabicPeriod"/>
            </a:pPr>
            <a:r>
              <a:rPr lang="en-GB" dirty="0" smtClean="0"/>
              <a:t>WS-Dream [4] second dataset </a:t>
            </a:r>
            <a:endParaRPr lang="en-GB" dirty="0" smtClean="0"/>
          </a:p>
          <a:p>
            <a:pPr marL="914400" lvl="1" indent="-457200">
              <a:buFont typeface="+mj-lt"/>
              <a:buAutoNum type="arabicPeriod"/>
            </a:pPr>
            <a:r>
              <a:rPr lang="en-US" dirty="0" smtClean="0"/>
              <a:t>Random dataset</a:t>
            </a:r>
            <a:endParaRPr lang="en-GB" dirty="0" smtClean="0"/>
          </a:p>
          <a:p>
            <a:r>
              <a:rPr lang="en-GB" dirty="0" smtClean="0"/>
              <a:t>Considered algorithms: proposed + </a:t>
            </a:r>
            <a:r>
              <a:rPr lang="en-GB" dirty="0" err="1" smtClean="0"/>
              <a:t>SubMIPMM</a:t>
            </a:r>
            <a:r>
              <a:rPr lang="en-GB" dirty="0" smtClean="0"/>
              <a:t> [3] </a:t>
            </a:r>
          </a:p>
          <a:p>
            <a:pPr lvl="1"/>
            <a:r>
              <a:rPr lang="en-US" dirty="0" smtClean="0"/>
              <a:t>Implementation: Pellet [5] for </a:t>
            </a:r>
            <a:r>
              <a:rPr lang="en-US" dirty="0" err="1" smtClean="0"/>
              <a:t>subsumption</a:t>
            </a:r>
            <a:r>
              <a:rPr lang="en-US" dirty="0" smtClean="0"/>
              <a:t> reasoning &amp; Ibex [6] for MIPP solving</a:t>
            </a:r>
            <a:endParaRPr lang="en-GB" dirty="0" smtClean="0"/>
          </a:p>
          <a:p>
            <a:r>
              <a:rPr lang="en-US" dirty="0" smtClean="0"/>
              <a:t>Metrics: Average execution for matchmaking &amp; registration</a:t>
            </a:r>
          </a:p>
          <a:p>
            <a:pPr lvl="1"/>
            <a:r>
              <a:rPr lang="en-US" dirty="0" smtClean="0"/>
              <a:t>Each experiment step executed 30 times</a:t>
            </a:r>
            <a:endParaRPr lang="en-GB" dirty="0" smtClean="0"/>
          </a:p>
          <a:p>
            <a:r>
              <a:rPr lang="en-GB" dirty="0" smtClean="0"/>
              <a:t>Accuracy not considered as </a:t>
            </a:r>
            <a:r>
              <a:rPr lang="en-GB" dirty="0" smtClean="0"/>
              <a:t>perfect</a:t>
            </a:r>
            <a:endParaRPr lang="en-GB" dirty="0" smtClean="0"/>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16</a:t>
            </a:fld>
            <a:endParaRPr lang="de-D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1</a:t>
            </a:r>
            <a:r>
              <a:rPr lang="en-US" baseline="30000" dirty="0" smtClean="0"/>
              <a:t>st</a:t>
            </a:r>
            <a:r>
              <a:rPr lang="en-US" dirty="0" smtClean="0"/>
              <a:t> Experiment</a:t>
            </a:r>
            <a:endParaRPr lang="en-GB" dirty="0"/>
          </a:p>
        </p:txBody>
      </p:sp>
      <p:sp>
        <p:nvSpPr>
          <p:cNvPr id="3" name="2 - Θέση περιεχομένου"/>
          <p:cNvSpPr>
            <a:spLocks noGrp="1"/>
          </p:cNvSpPr>
          <p:nvPr>
            <p:ph idx="1"/>
          </p:nvPr>
        </p:nvSpPr>
        <p:spPr/>
        <p:txBody>
          <a:bodyPr/>
          <a:lstStyle/>
          <a:p>
            <a:r>
              <a:rPr lang="en-US" dirty="0" smtClean="0"/>
              <a:t>Random Input</a:t>
            </a:r>
          </a:p>
          <a:p>
            <a:r>
              <a:rPr lang="en-US" dirty="0" smtClean="0"/>
              <a:t>Number of offers from 40 to 640 with 100 as step</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17</a:t>
            </a:fld>
            <a:endParaRPr lang="de-D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1</a:t>
            </a:r>
            <a:r>
              <a:rPr lang="en-US" baseline="30000" dirty="0" smtClean="0"/>
              <a:t>st</a:t>
            </a:r>
            <a:r>
              <a:rPr lang="en-US" dirty="0" smtClean="0"/>
              <a:t> Experiment – Results</a:t>
            </a:r>
            <a:endParaRPr lang="en-GB" dirty="0"/>
          </a:p>
        </p:txBody>
      </p:sp>
      <p:sp>
        <p:nvSpPr>
          <p:cNvPr id="3" name="2 - Θέση περιεχομένου"/>
          <p:cNvSpPr>
            <a:spLocks noGrp="1"/>
          </p:cNvSpPr>
          <p:nvPr>
            <p:ph idx="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18</a:t>
            </a:fld>
            <a:endParaRPr lang="de-DE"/>
          </a:p>
        </p:txBody>
      </p:sp>
      <p:pic>
        <p:nvPicPr>
          <p:cNvPr id="35842" name="Picture 2" descr="C:\Users\Kyriakos\Documents\Research Work\Research\Reports\Conferences\ESOCC 2016_MM\images\random_match_overall_icws_100_600.png"/>
          <p:cNvPicPr>
            <a:picLocks noChangeAspect="1" noChangeArrowheads="1"/>
          </p:cNvPicPr>
          <p:nvPr/>
        </p:nvPicPr>
        <p:blipFill>
          <a:blip r:embed="rId2" cstate="print"/>
          <a:srcRect/>
          <a:stretch>
            <a:fillRect/>
          </a:stretch>
        </p:blipFill>
        <p:spPr bwMode="auto">
          <a:xfrm>
            <a:off x="60846" y="1052736"/>
            <a:ext cx="4511154" cy="5616624"/>
          </a:xfrm>
          <a:prstGeom prst="rect">
            <a:avLst/>
          </a:prstGeom>
          <a:noFill/>
        </p:spPr>
      </p:pic>
      <p:pic>
        <p:nvPicPr>
          <p:cNvPr id="35843" name="Picture 3" descr="C:\Users\Kyriakos\Documents\Research Work\Research\Reports\Conferences\ESOCC 2016_MM\images\random_add_overall_icws_100_600.png"/>
          <p:cNvPicPr>
            <a:picLocks noChangeAspect="1" noChangeArrowheads="1"/>
          </p:cNvPicPr>
          <p:nvPr/>
        </p:nvPicPr>
        <p:blipFill>
          <a:blip r:embed="rId3" cstate="print"/>
          <a:srcRect/>
          <a:stretch>
            <a:fillRect/>
          </a:stretch>
        </p:blipFill>
        <p:spPr bwMode="auto">
          <a:xfrm>
            <a:off x="4716016" y="1052736"/>
            <a:ext cx="4427984" cy="561662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2</a:t>
            </a:r>
            <a:r>
              <a:rPr lang="en-US" baseline="30000" dirty="0" smtClean="0"/>
              <a:t>nd</a:t>
            </a:r>
            <a:r>
              <a:rPr lang="en-US" dirty="0" smtClean="0"/>
              <a:t> Experiment</a:t>
            </a:r>
            <a:endParaRPr lang="en-GB" dirty="0"/>
          </a:p>
        </p:txBody>
      </p:sp>
      <p:sp>
        <p:nvSpPr>
          <p:cNvPr id="3" name="2 - Θέση περιεχομένου"/>
          <p:cNvSpPr>
            <a:spLocks noGrp="1"/>
          </p:cNvSpPr>
          <p:nvPr>
            <p:ph idx="1"/>
          </p:nvPr>
        </p:nvSpPr>
        <p:spPr/>
        <p:txBody>
          <a:bodyPr/>
          <a:lstStyle/>
          <a:p>
            <a:r>
              <a:rPr lang="en-US" dirty="0" smtClean="0"/>
              <a:t>Random Input</a:t>
            </a:r>
          </a:p>
          <a:p>
            <a:r>
              <a:rPr lang="en-US" dirty="0" smtClean="0"/>
              <a:t>Offer Number = 300</a:t>
            </a:r>
          </a:p>
          <a:p>
            <a:r>
              <a:rPr lang="en-US" dirty="0" smtClean="0"/>
              <a:t>Metric number from 10 to 60 with 10 step</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19</a:t>
            </a:fld>
            <a:endParaRPr 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Presentation Outline</a:t>
            </a:r>
            <a:endParaRPr lang="en-GB" dirty="0"/>
          </a:p>
        </p:txBody>
      </p:sp>
      <p:sp>
        <p:nvSpPr>
          <p:cNvPr id="3" name="2 - Θέση περιεχομένου"/>
          <p:cNvSpPr>
            <a:spLocks noGrp="1"/>
          </p:cNvSpPr>
          <p:nvPr>
            <p:ph idx="1"/>
          </p:nvPr>
        </p:nvSpPr>
        <p:spPr/>
        <p:txBody>
          <a:bodyPr/>
          <a:lstStyle/>
          <a:p>
            <a:r>
              <a:rPr lang="en-GB" dirty="0" smtClean="0"/>
              <a:t>Problematic</a:t>
            </a:r>
          </a:p>
          <a:p>
            <a:r>
              <a:rPr lang="en-GB" dirty="0" smtClean="0"/>
              <a:t>Contribution</a:t>
            </a:r>
            <a:endParaRPr lang="en-GB" dirty="0" smtClean="0"/>
          </a:p>
          <a:p>
            <a:r>
              <a:rPr lang="en-GB" dirty="0" smtClean="0"/>
              <a:t>Background</a:t>
            </a:r>
            <a:endParaRPr lang="en-GB" dirty="0" smtClean="0"/>
          </a:p>
          <a:p>
            <a:r>
              <a:rPr lang="en-GB" dirty="0" smtClean="0"/>
              <a:t>System Architecture &amp; Algorithm Presentation</a:t>
            </a:r>
            <a:endParaRPr lang="en-GB" dirty="0" smtClean="0"/>
          </a:p>
          <a:p>
            <a:r>
              <a:rPr lang="en-GB" dirty="0" smtClean="0"/>
              <a:t>Evaluation</a:t>
            </a:r>
          </a:p>
          <a:p>
            <a:r>
              <a:rPr lang="en-GB" dirty="0" smtClean="0"/>
              <a:t>Future Work Directions</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a:t>
            </a:fld>
            <a:endParaRPr lang="de-D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2</a:t>
            </a:r>
            <a:r>
              <a:rPr lang="en-US" baseline="30000" dirty="0" smtClean="0"/>
              <a:t>nd</a:t>
            </a:r>
            <a:r>
              <a:rPr lang="en-US" dirty="0" smtClean="0"/>
              <a:t> Experiment – Results</a:t>
            </a:r>
            <a:endParaRPr lang="en-GB" dirty="0"/>
          </a:p>
        </p:txBody>
      </p:sp>
      <p:sp>
        <p:nvSpPr>
          <p:cNvPr id="3" name="2 - Θέση περιεχομένου"/>
          <p:cNvSpPr>
            <a:spLocks noGrp="1"/>
          </p:cNvSpPr>
          <p:nvPr>
            <p:ph idx="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20</a:t>
            </a:fld>
            <a:endParaRPr lang="de-DE"/>
          </a:p>
        </p:txBody>
      </p:sp>
      <p:pic>
        <p:nvPicPr>
          <p:cNvPr id="36866" name="Picture 2" descr="C:\Users\Kyriakos\Documents\Research Work\Research\Reports\Conferences\ESOCC 2016_MM\images\random_match_icws_10_60.png"/>
          <p:cNvPicPr>
            <a:picLocks noChangeAspect="1" noChangeArrowheads="1"/>
          </p:cNvPicPr>
          <p:nvPr/>
        </p:nvPicPr>
        <p:blipFill>
          <a:blip r:embed="rId2" cstate="print"/>
          <a:srcRect/>
          <a:stretch>
            <a:fillRect/>
          </a:stretch>
        </p:blipFill>
        <p:spPr bwMode="auto">
          <a:xfrm>
            <a:off x="35496" y="980728"/>
            <a:ext cx="4536504" cy="5733256"/>
          </a:xfrm>
          <a:prstGeom prst="rect">
            <a:avLst/>
          </a:prstGeom>
          <a:noFill/>
        </p:spPr>
      </p:pic>
      <p:pic>
        <p:nvPicPr>
          <p:cNvPr id="36867" name="Picture 3" descr="C:\Users\Kyriakos\Documents\Research Work\Research\Reports\Conferences\ESOCC 2016_MM\images\random_add_icws_10_60.png"/>
          <p:cNvPicPr>
            <a:picLocks noChangeAspect="1" noChangeArrowheads="1"/>
          </p:cNvPicPr>
          <p:nvPr/>
        </p:nvPicPr>
        <p:blipFill>
          <a:blip r:embed="rId3" cstate="print"/>
          <a:srcRect/>
          <a:stretch>
            <a:fillRect/>
          </a:stretch>
        </p:blipFill>
        <p:spPr bwMode="auto">
          <a:xfrm>
            <a:off x="4644008" y="980728"/>
            <a:ext cx="4499992" cy="576064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3</a:t>
            </a:r>
            <a:r>
              <a:rPr lang="en-US" baseline="30000" dirty="0" smtClean="0"/>
              <a:t>rd</a:t>
            </a:r>
            <a:r>
              <a:rPr lang="en-US" dirty="0" smtClean="0"/>
              <a:t> Experiment</a:t>
            </a:r>
            <a:endParaRPr lang="en-GB" dirty="0"/>
          </a:p>
        </p:txBody>
      </p:sp>
      <p:sp>
        <p:nvSpPr>
          <p:cNvPr id="3" name="2 - Θέση περιεχομένου"/>
          <p:cNvSpPr>
            <a:spLocks noGrp="1"/>
          </p:cNvSpPr>
          <p:nvPr>
            <p:ph idx="1"/>
          </p:nvPr>
        </p:nvSpPr>
        <p:spPr/>
        <p:txBody>
          <a:bodyPr/>
          <a:lstStyle/>
          <a:p>
            <a:r>
              <a:rPr lang="en-US" dirty="0" smtClean="0"/>
              <a:t>Input: WS-Dream 2</a:t>
            </a:r>
            <a:r>
              <a:rPr lang="en-US" baseline="30000" dirty="0" smtClean="0"/>
              <a:t>nd</a:t>
            </a:r>
            <a:r>
              <a:rPr lang="en-US" dirty="0" smtClean="0"/>
              <a:t> dataset</a:t>
            </a:r>
          </a:p>
          <a:p>
            <a:r>
              <a:rPr lang="en-US" dirty="0" smtClean="0"/>
              <a:t>Offer number from 100 to 600 with 100 step</a:t>
            </a:r>
          </a:p>
          <a:p>
            <a:r>
              <a:rPr lang="en-US" dirty="0" smtClean="0"/>
              <a:t>Metric number is constant: 2</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21</a:t>
            </a:fld>
            <a:endParaRPr lang="de-DE"/>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3</a:t>
            </a:r>
            <a:r>
              <a:rPr lang="en-US" baseline="30000" dirty="0" smtClean="0"/>
              <a:t>rd</a:t>
            </a:r>
            <a:r>
              <a:rPr lang="en-US" dirty="0" smtClean="0"/>
              <a:t> Experiment – Results</a:t>
            </a:r>
            <a:endParaRPr lang="en-GB" dirty="0"/>
          </a:p>
        </p:txBody>
      </p:sp>
      <p:sp>
        <p:nvSpPr>
          <p:cNvPr id="3" name="2 - Θέση περιεχομένου"/>
          <p:cNvSpPr>
            <a:spLocks noGrp="1"/>
          </p:cNvSpPr>
          <p:nvPr>
            <p:ph idx="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22</a:t>
            </a:fld>
            <a:endParaRPr lang="de-DE"/>
          </a:p>
        </p:txBody>
      </p:sp>
      <p:pic>
        <p:nvPicPr>
          <p:cNvPr id="37890" name="Picture 2" descr="C:\Users\Kyriakos\Documents\Research Work\Research\Reports\Conferences\ESOCC 2016_MM\images\real_match_overall_icws.png"/>
          <p:cNvPicPr>
            <a:picLocks noChangeAspect="1" noChangeArrowheads="1"/>
          </p:cNvPicPr>
          <p:nvPr/>
        </p:nvPicPr>
        <p:blipFill>
          <a:blip r:embed="rId2" cstate="print"/>
          <a:srcRect/>
          <a:stretch>
            <a:fillRect/>
          </a:stretch>
        </p:blipFill>
        <p:spPr bwMode="auto">
          <a:xfrm>
            <a:off x="0" y="982588"/>
            <a:ext cx="4499992" cy="5758780"/>
          </a:xfrm>
          <a:prstGeom prst="rect">
            <a:avLst/>
          </a:prstGeom>
          <a:noFill/>
        </p:spPr>
      </p:pic>
      <p:pic>
        <p:nvPicPr>
          <p:cNvPr id="37891" name="Picture 3" descr="C:\Users\Kyriakos\Documents\Research Work\Research\Reports\Conferences\ESOCC 2016_MM\images\real_add_overall_icws.png"/>
          <p:cNvPicPr>
            <a:picLocks noChangeAspect="1" noChangeArrowheads="1"/>
          </p:cNvPicPr>
          <p:nvPr/>
        </p:nvPicPr>
        <p:blipFill>
          <a:blip r:embed="rId3" cstate="print"/>
          <a:srcRect/>
          <a:stretch>
            <a:fillRect/>
          </a:stretch>
        </p:blipFill>
        <p:spPr bwMode="auto">
          <a:xfrm>
            <a:off x="4499992" y="980728"/>
            <a:ext cx="4644008" cy="580340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Evaluation – Main Conclusions</a:t>
            </a:r>
            <a:endParaRPr lang="en-GB" dirty="0"/>
          </a:p>
        </p:txBody>
      </p:sp>
      <p:sp>
        <p:nvSpPr>
          <p:cNvPr id="3" name="2 - Θέση περιεχομένου"/>
          <p:cNvSpPr>
            <a:spLocks noGrp="1"/>
          </p:cNvSpPr>
          <p:nvPr>
            <p:ph idx="1"/>
          </p:nvPr>
        </p:nvSpPr>
        <p:spPr/>
        <p:txBody>
          <a:bodyPr/>
          <a:lstStyle/>
          <a:p>
            <a:r>
              <a:rPr lang="en-US" dirty="0" smtClean="0"/>
              <a:t>Smart ontology-based approach can outperform state-of-the-art mixed one under real circumstances</a:t>
            </a:r>
          </a:p>
          <a:p>
            <a:r>
              <a:rPr lang="en-US" dirty="0" smtClean="0"/>
              <a:t>Subsumes seems to be the best from proposed algorithms for both matchmaking &amp; registration</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23</a:t>
            </a:fld>
            <a:endParaRPr lang="de-D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Future Work</a:t>
            </a:r>
            <a:endParaRPr lang="en-GB" dirty="0"/>
          </a:p>
        </p:txBody>
      </p:sp>
      <p:sp>
        <p:nvSpPr>
          <p:cNvPr id="3" name="2 - Θέση περιεχομένου"/>
          <p:cNvSpPr>
            <a:spLocks noGrp="1"/>
          </p:cNvSpPr>
          <p:nvPr>
            <p:ph idx="1"/>
          </p:nvPr>
        </p:nvSpPr>
        <p:spPr/>
        <p:txBody>
          <a:bodyPr/>
          <a:lstStyle/>
          <a:p>
            <a:r>
              <a:rPr lang="en-GB" dirty="0" smtClean="0"/>
              <a:t>Further investigation of new smart algorithms</a:t>
            </a:r>
            <a:endParaRPr lang="en-GB" dirty="0" smtClean="0"/>
          </a:p>
          <a:p>
            <a:r>
              <a:rPr lang="en-GB" dirty="0" smtClean="0"/>
              <a:t>Check possibility to modify normal </a:t>
            </a:r>
            <a:r>
              <a:rPr lang="en-GB" dirty="0" err="1" smtClean="0"/>
              <a:t>subsumption</a:t>
            </a:r>
            <a:r>
              <a:rPr lang="en-GB" dirty="0" smtClean="0"/>
              <a:t> reasoning to deal with two main issues</a:t>
            </a:r>
          </a:p>
          <a:p>
            <a:pPr lvl="1"/>
            <a:r>
              <a:rPr lang="en-US" dirty="0" smtClean="0"/>
              <a:t>Negation of constraints for negatively monotonic metrics</a:t>
            </a:r>
          </a:p>
          <a:p>
            <a:pPr lvl="1"/>
            <a:r>
              <a:rPr lang="en-US" dirty="0" smtClean="0"/>
              <a:t>Bad performance in matchmaking</a:t>
            </a:r>
            <a:endParaRPr lang="en-GB" dirty="0" smtClean="0"/>
          </a:p>
          <a:p>
            <a:r>
              <a:rPr lang="en-GB" dirty="0" smtClean="0"/>
              <a:t>More thorough evaluation against the state-of-th</a:t>
            </a:r>
            <a:r>
              <a:rPr lang="en-GB" dirty="0" smtClean="0"/>
              <a:t>e-art</a:t>
            </a:r>
            <a:endParaRPr lang="en-GB" dirty="0" smtClean="0"/>
          </a:p>
          <a:p>
            <a:r>
              <a:rPr lang="en-US" dirty="0" smtClean="0"/>
              <a:t>Couple the proposed algorithms with a functional matchmaker</a:t>
            </a:r>
          </a:p>
          <a:p>
            <a:pPr lvl="1"/>
            <a:r>
              <a:rPr lang="en-US" dirty="0" smtClean="0"/>
              <a:t>Check for smart </a:t>
            </a:r>
            <a:r>
              <a:rPr lang="en-US" dirty="0" err="1" smtClean="0"/>
              <a:t>organisation</a:t>
            </a:r>
            <a:r>
              <a:rPr lang="en-US" dirty="0" smtClean="0"/>
              <a:t> for both functional &amp; </a:t>
            </a:r>
            <a:r>
              <a:rPr lang="en-US" dirty="0" err="1" smtClean="0"/>
              <a:t>QoS</a:t>
            </a:r>
            <a:r>
              <a:rPr lang="en-US" dirty="0" smtClean="0"/>
              <a:t> aspect</a:t>
            </a:r>
            <a:endParaRPr lang="en-GB" dirty="0" smtClean="0"/>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24</a:t>
            </a:fld>
            <a:endParaRPr lang="de-DE"/>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References</a:t>
            </a:r>
            <a:endParaRPr lang="en-GB" dirty="0"/>
          </a:p>
        </p:txBody>
      </p:sp>
      <p:sp>
        <p:nvSpPr>
          <p:cNvPr id="3" name="2 - Θέση περιεχομένου"/>
          <p:cNvSpPr>
            <a:spLocks noGrp="1"/>
          </p:cNvSpPr>
          <p:nvPr>
            <p:ph idx="1"/>
          </p:nvPr>
        </p:nvSpPr>
        <p:spPr>
          <a:xfrm>
            <a:off x="251520" y="879103"/>
            <a:ext cx="8640960" cy="5430217"/>
          </a:xfrm>
        </p:spPr>
        <p:txBody>
          <a:bodyPr>
            <a:normAutofit fontScale="92500" lnSpcReduction="10000"/>
          </a:bodyPr>
          <a:lstStyle/>
          <a:p>
            <a:pPr marL="514350" indent="-514350">
              <a:buFont typeface="+mj-lt"/>
              <a:buAutoNum type="arabicPeriod"/>
            </a:pPr>
            <a:r>
              <a:rPr lang="en-GB" dirty="0" smtClean="0"/>
              <a:t>Zhou, C., </a:t>
            </a:r>
            <a:r>
              <a:rPr lang="en-GB" dirty="0" err="1" smtClean="0"/>
              <a:t>Chia</a:t>
            </a:r>
            <a:r>
              <a:rPr lang="en-GB" dirty="0" smtClean="0"/>
              <a:t>, L.T., Lee, B.S.: DAML-</a:t>
            </a:r>
            <a:r>
              <a:rPr lang="en-GB" dirty="0" err="1" smtClean="0"/>
              <a:t>QoS</a:t>
            </a:r>
            <a:r>
              <a:rPr lang="en-GB" dirty="0" smtClean="0"/>
              <a:t> Ontology for Web Services. In: </a:t>
            </a:r>
            <a:r>
              <a:rPr lang="en-GB" dirty="0" smtClean="0"/>
              <a:t>ICWS. p</a:t>
            </a:r>
            <a:r>
              <a:rPr lang="en-GB" dirty="0" smtClean="0"/>
              <a:t>. 472. IEEE Computer Society (2004</a:t>
            </a:r>
            <a:r>
              <a:rPr lang="en-GB" dirty="0" smtClean="0"/>
              <a:t>)</a:t>
            </a:r>
          </a:p>
          <a:p>
            <a:pPr marL="514350" indent="-514350">
              <a:buFont typeface="+mj-lt"/>
              <a:buAutoNum type="arabicPeriod"/>
            </a:pPr>
            <a:r>
              <a:rPr lang="en-GB" dirty="0" err="1" smtClean="0"/>
              <a:t>Cortés</a:t>
            </a:r>
            <a:r>
              <a:rPr lang="en-GB" dirty="0" smtClean="0"/>
              <a:t>, A.R., </a:t>
            </a:r>
            <a:r>
              <a:rPr lang="en-GB" dirty="0" err="1" smtClean="0"/>
              <a:t>Martín-Díaz</a:t>
            </a:r>
            <a:r>
              <a:rPr lang="en-GB" dirty="0" smtClean="0"/>
              <a:t>, O., Toro, A.D., Toro, M.: Improving the </a:t>
            </a:r>
            <a:r>
              <a:rPr lang="en-GB" dirty="0" smtClean="0"/>
              <a:t>Automatic Procurement </a:t>
            </a:r>
            <a:r>
              <a:rPr lang="en-GB" dirty="0" smtClean="0"/>
              <a:t>of Web Services Using Constraint Programming. Int. J. </a:t>
            </a:r>
            <a:r>
              <a:rPr lang="en-GB" dirty="0" smtClean="0"/>
              <a:t>Cooperative Inf</a:t>
            </a:r>
            <a:r>
              <a:rPr lang="en-GB" dirty="0" smtClean="0"/>
              <a:t>. </a:t>
            </a:r>
            <a:r>
              <a:rPr lang="en-GB" dirty="0" err="1" smtClean="0"/>
              <a:t>Syst</a:t>
            </a:r>
            <a:r>
              <a:rPr lang="en-GB" dirty="0" smtClean="0"/>
              <a:t>. 14(4), 439–468 (2005)</a:t>
            </a:r>
          </a:p>
          <a:p>
            <a:pPr marL="514350" indent="-514350">
              <a:buFont typeface="+mj-lt"/>
              <a:buAutoNum type="arabicPeriod"/>
            </a:pPr>
            <a:r>
              <a:rPr lang="en-GB" dirty="0" err="1" smtClean="0"/>
              <a:t>Kritikos</a:t>
            </a:r>
            <a:r>
              <a:rPr lang="en-GB" dirty="0" smtClean="0"/>
              <a:t>, K., </a:t>
            </a:r>
            <a:r>
              <a:rPr lang="en-GB" dirty="0" err="1" smtClean="0"/>
              <a:t>Plexousakis</a:t>
            </a:r>
            <a:r>
              <a:rPr lang="en-GB" dirty="0" smtClean="0"/>
              <a:t>, D.: Novel Optimal and Scalable </a:t>
            </a:r>
            <a:r>
              <a:rPr lang="en-GB" dirty="0" err="1" smtClean="0"/>
              <a:t>Nonfunctional</a:t>
            </a:r>
            <a:r>
              <a:rPr lang="en-GB" dirty="0" smtClean="0"/>
              <a:t> Service Matchmaking Techniques. IEEE T. Services Computing 7(4), 614–627 (2014)</a:t>
            </a:r>
          </a:p>
          <a:p>
            <a:pPr marL="514350" indent="-514350">
              <a:buFont typeface="+mj-lt"/>
              <a:buAutoNum type="arabicPeriod"/>
            </a:pPr>
            <a:r>
              <a:rPr lang="en-US" dirty="0" smtClean="0"/>
              <a:t>Zhang, Y., </a:t>
            </a:r>
            <a:r>
              <a:rPr lang="en-US" dirty="0" err="1" smtClean="0"/>
              <a:t>Zheng</a:t>
            </a:r>
            <a:r>
              <a:rPr lang="en-US" dirty="0" smtClean="0"/>
              <a:t>, Z., </a:t>
            </a:r>
            <a:r>
              <a:rPr lang="en-US" dirty="0" err="1" smtClean="0"/>
              <a:t>Lyu</a:t>
            </a:r>
            <a:r>
              <a:rPr lang="en-US" dirty="0" smtClean="0"/>
              <a:t>, M.R.: </a:t>
            </a:r>
            <a:r>
              <a:rPr lang="en-US" dirty="0" err="1" smtClean="0"/>
              <a:t>WSPred</a:t>
            </a:r>
            <a:r>
              <a:rPr lang="en-US" dirty="0" smtClean="0"/>
              <a:t>: A Time-Aware Personalized </a:t>
            </a:r>
            <a:r>
              <a:rPr lang="en-US" dirty="0" err="1" smtClean="0"/>
              <a:t>QoS</a:t>
            </a:r>
            <a:r>
              <a:rPr lang="en-US" dirty="0" smtClean="0"/>
              <a:t> </a:t>
            </a:r>
            <a:r>
              <a:rPr lang="en-US" dirty="0" smtClean="0"/>
              <a:t>Prediction </a:t>
            </a:r>
            <a:r>
              <a:rPr lang="en-US" dirty="0" smtClean="0"/>
              <a:t>Framework for Web Services. In: ISSRE (2011</a:t>
            </a:r>
            <a:r>
              <a:rPr lang="en-US" dirty="0" smtClean="0"/>
              <a:t>)</a:t>
            </a:r>
          </a:p>
          <a:p>
            <a:pPr marL="514350" indent="-514350">
              <a:buFont typeface="+mj-lt"/>
              <a:buAutoNum type="arabicPeriod"/>
            </a:pPr>
            <a:r>
              <a:rPr lang="en-US" dirty="0" smtClean="0">
                <a:hlinkClick r:id="rId2"/>
              </a:rPr>
              <a:t>https://github.com/Complexible/Pellet</a:t>
            </a:r>
            <a:endParaRPr lang="en-US" dirty="0" smtClean="0"/>
          </a:p>
          <a:p>
            <a:pPr marL="514350" indent="-514350">
              <a:buFont typeface="+mj-lt"/>
              <a:buAutoNum type="arabicPeriod"/>
            </a:pPr>
            <a:r>
              <a:rPr lang="en-US" dirty="0" smtClean="0">
                <a:hlinkClick r:id="rId3"/>
              </a:rPr>
              <a:t>www.ibex-lib.org</a:t>
            </a:r>
            <a:endParaRPr lang="en-US" dirty="0" smtClean="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25</a:t>
            </a:fld>
            <a:endParaRPr lang="de-D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Problematic</a:t>
            </a:r>
            <a:endParaRPr lang="en-GB" dirty="0"/>
          </a:p>
        </p:txBody>
      </p:sp>
      <p:sp>
        <p:nvSpPr>
          <p:cNvPr id="3" name="2 - Θέση περιεχομένου"/>
          <p:cNvSpPr>
            <a:spLocks noGrp="1"/>
          </p:cNvSpPr>
          <p:nvPr>
            <p:ph idx="1"/>
          </p:nvPr>
        </p:nvSpPr>
        <p:spPr>
          <a:xfrm>
            <a:off x="251520" y="1052736"/>
            <a:ext cx="8640960" cy="5430217"/>
          </a:xfrm>
        </p:spPr>
        <p:txBody>
          <a:bodyPr>
            <a:normAutofit/>
          </a:bodyPr>
          <a:lstStyle/>
          <a:p>
            <a:r>
              <a:rPr lang="en-GB" dirty="0" err="1" smtClean="0"/>
              <a:t>QoS</a:t>
            </a:r>
            <a:r>
              <a:rPr lang="en-GB" dirty="0" smtClean="0"/>
              <a:t> grabbed researchers’ attention</a:t>
            </a:r>
          </a:p>
          <a:p>
            <a:pPr lvl="1"/>
            <a:r>
              <a:rPr lang="en-GB" dirty="0" smtClean="0"/>
              <a:t>plays an important role in all the service management lifecycle</a:t>
            </a:r>
          </a:p>
          <a:p>
            <a:pPr lvl="1"/>
            <a:r>
              <a:rPr lang="en-GB" dirty="0" smtClean="0"/>
              <a:t>paper focuses on discovery</a:t>
            </a:r>
            <a:endParaRPr lang="en-GB" dirty="0" smtClean="0"/>
          </a:p>
          <a:p>
            <a:r>
              <a:rPr lang="en-GB" dirty="0" smtClean="0"/>
              <a:t>Sophisticated </a:t>
            </a:r>
            <a:r>
              <a:rPr lang="en-GB" dirty="0" err="1" smtClean="0"/>
              <a:t>QoS</a:t>
            </a:r>
            <a:r>
              <a:rPr lang="en-GB" dirty="0" smtClean="0"/>
              <a:t>-based service matchmaking algorithms already proposed</a:t>
            </a:r>
          </a:p>
          <a:p>
            <a:pPr lvl="1"/>
            <a:r>
              <a:rPr lang="en-GB" dirty="0" smtClean="0"/>
              <a:t>3 categories: </a:t>
            </a:r>
          </a:p>
          <a:p>
            <a:pPr lvl="2"/>
            <a:r>
              <a:rPr lang="en-GB" i="1" dirty="0" smtClean="0"/>
              <a:t>ontology-based </a:t>
            </a:r>
            <a:r>
              <a:rPr lang="en-GB" dirty="0" smtClean="0"/>
              <a:t>[1]: wrong use of ontology techniques, unary constraints only, scalability issues</a:t>
            </a:r>
          </a:p>
          <a:p>
            <a:pPr lvl="2"/>
            <a:r>
              <a:rPr lang="en-GB" i="1" dirty="0" smtClean="0"/>
              <a:t>constraint-based </a:t>
            </a:r>
            <a:r>
              <a:rPr lang="en-GB" dirty="0" smtClean="0"/>
              <a:t>[2]: n-</a:t>
            </a:r>
            <a:r>
              <a:rPr lang="en-GB" dirty="0" err="1" smtClean="0"/>
              <a:t>ary</a:t>
            </a:r>
            <a:r>
              <a:rPr lang="en-GB" dirty="0" smtClean="0"/>
              <a:t> constraints but assumes common </a:t>
            </a:r>
            <a:r>
              <a:rPr lang="en-GB" dirty="0" err="1" smtClean="0"/>
              <a:t>QoS</a:t>
            </a:r>
            <a:r>
              <a:rPr lang="en-GB" dirty="0" smtClean="0"/>
              <a:t> term vocabulary</a:t>
            </a:r>
          </a:p>
          <a:p>
            <a:pPr lvl="2"/>
            <a:r>
              <a:rPr lang="en-GB" i="1" dirty="0" smtClean="0"/>
              <a:t>Mixed </a:t>
            </a:r>
            <a:r>
              <a:rPr lang="en-GB" dirty="0" smtClean="0"/>
              <a:t>[3]: best of both worlds, perfect accuracy but potential for further performance improvement</a:t>
            </a:r>
            <a:endParaRPr lang="en-GB" dirty="0" smtClean="0"/>
          </a:p>
          <a:p>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3</a:t>
            </a:fld>
            <a:endParaRPr lang="de-D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Contribution</a:t>
            </a:r>
            <a:endParaRPr lang="en-GB" dirty="0"/>
          </a:p>
        </p:txBody>
      </p:sp>
      <p:sp>
        <p:nvSpPr>
          <p:cNvPr id="3" name="2 - Θέση περιεχομένου"/>
          <p:cNvSpPr>
            <a:spLocks noGrp="1"/>
          </p:cNvSpPr>
          <p:nvPr>
            <p:ph idx="1"/>
          </p:nvPr>
        </p:nvSpPr>
        <p:spPr>
          <a:xfrm>
            <a:off x="251520" y="1095127"/>
            <a:ext cx="8640960" cy="5430217"/>
          </a:xfrm>
        </p:spPr>
        <p:txBody>
          <a:bodyPr/>
          <a:lstStyle/>
          <a:p>
            <a:r>
              <a:rPr lang="en-GB" dirty="0" smtClean="0"/>
              <a:t>Followed ontology-based approach</a:t>
            </a:r>
          </a:p>
          <a:p>
            <a:r>
              <a:rPr lang="en-GB" dirty="0" smtClean="0"/>
              <a:t>Correct use of ontology techniques – </a:t>
            </a:r>
            <a:r>
              <a:rPr lang="en-GB" dirty="0" err="1" smtClean="0"/>
              <a:t>subsumption</a:t>
            </a:r>
            <a:endParaRPr lang="en-GB" dirty="0" smtClean="0"/>
          </a:p>
          <a:p>
            <a:r>
              <a:rPr lang="en-GB" dirty="0" smtClean="0"/>
              <a:t>Developed smart matchmaking algorithms which exploit intelligent advertisement structures plus different ontology </a:t>
            </a:r>
            <a:r>
              <a:rPr lang="en-GB" dirty="0" err="1" smtClean="0"/>
              <a:t>subsumption</a:t>
            </a:r>
            <a:r>
              <a:rPr lang="en-GB" dirty="0" smtClean="0"/>
              <a:t> techniques to speed-up matchmaking</a:t>
            </a:r>
          </a:p>
          <a:p>
            <a:r>
              <a:rPr lang="en-GB" dirty="0" smtClean="0"/>
              <a:t>Might be better in performance </a:t>
            </a:r>
            <a:r>
              <a:rPr lang="en-GB" dirty="0" err="1" smtClean="0"/>
              <a:t>wrt</a:t>
            </a:r>
            <a:r>
              <a:rPr lang="en-GB" dirty="0" smtClean="0"/>
              <a:t>. state-of-the-art mixed approaches in certain circumstances:</a:t>
            </a:r>
          </a:p>
          <a:p>
            <a:pPr lvl="1"/>
            <a:r>
              <a:rPr lang="en-GB" dirty="0" smtClean="0"/>
              <a:t>No transformation of ontology descriptions to constraint models</a:t>
            </a:r>
          </a:p>
          <a:p>
            <a:pPr lvl="1"/>
            <a:r>
              <a:rPr lang="en-GB" dirty="0" smtClean="0"/>
              <a:t>No solving of multiple constraint models to infer the matchmaking</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4</a:t>
            </a:fld>
            <a:endParaRPr lang="de-D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170384"/>
            <a:ext cx="8640960" cy="926976"/>
          </a:xfrm>
        </p:spPr>
        <p:txBody>
          <a:bodyPr/>
          <a:lstStyle/>
          <a:p>
            <a:r>
              <a:rPr lang="en-GB" dirty="0" smtClean="0"/>
              <a:t>Background – Realisation Issues</a:t>
            </a:r>
            <a:endParaRPr lang="en-GB" dirty="0"/>
          </a:p>
        </p:txBody>
      </p:sp>
      <p:sp>
        <p:nvSpPr>
          <p:cNvPr id="4" name="3 - Θέση αριθμού διαφάνειας"/>
          <p:cNvSpPr>
            <a:spLocks noGrp="1"/>
          </p:cNvSpPr>
          <p:nvPr>
            <p:ph type="sldNum" sz="quarter" idx="12"/>
          </p:nvPr>
        </p:nvSpPr>
        <p:spPr>
          <a:xfrm>
            <a:off x="6119664" y="6220159"/>
            <a:ext cx="2592288" cy="514128"/>
          </a:xfrm>
        </p:spPr>
        <p:txBody>
          <a:bodyPr/>
          <a:lstStyle/>
          <a:p>
            <a:fld id="{EBEF5301-6CB9-4036-932F-7497656FBF09}" type="slidenum">
              <a:rPr lang="de-DE" smtClean="0"/>
              <a:pPr/>
              <a:t>5</a:t>
            </a:fld>
            <a:endParaRPr lang="de-DE"/>
          </a:p>
        </p:txBody>
      </p:sp>
      <p:sp>
        <p:nvSpPr>
          <p:cNvPr id="74" name="73 - Ορθογώνιο"/>
          <p:cNvSpPr/>
          <p:nvPr/>
        </p:nvSpPr>
        <p:spPr>
          <a:xfrm>
            <a:off x="35496" y="1196752"/>
            <a:ext cx="2016224" cy="28803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74 - Ορθογώνιο"/>
          <p:cNvSpPr/>
          <p:nvPr/>
        </p:nvSpPr>
        <p:spPr>
          <a:xfrm>
            <a:off x="2051720" y="1196752"/>
            <a:ext cx="3456384" cy="28803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75 - Ορθογώνιο"/>
          <p:cNvSpPr/>
          <p:nvPr/>
        </p:nvSpPr>
        <p:spPr>
          <a:xfrm>
            <a:off x="5508104" y="1196752"/>
            <a:ext cx="3456384" cy="28803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itle 1"/>
          <p:cNvSpPr txBox="1">
            <a:spLocks/>
          </p:cNvSpPr>
          <p:nvPr/>
        </p:nvSpPr>
        <p:spPr>
          <a:xfrm>
            <a:off x="35496" y="1268760"/>
            <a:ext cx="3793445" cy="8120063"/>
          </a:xfrm>
          <a:prstGeom prst="rect">
            <a:avLst/>
          </a:prstGeom>
        </p:spPr>
        <p:txBody>
          <a:bodyPr vert="horz" lIns="91440" tIns="45720" rIns="91440" bIns="45720" rtlCol="0"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using </a:t>
            </a:r>
            <a:r>
              <a:rPr kumimoji="0" lang="en-US" sz="1700" b="1" i="0" u="none" strike="noStrike" kern="1200" cap="none" spc="0" normalizeH="0" baseline="0" noProof="0" dirty="0" err="1" smtClean="0">
                <a:ln>
                  <a:noFill/>
                </a:ln>
                <a:solidFill>
                  <a:schemeClr val="tx1"/>
                </a:solidFill>
                <a:effectLst/>
                <a:uLnTx/>
                <a:uFillTx/>
                <a:latin typeface="Arial Narrow" panose="020B0606020202030204" pitchFamily="34" charset="0"/>
                <a:ea typeface="+mj-ea"/>
                <a:cs typeface="+mj-cs"/>
              </a:rPr>
              <a:t>QoS</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err="1" smtClean="0">
                <a:ln>
                  <a:noFill/>
                </a:ln>
                <a:solidFill>
                  <a:schemeClr val="tx1"/>
                </a:solidFill>
                <a:effectLst/>
                <a:uLnTx/>
                <a:uFillTx/>
                <a:latin typeface="Arial Narrow" panose="020B0606020202030204" pitchFamily="34" charset="0"/>
                <a:ea typeface="+mj-ea"/>
                <a:cs typeface="+mj-cs"/>
              </a:rPr>
              <a:t>quarantees</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err="1" smtClean="0">
                <a:ln>
                  <a:noFill/>
                </a:ln>
                <a:solidFill>
                  <a:schemeClr val="tx1"/>
                </a:solidFill>
                <a:effectLst/>
                <a:uLnTx/>
                <a:uFillTx/>
                <a:latin typeface="Arial Narrow" panose="020B0606020202030204" pitchFamily="34" charset="0"/>
                <a:ea typeface="+mj-ea"/>
                <a:cs typeface="+mj-cs"/>
              </a:rPr>
              <a:t>AvgRtTime</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&gt;=2 and </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t>
            </a:r>
            <a:r>
              <a:rPr kumimoji="0" lang="en-US" sz="1700" b="1" i="0" u="none" strike="noStrike" kern="1200" cap="none" spc="0" normalizeH="0" baseline="0" noProof="0" dirty="0" err="1" smtClean="0">
                <a:ln>
                  <a:noFill/>
                </a:ln>
                <a:solidFill>
                  <a:schemeClr val="tx1"/>
                </a:solidFill>
                <a:effectLst/>
                <a:uLnTx/>
                <a:uFillTx/>
                <a:latin typeface="Arial Narrow" panose="020B0606020202030204" pitchFamily="34" charset="0"/>
                <a:ea typeface="+mj-ea"/>
                <a:cs typeface="+mj-cs"/>
              </a:rPr>
              <a:t>AvgRtTime</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&lt;=10;</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smtClean="0">
                <a:ln>
                  <a:noFill/>
                </a:ln>
                <a:solidFill>
                  <a:prstClr val="black"/>
                </a:solidFill>
                <a:effectLst/>
                <a:uLnTx/>
                <a:uFillTx/>
                <a:latin typeface="Arial Narrow" panose="020B0606020202030204" pitchFamily="34" charset="0"/>
                <a:ea typeface="+mj-ea"/>
                <a:cs typeface="+mj-cs"/>
              </a:rPr>
              <a:t>ATHR&gt;=100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700" b="1" i="0" u="none" strike="noStrike" kern="1200" cap="none" spc="0" normalizeH="0" baseline="0" noProof="0" dirty="0" smtClean="0">
                <a:ln>
                  <a:noFill/>
                </a:ln>
                <a:solidFill>
                  <a:prstClr val="black"/>
                </a:solidFill>
                <a:effectLst/>
                <a:uLnTx/>
                <a:uFillTx/>
                <a:latin typeface="Arial Narrow" panose="020B0606020202030204" pitchFamily="34" charset="0"/>
                <a:ea typeface="+mj-ea"/>
                <a:cs typeface="+mj-cs"/>
              </a:rPr>
              <a:t>and ATHR&lt;=120</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j-ea"/>
                <a:cs typeface="+mj-cs"/>
              </a:rPr>
              <a:t>(A) Offer in QRL</a:t>
            </a: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9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9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4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4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endParaRPr kumimoji="0" lang="el-GR" sz="1400" b="1" i="0" u="none" strike="noStrike" kern="1200" cap="none" spc="0" normalizeH="0" baseline="0" noProof="0" dirty="0">
              <a:ln>
                <a:noFill/>
              </a:ln>
              <a:solidFill>
                <a:schemeClr val="tx1"/>
              </a:solidFill>
              <a:effectLst/>
              <a:uLnTx/>
              <a:uFillTx/>
              <a:latin typeface="Arial Narrow" panose="020B0606020202030204" pitchFamily="34" charset="0"/>
              <a:ea typeface="+mj-ea"/>
              <a:cs typeface="+mj-cs"/>
            </a:endParaRPr>
          </a:p>
        </p:txBody>
      </p:sp>
      <p:sp>
        <p:nvSpPr>
          <p:cNvPr id="79" name="Subtitle 2"/>
          <p:cNvSpPr txBox="1">
            <a:spLocks/>
          </p:cNvSpPr>
          <p:nvPr/>
        </p:nvSpPr>
        <p:spPr>
          <a:xfrm>
            <a:off x="2051720" y="997569"/>
            <a:ext cx="3888432" cy="81200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8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Advert</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 </a:t>
            </a:r>
            <a:r>
              <a:rPr kumimoji="0" lang="en-US" sz="1700" b="1" i="1" u="none" strike="noStrike" kern="1200" cap="none" spc="0" normalizeH="0" baseline="0" noProof="0" dirty="0" err="1" smtClean="0">
                <a:ln>
                  <a:noFill/>
                </a:ln>
                <a:solidFill>
                  <a:schemeClr val="tx1"/>
                </a:solidFill>
                <a:effectLst/>
                <a:uLnTx/>
                <a:uFillTx/>
                <a:latin typeface="Arial Narrow" panose="020B0606020202030204" pitchFamily="34" charset="0"/>
                <a:ea typeface="+mn-ea"/>
                <a:cs typeface="+mn-cs"/>
              </a:rPr>
              <a:t>QoSProfile</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l-GR"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ᴨ</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≤10</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responseTime.AVGRespTMetric</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l-GR"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ᴨ</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≥2</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responseTime.AVGRespTMetric</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l-GR"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ᴨ</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≥100</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througput.AVGThrMetric</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l-GR"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ᴨ</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 </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 120</a:t>
            </a:r>
            <a:r>
              <a:rPr kumimoji="0" lang="en-US" sz="1700" b="1" i="1"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Arial"/>
              </a:rPr>
              <a:t>throughput.AVGThrMetric</a:t>
            </a:r>
            <a:r>
              <a:rPr kumimoji="0" lang="en-US" sz="17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2400" b="0"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1400" b="0"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1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n-ea"/>
                <a:cs typeface="+mn-cs"/>
              </a:rPr>
              <a:t>         (B) Offer in DAML-</a:t>
            </a:r>
            <a:r>
              <a:rPr kumimoji="0" lang="en-US" sz="1800" b="1" i="0" u="none"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n-ea"/>
                <a:cs typeface="+mn-cs"/>
              </a:rPr>
              <a:t>QoS</a:t>
            </a:r>
            <a:endParaRPr kumimoji="0" lang="en-US" sz="1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l-GR" sz="1400" b="0" i="0" u="none" strike="noStrike" kern="1200" cap="none" spc="0" normalizeH="0" baseline="0" noProof="0" dirty="0">
              <a:ln>
                <a:noFill/>
              </a:ln>
              <a:solidFill>
                <a:schemeClr val="tx1"/>
              </a:solidFill>
              <a:effectLst/>
              <a:uLnTx/>
              <a:uFillTx/>
              <a:latin typeface="Arial Narrow" panose="020B0606020202030204" pitchFamily="34" charset="0"/>
              <a:ea typeface="+mn-ea"/>
              <a:cs typeface="+mn-cs"/>
            </a:endParaRPr>
          </a:p>
        </p:txBody>
      </p:sp>
      <p:sp>
        <p:nvSpPr>
          <p:cNvPr id="81" name="80 - Ορθογώνιο"/>
          <p:cNvSpPr/>
          <p:nvPr/>
        </p:nvSpPr>
        <p:spPr>
          <a:xfrm>
            <a:off x="1583160" y="4077072"/>
            <a:ext cx="432048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81 - Ορθογώνιο"/>
          <p:cNvSpPr/>
          <p:nvPr/>
        </p:nvSpPr>
        <p:spPr>
          <a:xfrm>
            <a:off x="1547664" y="4077072"/>
            <a:ext cx="4572000" cy="2369880"/>
          </a:xfrm>
          <a:prstGeom prst="rect">
            <a:avLst/>
          </a:prstGeom>
        </p:spPr>
        <p:txBody>
          <a:bodyPr>
            <a:spAutoFit/>
          </a:bodyPr>
          <a:lstStyle/>
          <a:p>
            <a:r>
              <a:rPr lang="en-US" b="1" i="1" dirty="0" smtClean="0"/>
              <a:t>Advert</a:t>
            </a:r>
            <a:r>
              <a:rPr lang="en-US" b="1" dirty="0" smtClean="0"/>
              <a:t> </a:t>
            </a:r>
            <a:r>
              <a:rPr lang="en-US" dirty="0" smtClean="0"/>
              <a:t>≡</a:t>
            </a:r>
            <a:r>
              <a:rPr lang="en-US" b="1" dirty="0" smtClean="0"/>
              <a:t> </a:t>
            </a:r>
            <a:r>
              <a:rPr lang="en-US" b="1" i="1" dirty="0" smtClean="0"/>
              <a:t>Specification</a:t>
            </a:r>
            <a:r>
              <a:rPr lang="en-US" b="1" dirty="0" smtClean="0"/>
              <a:t> and (</a:t>
            </a:r>
            <a:r>
              <a:rPr lang="en-US" b="1" i="1" dirty="0" err="1" smtClean="0"/>
              <a:t>hasTerm</a:t>
            </a:r>
            <a:r>
              <a:rPr lang="en-US" b="1" dirty="0" smtClean="0"/>
              <a:t> some </a:t>
            </a:r>
          </a:p>
          <a:p>
            <a:r>
              <a:rPr lang="en-US" b="1" dirty="0" smtClean="0"/>
              <a:t>(</a:t>
            </a:r>
            <a:r>
              <a:rPr lang="en-US" b="1" i="1" dirty="0" err="1" smtClean="0"/>
              <a:t>MeanResponseTime</a:t>
            </a:r>
            <a:r>
              <a:rPr lang="en-US" b="1" dirty="0" smtClean="0"/>
              <a:t> and (</a:t>
            </a:r>
            <a:r>
              <a:rPr lang="en-US" b="1" i="1" dirty="0" smtClean="0"/>
              <a:t>value</a:t>
            </a:r>
            <a:r>
              <a:rPr lang="en-US" b="1" dirty="0" smtClean="0"/>
              <a:t> some </a:t>
            </a:r>
            <a:r>
              <a:rPr lang="en-US" b="1" dirty="0" err="1" smtClean="0"/>
              <a:t>int</a:t>
            </a:r>
            <a:r>
              <a:rPr lang="en-US" b="1" dirty="0" smtClean="0"/>
              <a:t>[&lt;= “-2"^^</a:t>
            </a:r>
            <a:r>
              <a:rPr lang="en-US" b="1" dirty="0" err="1" smtClean="0"/>
              <a:t>int</a:t>
            </a:r>
            <a:r>
              <a:rPr lang="en-US" b="1" dirty="0" smtClean="0"/>
              <a:t>, &gt;= “-10"^^</a:t>
            </a:r>
            <a:r>
              <a:rPr lang="en-US" b="1" dirty="0" err="1" smtClean="0"/>
              <a:t>int</a:t>
            </a:r>
            <a:r>
              <a:rPr lang="en-US" b="1" dirty="0" smtClean="0"/>
              <a:t>]))) and (</a:t>
            </a:r>
            <a:r>
              <a:rPr lang="en-US" b="1" i="1" dirty="0" err="1" smtClean="0"/>
              <a:t>hasTerm</a:t>
            </a:r>
            <a:r>
              <a:rPr lang="en-US" b="1" dirty="0" smtClean="0"/>
              <a:t> some </a:t>
            </a:r>
          </a:p>
          <a:p>
            <a:r>
              <a:rPr lang="en-US" b="1" dirty="0" smtClean="0"/>
              <a:t>(</a:t>
            </a:r>
            <a:r>
              <a:rPr lang="en-US" b="1" i="1" dirty="0" err="1" smtClean="0"/>
              <a:t>MeanThroughput</a:t>
            </a:r>
            <a:r>
              <a:rPr lang="en-US" b="1" dirty="0" smtClean="0"/>
              <a:t> and (</a:t>
            </a:r>
            <a:r>
              <a:rPr lang="en-US" b="1" i="1" dirty="0" smtClean="0"/>
              <a:t>value</a:t>
            </a:r>
            <a:r>
              <a:rPr lang="en-US" b="1" dirty="0" smtClean="0"/>
              <a:t> some </a:t>
            </a:r>
            <a:r>
              <a:rPr lang="en-US" b="1" dirty="0" err="1" smtClean="0"/>
              <a:t>int</a:t>
            </a:r>
            <a:r>
              <a:rPr lang="en-US" b="1" dirty="0" smtClean="0"/>
              <a:t>[&gt;= "100"^^</a:t>
            </a:r>
            <a:r>
              <a:rPr lang="en-US" b="1" dirty="0" err="1" smtClean="0"/>
              <a:t>int</a:t>
            </a:r>
            <a:r>
              <a:rPr lang="en-US" b="1" dirty="0" smtClean="0"/>
              <a:t>, &lt;= "120"^^</a:t>
            </a:r>
            <a:r>
              <a:rPr lang="en-US" b="1" dirty="0" err="1" smtClean="0"/>
              <a:t>int</a:t>
            </a:r>
            <a:r>
              <a:rPr lang="en-US" b="1" dirty="0" smtClean="0"/>
              <a:t>])))</a:t>
            </a:r>
            <a:endParaRPr lang="en-US" sz="1000" b="1" dirty="0" smtClean="0">
              <a:effectLst>
                <a:outerShdw blurRad="38100" dist="38100" dir="2700000" algn="tl">
                  <a:srgbClr val="000000">
                    <a:alpha val="43137"/>
                  </a:srgbClr>
                </a:outerShdw>
              </a:effectLst>
            </a:endParaRPr>
          </a:p>
          <a:p>
            <a:endParaRPr lang="en-US" sz="2000" b="1" dirty="0" smtClean="0">
              <a:effectLst>
                <a:outerShdw blurRad="38100" dist="38100" dir="2700000" algn="tl">
                  <a:srgbClr val="000000">
                    <a:alpha val="43137"/>
                  </a:srgbClr>
                </a:outerShdw>
              </a:effectLst>
            </a:endParaRPr>
          </a:p>
          <a:p>
            <a:r>
              <a:rPr lang="en-US" sz="2000" b="1" dirty="0" smtClean="0">
                <a:effectLst>
                  <a:outerShdw blurRad="38100" dist="38100" dir="2700000" algn="tl">
                    <a:srgbClr val="000000">
                      <a:alpha val="43137"/>
                    </a:srgbClr>
                  </a:outerShdw>
                </a:effectLst>
              </a:rPr>
              <a:t>(D) Offer in OWL-Q (with negate)</a:t>
            </a:r>
            <a:endParaRPr lang="en-US" sz="2000" dirty="0" smtClean="0"/>
          </a:p>
        </p:txBody>
      </p:sp>
      <p:sp>
        <p:nvSpPr>
          <p:cNvPr id="83" name="TextBox 5"/>
          <p:cNvSpPr txBox="1"/>
          <p:nvPr/>
        </p:nvSpPr>
        <p:spPr>
          <a:xfrm>
            <a:off x="5436096" y="1340768"/>
            <a:ext cx="3622926" cy="3202449"/>
          </a:xfrm>
          <a:prstGeom prst="rect">
            <a:avLst/>
          </a:prstGeom>
          <a:noFill/>
        </p:spPr>
        <p:txBody>
          <a:bodyPr wrap="square" lIns="108241" tIns="54119" rIns="108241" bIns="54119" rtlCol="0">
            <a:spAutoFit/>
          </a:bodyPr>
          <a:lstStyle/>
          <a:p>
            <a:endParaRPr lang="en-US" sz="900" b="1" i="1" dirty="0" smtClean="0"/>
          </a:p>
          <a:p>
            <a:r>
              <a:rPr lang="en-US" sz="1700" b="1" i="1" dirty="0" smtClean="0"/>
              <a:t>Advert</a:t>
            </a:r>
            <a:r>
              <a:rPr lang="en-US" sz="1700" b="1" dirty="0" smtClean="0"/>
              <a:t> </a:t>
            </a:r>
            <a:r>
              <a:rPr lang="en-US" sz="1700" dirty="0" smtClean="0"/>
              <a:t>≡</a:t>
            </a:r>
            <a:r>
              <a:rPr lang="en-US" sz="1700" b="1" dirty="0" smtClean="0"/>
              <a:t> </a:t>
            </a:r>
            <a:r>
              <a:rPr lang="en-US" sz="1700" b="1" i="1" dirty="0" smtClean="0"/>
              <a:t>Specification</a:t>
            </a:r>
            <a:r>
              <a:rPr lang="en-US" sz="1700" b="1" dirty="0" smtClean="0"/>
              <a:t> and (</a:t>
            </a:r>
            <a:r>
              <a:rPr lang="en-US" sz="1700" b="1" i="1" dirty="0" err="1" smtClean="0"/>
              <a:t>hasTerm</a:t>
            </a:r>
            <a:r>
              <a:rPr lang="en-US" sz="1700" b="1" dirty="0" smtClean="0"/>
              <a:t> some </a:t>
            </a:r>
          </a:p>
          <a:p>
            <a:r>
              <a:rPr lang="en-US" sz="1700" b="1" dirty="0" smtClean="0"/>
              <a:t>(</a:t>
            </a:r>
            <a:r>
              <a:rPr lang="en-US" sz="1700" b="1" i="1" dirty="0" err="1" smtClean="0"/>
              <a:t>MeanResponseTime</a:t>
            </a:r>
            <a:r>
              <a:rPr lang="en-US" sz="1700" b="1" dirty="0" smtClean="0"/>
              <a:t> and (</a:t>
            </a:r>
            <a:r>
              <a:rPr lang="en-US" sz="1700" b="1" i="1" dirty="0" smtClean="0"/>
              <a:t>value</a:t>
            </a:r>
            <a:r>
              <a:rPr lang="en-US" sz="1700" b="1" dirty="0" smtClean="0"/>
              <a:t> some </a:t>
            </a:r>
            <a:r>
              <a:rPr lang="en-US" sz="1700" b="1" dirty="0" err="1" smtClean="0"/>
              <a:t>int</a:t>
            </a:r>
            <a:r>
              <a:rPr lang="en-US" sz="1700" b="1" dirty="0" smtClean="0"/>
              <a:t>[&gt;= "2"^^</a:t>
            </a:r>
            <a:r>
              <a:rPr lang="en-US" sz="1700" b="1" dirty="0" err="1" smtClean="0"/>
              <a:t>int</a:t>
            </a:r>
            <a:r>
              <a:rPr lang="en-US" sz="1700" b="1" dirty="0" smtClean="0"/>
              <a:t>, &lt;= "10"^^</a:t>
            </a:r>
            <a:r>
              <a:rPr lang="en-US" sz="1700" b="1" dirty="0" err="1" smtClean="0"/>
              <a:t>int</a:t>
            </a:r>
            <a:r>
              <a:rPr lang="en-US" sz="1700" b="1" dirty="0" smtClean="0"/>
              <a:t>]))) and (</a:t>
            </a:r>
            <a:r>
              <a:rPr lang="en-US" sz="1700" b="1" i="1" dirty="0" err="1" smtClean="0"/>
              <a:t>hasTerm</a:t>
            </a:r>
            <a:r>
              <a:rPr lang="en-US" sz="1700" b="1" dirty="0" smtClean="0"/>
              <a:t> some </a:t>
            </a:r>
          </a:p>
          <a:p>
            <a:r>
              <a:rPr lang="en-US" sz="1700" b="1" dirty="0" smtClean="0"/>
              <a:t>(</a:t>
            </a:r>
            <a:r>
              <a:rPr lang="en-US" sz="1700" b="1" i="1" dirty="0" err="1" smtClean="0"/>
              <a:t>MeanThroughput</a:t>
            </a:r>
            <a:r>
              <a:rPr lang="en-US" sz="1700" b="1" dirty="0" smtClean="0"/>
              <a:t> and (</a:t>
            </a:r>
            <a:r>
              <a:rPr lang="en-US" sz="1700" b="1" i="1" dirty="0" smtClean="0"/>
              <a:t>value</a:t>
            </a:r>
            <a:r>
              <a:rPr lang="en-US" sz="1700" b="1" dirty="0" smtClean="0"/>
              <a:t> some </a:t>
            </a:r>
            <a:r>
              <a:rPr lang="en-US" sz="1700" b="1" dirty="0" err="1" smtClean="0"/>
              <a:t>int</a:t>
            </a:r>
            <a:r>
              <a:rPr lang="en-US" sz="1700" b="1" dirty="0" smtClean="0"/>
              <a:t>[&gt;= "100"^^</a:t>
            </a:r>
            <a:r>
              <a:rPr lang="en-US" sz="1700" b="1" dirty="0" err="1" smtClean="0"/>
              <a:t>int</a:t>
            </a:r>
            <a:r>
              <a:rPr lang="en-US" sz="1700" b="1" dirty="0" smtClean="0"/>
              <a:t>, &lt;= "120"^^</a:t>
            </a:r>
            <a:r>
              <a:rPr lang="en-US" sz="1700" b="1" dirty="0" err="1" smtClean="0"/>
              <a:t>int</a:t>
            </a:r>
            <a:r>
              <a:rPr lang="en-US" sz="1700" b="1" dirty="0" smtClean="0"/>
              <a:t>])))</a:t>
            </a:r>
            <a:endParaRPr lang="en-US" sz="900" b="1" dirty="0" smtClean="0">
              <a:effectLst>
                <a:outerShdw blurRad="38100" dist="38100" dir="2700000" algn="tl">
                  <a:srgbClr val="000000">
                    <a:alpha val="43137"/>
                  </a:srgbClr>
                </a:outerShdw>
              </a:effectLst>
            </a:endParaRPr>
          </a:p>
          <a:p>
            <a:endParaRPr lang="en-US" sz="1900" b="1" dirty="0" smtClean="0">
              <a:effectLst>
                <a:outerShdw blurRad="38100" dist="38100" dir="2700000" algn="tl">
                  <a:srgbClr val="000000">
                    <a:alpha val="43137"/>
                  </a:srgbClr>
                </a:outerShdw>
              </a:effectLst>
            </a:endParaRPr>
          </a:p>
          <a:p>
            <a:pPr algn="ctr"/>
            <a:r>
              <a:rPr lang="en-US" sz="1800" b="1" dirty="0" smtClean="0">
                <a:effectLst>
                  <a:outerShdw blurRad="38100" dist="38100" dir="2700000" algn="tl">
                    <a:srgbClr val="000000">
                      <a:alpha val="43137"/>
                    </a:srgbClr>
                  </a:outerShdw>
                </a:effectLst>
              </a:rPr>
              <a:t>(C) Offer in OWL-Q</a:t>
            </a:r>
            <a:endParaRPr lang="en-US" sz="1800" dirty="0" smtClean="0"/>
          </a:p>
          <a:p>
            <a:endParaRPr lang="en-US" sz="1800" dirty="0" smtClean="0"/>
          </a:p>
          <a:p>
            <a:endParaRPr lang="en-US"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Background – Constraint-Based Matchmaking Example</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6</a:t>
            </a:fld>
            <a:endParaRPr lang="de-DE"/>
          </a:p>
        </p:txBody>
      </p:sp>
      <p:sp>
        <p:nvSpPr>
          <p:cNvPr id="5" name="4 - Ορθογώνιο"/>
          <p:cNvSpPr/>
          <p:nvPr/>
        </p:nvSpPr>
        <p:spPr>
          <a:xfrm>
            <a:off x="35496" y="836712"/>
            <a:ext cx="2555776"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5 - Ορθογώνιο"/>
          <p:cNvSpPr/>
          <p:nvPr/>
        </p:nvSpPr>
        <p:spPr>
          <a:xfrm>
            <a:off x="35496" y="3356992"/>
            <a:ext cx="2555776"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6 - Ορθογώνιο"/>
          <p:cNvSpPr/>
          <p:nvPr/>
        </p:nvSpPr>
        <p:spPr>
          <a:xfrm>
            <a:off x="2591272" y="836712"/>
            <a:ext cx="3528392"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7 - Ορθογώνιο"/>
          <p:cNvSpPr/>
          <p:nvPr/>
        </p:nvSpPr>
        <p:spPr>
          <a:xfrm>
            <a:off x="2591272" y="3356992"/>
            <a:ext cx="3528392"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8 - Ορθογώνιο"/>
          <p:cNvSpPr/>
          <p:nvPr/>
        </p:nvSpPr>
        <p:spPr>
          <a:xfrm>
            <a:off x="6119664" y="836712"/>
            <a:ext cx="2987824"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9 - Ορθογώνιο"/>
          <p:cNvSpPr/>
          <p:nvPr/>
        </p:nvSpPr>
        <p:spPr>
          <a:xfrm>
            <a:off x="6119664" y="3356992"/>
            <a:ext cx="2987824"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itle 1"/>
          <p:cNvSpPr txBox="1">
            <a:spLocks/>
          </p:cNvSpPr>
          <p:nvPr/>
        </p:nvSpPr>
        <p:spPr>
          <a:xfrm>
            <a:off x="93971" y="908720"/>
            <a:ext cx="2425293" cy="2376264"/>
          </a:xfrm>
          <a:prstGeom prst="rect">
            <a:avLst/>
          </a:prstGeom>
        </p:spPr>
        <p:txBody>
          <a:bodyPr vert="horz" lIns="91440" tIns="45720" rIns="91440" bIns="45720" rtlCol="0" anchor="t">
            <a:normAutofit fontScale="2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800" b="1" i="0" u="none" strike="noStrike" kern="1200" cap="none" spc="0" normalizeH="0" baseline="0" noProof="0" dirty="0" smtClean="0">
                <a:ln>
                  <a:noFill/>
                </a:ln>
                <a:solidFill>
                  <a:schemeClr val="tx1"/>
                </a:solidFill>
                <a:effectLst/>
                <a:uLnTx/>
                <a:uFillTx/>
                <a:ea typeface="+mj-ea"/>
                <a:cs typeface="+mj-cs"/>
              </a:rPr>
              <a:t>using </a:t>
            </a:r>
            <a:r>
              <a:rPr kumimoji="0" lang="en-US" sz="6800" b="1" i="0" u="none" strike="noStrike" kern="1200" cap="none" spc="0" normalizeH="0" baseline="0" noProof="0" dirty="0" err="1" smtClean="0">
                <a:ln>
                  <a:noFill/>
                </a:ln>
                <a:solidFill>
                  <a:schemeClr val="tx1"/>
                </a:solidFill>
                <a:effectLst/>
                <a:uLnTx/>
                <a:uFillTx/>
                <a:ea typeface="+mj-ea"/>
                <a:cs typeface="+mj-cs"/>
              </a:rPr>
              <a:t>QoS</a:t>
            </a:r>
            <a:r>
              <a:rPr kumimoji="0" lang="en-US" sz="6800" b="1" i="0" u="none" strike="noStrike" kern="1200" cap="none" spc="0" normalizeH="0" baseline="0" noProof="0" dirty="0" smtClean="0">
                <a:ln>
                  <a:noFill/>
                </a:ln>
                <a:solidFill>
                  <a:schemeClr val="tx1"/>
                </a:solidFill>
                <a:effectLst/>
                <a:uLnTx/>
                <a:uFillTx/>
                <a:ea typeface="+mj-ea"/>
                <a:cs typeface="+mj-cs"/>
              </a:rPr>
              <a:t>;</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smtClean="0">
                <a:ln>
                  <a:noFill/>
                </a:ln>
                <a:solidFill>
                  <a:schemeClr val="tx1"/>
                </a:solidFill>
                <a:effectLst/>
                <a:uLnTx/>
                <a:uFillTx/>
                <a:ea typeface="+mj-ea"/>
                <a:cs typeface="+mj-cs"/>
              </a:rPr>
              <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err="1" smtClean="0">
                <a:ln>
                  <a:noFill/>
                </a:ln>
                <a:solidFill>
                  <a:schemeClr val="tx1"/>
                </a:solidFill>
                <a:effectLst/>
                <a:uLnTx/>
                <a:uFillTx/>
                <a:ea typeface="+mj-ea"/>
                <a:cs typeface="+mj-cs"/>
              </a:rPr>
              <a:t>quarantees</a:t>
            </a:r>
            <a:r>
              <a:rPr kumimoji="0" lang="en-US" sz="6800" b="1" i="0" u="none" strike="noStrike" kern="1200" cap="none" spc="0" normalizeH="0" baseline="0" noProof="0" dirty="0" smtClean="0">
                <a:ln>
                  <a:noFill/>
                </a:ln>
                <a:solidFill>
                  <a:schemeClr val="tx1"/>
                </a:solidFill>
                <a:effectLst/>
                <a:uLnTx/>
                <a:uFillTx/>
                <a:ea typeface="+mj-ea"/>
                <a:cs typeface="+mj-cs"/>
              </a:rPr>
              <a:t>{</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err="1" smtClean="0">
                <a:ln>
                  <a:noFill/>
                </a:ln>
                <a:solidFill>
                  <a:schemeClr val="tx1"/>
                </a:solidFill>
                <a:effectLst/>
                <a:uLnTx/>
                <a:uFillTx/>
                <a:ea typeface="+mj-ea"/>
                <a:cs typeface="+mj-cs"/>
              </a:rPr>
              <a:t>AvgRtTime</a:t>
            </a:r>
            <a:r>
              <a:rPr kumimoji="0" lang="en-US" sz="6800" b="1" i="0" u="none" strike="noStrike" kern="1200" cap="none" spc="0" normalizeH="0" baseline="0" noProof="0" dirty="0" smtClean="0">
                <a:ln>
                  <a:noFill/>
                </a:ln>
                <a:solidFill>
                  <a:schemeClr val="tx1"/>
                </a:solidFill>
                <a:effectLst/>
                <a:uLnTx/>
                <a:uFillTx/>
                <a:ea typeface="+mj-ea"/>
                <a:cs typeface="+mj-cs"/>
              </a:rPr>
              <a:t>&gt;=1 and </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smtClean="0">
                <a:ln>
                  <a:noFill/>
                </a:ln>
                <a:solidFill>
                  <a:schemeClr val="tx1"/>
                </a:solidFill>
                <a:effectLst/>
                <a:uLnTx/>
                <a:uFillTx/>
                <a:ea typeface="+mj-ea"/>
                <a:cs typeface="+mj-cs"/>
              </a:rPr>
              <a:t>       </a:t>
            </a:r>
            <a:r>
              <a:rPr kumimoji="0" lang="en-US" sz="6800" b="1" i="0" u="none" strike="noStrike" kern="1200" cap="none" spc="0" normalizeH="0" baseline="0" noProof="0" dirty="0" err="1" smtClean="0">
                <a:ln>
                  <a:noFill/>
                </a:ln>
                <a:solidFill>
                  <a:schemeClr val="tx1"/>
                </a:solidFill>
                <a:effectLst/>
                <a:uLnTx/>
                <a:uFillTx/>
                <a:ea typeface="+mj-ea"/>
                <a:cs typeface="+mj-cs"/>
              </a:rPr>
              <a:t>AvgExTime</a:t>
            </a:r>
            <a:r>
              <a:rPr kumimoji="0" lang="en-US" sz="6800" b="1" i="0" u="none" strike="noStrike" kern="1200" cap="none" spc="0" normalizeH="0" baseline="0" noProof="0" dirty="0" smtClean="0">
                <a:ln>
                  <a:noFill/>
                </a:ln>
                <a:solidFill>
                  <a:schemeClr val="tx1"/>
                </a:solidFill>
                <a:effectLst/>
                <a:uLnTx/>
                <a:uFillTx/>
                <a:ea typeface="+mj-ea"/>
                <a:cs typeface="+mj-cs"/>
              </a:rPr>
              <a:t>&lt;=12;</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smtClean="0">
                <a:ln>
                  <a:noFill/>
                </a:ln>
                <a:solidFill>
                  <a:prstClr val="black"/>
                </a:solidFill>
                <a:effectLst/>
                <a:uLnTx/>
                <a:uFillTx/>
                <a:ea typeface="+mj-ea"/>
                <a:cs typeface="+mj-cs"/>
              </a:rPr>
              <a:t>ATHR&gt;=80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800" b="1" i="0" u="none" strike="noStrike" kern="1200" cap="none" spc="0" normalizeH="0" baseline="0" noProof="0" dirty="0" smtClean="0">
                <a:ln>
                  <a:noFill/>
                </a:ln>
                <a:solidFill>
                  <a:prstClr val="black"/>
                </a:solidFill>
                <a:effectLst/>
                <a:uLnTx/>
                <a:uFillTx/>
                <a:ea typeface="+mj-ea"/>
                <a:cs typeface="+mj-cs"/>
              </a:rPr>
              <a:t>and ATHR&lt;=140</a:t>
            </a:r>
            <a:r>
              <a:rPr kumimoji="0" lang="en-US" sz="6800" b="1" i="0" u="none" strike="noStrike" kern="1200" cap="none" spc="0" normalizeH="0" baseline="0" noProof="0" dirty="0" smtClean="0">
                <a:ln>
                  <a:noFill/>
                </a:ln>
                <a:solidFill>
                  <a:schemeClr val="tx1"/>
                </a:solidFill>
                <a:effectLst/>
                <a:uLnTx/>
                <a:uFillTx/>
                <a:ea typeface="+mj-ea"/>
                <a:cs typeface="+mj-cs"/>
              </a:rPr>
              <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smtClean="0">
                <a:ln>
                  <a:noFill/>
                </a:ln>
                <a:solidFill>
                  <a:schemeClr val="tx1"/>
                </a:solidFill>
                <a:effectLst/>
                <a:uLnTx/>
                <a:uFillTx/>
                <a:ea typeface="+mj-ea"/>
                <a:cs typeface="+mj-cs"/>
              </a:rPr>
              <a:t>}</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smtClean="0">
                <a:ln>
                  <a:noFill/>
                </a:ln>
                <a:solidFill>
                  <a:schemeClr val="tx1"/>
                </a:solidFill>
                <a:effectLst/>
                <a:uLnTx/>
                <a:uFillTx/>
                <a:ea typeface="+mj-ea"/>
                <a:cs typeface="+mj-cs"/>
              </a:rPr>
              <a:t/>
            </a:r>
            <a:br>
              <a:rPr kumimoji="0" lang="en-US" sz="6800" b="1" i="0" u="none" strike="noStrike" kern="1200" cap="none" spc="0" normalizeH="0" baseline="0" noProof="0" dirty="0" smtClean="0">
                <a:ln>
                  <a:noFill/>
                </a:ln>
                <a:solidFill>
                  <a:schemeClr val="tx1"/>
                </a:solidFill>
                <a:effectLst/>
                <a:uLnTx/>
                <a:uFillTx/>
                <a:ea typeface="+mj-ea"/>
                <a:cs typeface="+mj-cs"/>
              </a:rPr>
            </a:br>
            <a:r>
              <a:rPr kumimoji="0" lang="en-US" sz="6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ea typeface="+mj-ea"/>
                <a:cs typeface="+mj-cs"/>
              </a:rPr>
              <a:t>(A) Demand in QRL</a:t>
            </a:r>
            <a:r>
              <a:rPr kumimoji="0" lang="en-US" sz="55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55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55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55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20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9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9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r>
              <a:rPr kumimoji="0" lang="en-US" sz="14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t/>
            </a:r>
            <a:br>
              <a:rPr kumimoji="0" lang="en-US" sz="1400" b="1" i="0" u="none" strike="noStrike" kern="1200" cap="none" spc="0" normalizeH="0" baseline="0" noProof="0" dirty="0" smtClean="0">
                <a:ln>
                  <a:noFill/>
                </a:ln>
                <a:solidFill>
                  <a:schemeClr val="tx1"/>
                </a:solidFill>
                <a:effectLst/>
                <a:uLnTx/>
                <a:uFillTx/>
                <a:latin typeface="Arial Narrow" panose="020B0606020202030204" pitchFamily="34" charset="0"/>
                <a:ea typeface="+mj-ea"/>
                <a:cs typeface="+mj-cs"/>
              </a:rPr>
            </a:br>
            <a:endParaRPr kumimoji="0" lang="el-GR" sz="1400" b="1" i="0" u="none" strike="noStrike" kern="1200" cap="none" spc="0" normalizeH="0" baseline="0" noProof="0" dirty="0">
              <a:ln>
                <a:noFill/>
              </a:ln>
              <a:solidFill>
                <a:schemeClr val="tx1"/>
              </a:solidFill>
              <a:effectLst/>
              <a:uLnTx/>
              <a:uFillTx/>
              <a:latin typeface="Arial Narrow" panose="020B0606020202030204" pitchFamily="34" charset="0"/>
              <a:ea typeface="+mj-ea"/>
              <a:cs typeface="+mj-cs"/>
            </a:endParaRPr>
          </a:p>
        </p:txBody>
      </p:sp>
      <p:sp>
        <p:nvSpPr>
          <p:cNvPr id="13" name="Subtitle 2"/>
          <p:cNvSpPr txBox="1">
            <a:spLocks/>
          </p:cNvSpPr>
          <p:nvPr/>
        </p:nvSpPr>
        <p:spPr>
          <a:xfrm>
            <a:off x="2591272" y="836712"/>
            <a:ext cx="3744416" cy="2520280"/>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900" b="1" i="0" u="none" strike="noStrike" kern="1200" cap="none" spc="0" normalizeH="0" baseline="0" noProof="0" dirty="0" smtClean="0">
              <a:ln>
                <a:noFill/>
              </a:ln>
              <a:solidFill>
                <a:schemeClr val="tx1"/>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tabLst/>
              <a:defRPr/>
            </a:pPr>
            <a:r>
              <a:rPr kumimoji="0" lang="en-US" sz="1700" b="1" i="1" u="none" strike="noStrike" kern="1200" cap="none" spc="0" normalizeH="0" baseline="0" noProof="0" dirty="0" smtClean="0">
                <a:ln>
                  <a:noFill/>
                </a:ln>
                <a:solidFill>
                  <a:prstClr val="black"/>
                </a:solidFill>
                <a:effectLst/>
                <a:uLnTx/>
                <a:uFillTx/>
                <a:ea typeface="+mn-ea"/>
                <a:cs typeface="+mn-cs"/>
              </a:rPr>
              <a:t>Advert</a:t>
            </a:r>
            <a:r>
              <a:rPr kumimoji="0" lang="en-US" sz="1700" b="1" i="0" u="none" strike="noStrike" kern="1200" cap="none" spc="0" normalizeH="0" baseline="0" noProof="0" dirty="0" smtClean="0">
                <a:ln>
                  <a:noFill/>
                </a:ln>
                <a:solidFill>
                  <a:prstClr val="black"/>
                </a:solidFill>
                <a:effectLst/>
                <a:uLnTx/>
                <a:uFillTx/>
                <a:ea typeface="+mn-ea"/>
                <a:cs typeface="+mn-cs"/>
              </a:rPr>
              <a:t> </a:t>
            </a:r>
            <a:r>
              <a:rPr kumimoji="0" lang="en-US" sz="1700" b="0" i="0" u="none" strike="noStrike" kern="1200" cap="none" spc="0" normalizeH="0" baseline="0" noProof="0" dirty="0" smtClean="0">
                <a:ln>
                  <a:noFill/>
                </a:ln>
                <a:solidFill>
                  <a:prstClr val="black"/>
                </a:solidFill>
                <a:effectLst/>
                <a:uLnTx/>
                <a:uFillTx/>
                <a:ea typeface="+mn-ea"/>
                <a:cs typeface="+mn-cs"/>
              </a:rPr>
              <a:t>≡</a:t>
            </a:r>
            <a:r>
              <a:rPr kumimoji="0" lang="en-US" sz="1700" b="1" i="0" u="none" strike="noStrike" kern="1200" cap="none" spc="0" normalizeH="0" baseline="0" noProof="0" dirty="0" smtClean="0">
                <a:ln>
                  <a:noFill/>
                </a:ln>
                <a:solidFill>
                  <a:prstClr val="black"/>
                </a:solidFill>
                <a:effectLst/>
                <a:uLnTx/>
                <a:uFillTx/>
                <a:ea typeface="+mn-ea"/>
                <a:cs typeface="+mn-cs"/>
              </a:rPr>
              <a:t> </a:t>
            </a:r>
            <a:r>
              <a:rPr kumimoji="0" lang="en-US" sz="1700" b="1" i="1" u="none" strike="noStrike" kern="1200" cap="none" spc="0" normalizeH="0" baseline="0" noProof="0" dirty="0" smtClean="0">
                <a:ln>
                  <a:noFill/>
                </a:ln>
                <a:solidFill>
                  <a:prstClr val="black"/>
                </a:solidFill>
                <a:effectLst/>
                <a:uLnTx/>
                <a:uFillTx/>
                <a:ea typeface="+mn-ea"/>
                <a:cs typeface="+mn-cs"/>
              </a:rPr>
              <a:t>Specification</a:t>
            </a:r>
            <a:r>
              <a:rPr kumimoji="0" lang="en-US" sz="1700" b="1" i="0" u="none" strike="noStrike" kern="1200" cap="none" spc="0" normalizeH="0" baseline="0" noProof="0" dirty="0" smtClean="0">
                <a:ln>
                  <a:noFill/>
                </a:ln>
                <a:solidFill>
                  <a:prstClr val="black"/>
                </a:solidFill>
                <a:effectLst/>
                <a:uLnTx/>
                <a:uFillTx/>
                <a:ea typeface="+mn-ea"/>
                <a:cs typeface="+mn-cs"/>
              </a:rPr>
              <a:t> and </a:t>
            </a:r>
            <a:endParaRPr kumimoji="0" lang="el-GR" sz="1700" b="1" i="0" u="none" strike="noStrike" kern="1200" cap="none" spc="0" normalizeH="0" baseline="0" noProof="0" dirty="0" smtClean="0">
              <a:ln>
                <a:noFill/>
              </a:ln>
              <a:solidFill>
                <a:prstClr val="black"/>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tabLst/>
              <a:defRPr/>
            </a:pPr>
            <a:r>
              <a:rPr kumimoji="0" lang="en-US" sz="1700" b="1" i="0" u="none" strike="noStrike" kern="1200" cap="none" spc="0" normalizeH="0" baseline="0" noProof="0" dirty="0" smtClean="0">
                <a:ln>
                  <a:noFill/>
                </a:ln>
                <a:solidFill>
                  <a:prstClr val="black"/>
                </a:solidFill>
                <a:effectLst/>
                <a:uLnTx/>
                <a:uFillTx/>
                <a:ea typeface="+mn-ea"/>
                <a:cs typeface="+mn-cs"/>
              </a:rPr>
              <a:t>(</a:t>
            </a:r>
            <a:r>
              <a:rPr kumimoji="0" lang="en-US" sz="1700" b="1" i="1" u="none" strike="noStrike" kern="1200" cap="none" spc="0" normalizeH="0" baseline="0" noProof="0" dirty="0" err="1" smtClean="0">
                <a:ln>
                  <a:noFill/>
                </a:ln>
                <a:solidFill>
                  <a:prstClr val="black"/>
                </a:solidFill>
                <a:effectLst/>
                <a:uLnTx/>
                <a:uFillTx/>
                <a:ea typeface="+mn-ea"/>
                <a:cs typeface="+mn-cs"/>
              </a:rPr>
              <a:t>hasTerm</a:t>
            </a:r>
            <a:r>
              <a:rPr kumimoji="0" lang="en-US" sz="1700" b="1" i="0" u="none" strike="noStrike" kern="1200" cap="none" spc="0" normalizeH="0" baseline="0" noProof="0" dirty="0" smtClean="0">
                <a:ln>
                  <a:noFill/>
                </a:ln>
                <a:solidFill>
                  <a:prstClr val="black"/>
                </a:solidFill>
                <a:effectLst/>
                <a:uLnTx/>
                <a:uFillTx/>
                <a:ea typeface="+mn-ea"/>
                <a:cs typeface="+mn-cs"/>
              </a:rPr>
              <a:t> some </a:t>
            </a:r>
          </a:p>
          <a:p>
            <a:pPr marL="342900" marR="0" lvl="0" indent="-342900" algn="l" defTabSz="914400" rtl="0" eaLnBrk="1" fontAlgn="auto" latinLnBrk="0" hangingPunct="1">
              <a:lnSpc>
                <a:spcPct val="100000"/>
              </a:lnSpc>
              <a:spcBef>
                <a:spcPts val="0"/>
              </a:spcBef>
              <a:spcAft>
                <a:spcPts val="0"/>
              </a:spcAft>
              <a:buClrTx/>
              <a:buSzTx/>
              <a:tabLst/>
              <a:defRPr/>
            </a:pPr>
            <a:r>
              <a:rPr kumimoji="0" lang="en-US" sz="1700" b="1" i="0" u="none" strike="noStrike" kern="1200" cap="none" spc="0" normalizeH="0" baseline="0" noProof="0" dirty="0" smtClean="0">
                <a:ln>
                  <a:noFill/>
                </a:ln>
                <a:solidFill>
                  <a:prstClr val="black"/>
                </a:solidFill>
                <a:effectLst/>
                <a:uLnTx/>
                <a:uFillTx/>
                <a:ea typeface="+mn-ea"/>
                <a:cs typeface="+mn-cs"/>
              </a:rPr>
              <a:t>(</a:t>
            </a:r>
            <a:r>
              <a:rPr kumimoji="0" lang="en-US" sz="1700" b="1" i="1" u="none" strike="noStrike" kern="1200" cap="none" spc="0" normalizeH="0" baseline="0" noProof="0" dirty="0" err="1" smtClean="0">
                <a:ln>
                  <a:noFill/>
                </a:ln>
                <a:solidFill>
                  <a:prstClr val="black"/>
                </a:solidFill>
                <a:effectLst/>
                <a:uLnTx/>
                <a:uFillTx/>
                <a:ea typeface="+mn-ea"/>
                <a:cs typeface="+mn-cs"/>
              </a:rPr>
              <a:t>MeanResponseTime</a:t>
            </a:r>
            <a:r>
              <a:rPr kumimoji="0" lang="en-US" sz="1700" b="1" i="0" u="none" strike="noStrike" kern="1200" cap="none" spc="0" normalizeH="0" baseline="0" noProof="0" dirty="0" smtClean="0">
                <a:ln>
                  <a:noFill/>
                </a:ln>
                <a:solidFill>
                  <a:prstClr val="black"/>
                </a:solidFill>
                <a:effectLst/>
                <a:uLnTx/>
                <a:uFillTx/>
                <a:ea typeface="+mn-ea"/>
                <a:cs typeface="+mn-cs"/>
              </a:rPr>
              <a:t> and </a:t>
            </a:r>
            <a:endParaRPr kumimoji="0" lang="el-GR" sz="1700" b="1" i="0" u="none" strike="noStrike" kern="1200" cap="none" spc="0" normalizeH="0" baseline="0" noProof="0" dirty="0" smtClean="0">
              <a:ln>
                <a:noFill/>
              </a:ln>
              <a:solidFill>
                <a:prstClr val="black"/>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tabLst/>
              <a:defRPr/>
            </a:pPr>
            <a:r>
              <a:rPr kumimoji="0" lang="en-US" sz="1700" b="1" i="0" u="none" strike="noStrike" kern="1200" cap="none" spc="0" normalizeH="0" baseline="0" noProof="0" dirty="0" smtClean="0">
                <a:ln>
                  <a:noFill/>
                </a:ln>
                <a:solidFill>
                  <a:prstClr val="black"/>
                </a:solidFill>
                <a:effectLst/>
                <a:uLnTx/>
                <a:uFillTx/>
                <a:ea typeface="+mn-ea"/>
                <a:cs typeface="+mn-cs"/>
              </a:rPr>
              <a:t>(</a:t>
            </a:r>
            <a:r>
              <a:rPr kumimoji="0" lang="en-US" sz="1700" b="1" i="1" u="none" strike="noStrike" kern="1200" cap="none" spc="0" normalizeH="0" baseline="0" noProof="0" dirty="0" smtClean="0">
                <a:ln>
                  <a:noFill/>
                </a:ln>
                <a:solidFill>
                  <a:prstClr val="black"/>
                </a:solidFill>
                <a:effectLst/>
                <a:uLnTx/>
                <a:uFillTx/>
                <a:ea typeface="+mn-ea"/>
                <a:cs typeface="+mn-cs"/>
              </a:rPr>
              <a:t>value</a:t>
            </a:r>
            <a:r>
              <a:rPr kumimoji="0" lang="en-US" sz="1700" b="1" i="0" u="none" strike="noStrike" kern="1200" cap="none" spc="0" normalizeH="0" baseline="0" noProof="0" dirty="0" smtClean="0">
                <a:ln>
                  <a:noFill/>
                </a:ln>
                <a:solidFill>
                  <a:prstClr val="black"/>
                </a:solidFill>
                <a:effectLst/>
                <a:uLnTx/>
                <a:uFillTx/>
                <a:ea typeface="+mn-ea"/>
                <a:cs typeface="+mn-cs"/>
              </a:rPr>
              <a:t> some </a:t>
            </a:r>
            <a:r>
              <a:rPr kumimoji="0" lang="en-US" sz="1700" b="1" i="0" u="none" strike="noStrike" kern="1200" cap="none" spc="0" normalizeH="0" baseline="0" noProof="0" dirty="0" err="1" smtClean="0">
                <a:ln>
                  <a:noFill/>
                </a:ln>
                <a:solidFill>
                  <a:prstClr val="black"/>
                </a:solidFill>
                <a:effectLst/>
                <a:uLnTx/>
                <a:uFillTx/>
                <a:ea typeface="+mn-ea"/>
                <a:cs typeface="+mn-cs"/>
              </a:rPr>
              <a:t>int</a:t>
            </a:r>
            <a:r>
              <a:rPr kumimoji="0" lang="en-US" sz="1700" b="1" i="0" u="none" strike="noStrike" kern="1200" cap="none" spc="0" normalizeH="0" baseline="0" noProof="0" dirty="0" smtClean="0">
                <a:ln>
                  <a:noFill/>
                </a:ln>
                <a:solidFill>
                  <a:prstClr val="black"/>
                </a:solidFill>
                <a:effectLst/>
                <a:uLnTx/>
                <a:uFillTx/>
                <a:ea typeface="+mn-ea"/>
                <a:cs typeface="+mn-cs"/>
              </a:rPr>
              <a:t>[&lt;= “-1"^^</a:t>
            </a:r>
            <a:r>
              <a:rPr kumimoji="0" lang="en-US" sz="1700" b="1" i="0" u="none" strike="noStrike" kern="1200" cap="none" spc="0" normalizeH="0" baseline="0" noProof="0" dirty="0" err="1" smtClean="0">
                <a:ln>
                  <a:noFill/>
                </a:ln>
                <a:solidFill>
                  <a:prstClr val="black"/>
                </a:solidFill>
                <a:effectLst/>
                <a:uLnTx/>
                <a:uFillTx/>
                <a:ea typeface="+mn-ea"/>
                <a:cs typeface="+mn-cs"/>
              </a:rPr>
              <a:t>int</a:t>
            </a:r>
            <a:r>
              <a:rPr kumimoji="0" lang="en-US" sz="1700" b="1" i="0" u="none" strike="noStrike" kern="1200" cap="none" spc="0" normalizeH="0" baseline="0" noProof="0" dirty="0" smtClean="0">
                <a:ln>
                  <a:noFill/>
                </a:ln>
                <a:solidFill>
                  <a:prstClr val="black"/>
                </a:solidFill>
                <a:effectLst/>
                <a:uLnTx/>
                <a:uFillTx/>
                <a:ea typeface="+mn-ea"/>
                <a:cs typeface="+mn-cs"/>
              </a:rPr>
              <a:t>, &gt;= “-12"^^</a:t>
            </a:r>
            <a:r>
              <a:rPr kumimoji="0" lang="en-US" sz="1700" b="1" i="0" u="none" strike="noStrike" kern="1200" cap="none" spc="0" normalizeH="0" baseline="0" noProof="0" dirty="0" err="1" smtClean="0">
                <a:ln>
                  <a:noFill/>
                </a:ln>
                <a:solidFill>
                  <a:prstClr val="black"/>
                </a:solidFill>
                <a:effectLst/>
                <a:uLnTx/>
                <a:uFillTx/>
                <a:ea typeface="+mn-ea"/>
                <a:cs typeface="+mn-cs"/>
              </a:rPr>
              <a:t>int</a:t>
            </a:r>
            <a:r>
              <a:rPr kumimoji="0" lang="en-US" sz="1700" b="1" i="0" u="none" strike="noStrike" kern="1200" cap="none" spc="0" normalizeH="0" baseline="0" noProof="0" dirty="0" smtClean="0">
                <a:ln>
                  <a:noFill/>
                </a:ln>
                <a:solidFill>
                  <a:prstClr val="black"/>
                </a:solidFill>
                <a:effectLst/>
                <a:uLnTx/>
                <a:uFillTx/>
                <a:ea typeface="+mn-ea"/>
                <a:cs typeface="+mn-cs"/>
              </a:rPr>
              <a:t>]))) and (</a:t>
            </a:r>
            <a:r>
              <a:rPr kumimoji="0" lang="en-US" sz="1700" b="1" i="1" u="none" strike="noStrike" kern="1200" cap="none" spc="0" normalizeH="0" baseline="0" noProof="0" dirty="0" err="1" smtClean="0">
                <a:ln>
                  <a:noFill/>
                </a:ln>
                <a:solidFill>
                  <a:prstClr val="black"/>
                </a:solidFill>
                <a:effectLst/>
                <a:uLnTx/>
                <a:uFillTx/>
                <a:ea typeface="+mn-ea"/>
                <a:cs typeface="+mn-cs"/>
              </a:rPr>
              <a:t>hasTerm</a:t>
            </a:r>
            <a:r>
              <a:rPr kumimoji="0" lang="en-US" sz="1700" b="1" i="0" u="none" strike="noStrike" kern="1200" cap="none" spc="0" normalizeH="0" baseline="0" noProof="0" dirty="0" smtClean="0">
                <a:ln>
                  <a:noFill/>
                </a:ln>
                <a:solidFill>
                  <a:prstClr val="black"/>
                </a:solidFill>
                <a:effectLst/>
                <a:uLnTx/>
                <a:uFillTx/>
                <a:ea typeface="+mn-ea"/>
                <a:cs typeface="+mn-cs"/>
              </a:rPr>
              <a:t> some </a:t>
            </a:r>
          </a:p>
          <a:p>
            <a:pPr marL="342900" marR="0" lvl="0" indent="-342900" algn="l" defTabSz="914400" rtl="0" eaLnBrk="1" fontAlgn="auto" latinLnBrk="0" hangingPunct="1">
              <a:lnSpc>
                <a:spcPct val="100000"/>
              </a:lnSpc>
              <a:spcBef>
                <a:spcPts val="0"/>
              </a:spcBef>
              <a:spcAft>
                <a:spcPts val="0"/>
              </a:spcAft>
              <a:buClrTx/>
              <a:buSzTx/>
              <a:tabLst/>
              <a:defRPr/>
            </a:pPr>
            <a:r>
              <a:rPr kumimoji="0" lang="en-US" sz="1700" b="1" i="0" u="none" strike="noStrike" kern="1200" cap="none" spc="0" normalizeH="0" baseline="0" noProof="0" dirty="0" smtClean="0">
                <a:ln>
                  <a:noFill/>
                </a:ln>
                <a:solidFill>
                  <a:prstClr val="black"/>
                </a:solidFill>
                <a:effectLst/>
                <a:uLnTx/>
                <a:uFillTx/>
                <a:ea typeface="+mn-ea"/>
                <a:cs typeface="+mn-cs"/>
              </a:rPr>
              <a:t>(</a:t>
            </a:r>
            <a:r>
              <a:rPr kumimoji="0" lang="en-US" sz="1700" b="1" i="1" u="none" strike="noStrike" kern="1200" cap="none" spc="0" normalizeH="0" baseline="0" noProof="0" dirty="0" err="1" smtClean="0">
                <a:ln>
                  <a:noFill/>
                </a:ln>
                <a:solidFill>
                  <a:prstClr val="black"/>
                </a:solidFill>
                <a:effectLst/>
                <a:uLnTx/>
                <a:uFillTx/>
                <a:ea typeface="+mn-ea"/>
                <a:cs typeface="+mn-cs"/>
              </a:rPr>
              <a:t>MeanThroughput</a:t>
            </a:r>
            <a:r>
              <a:rPr kumimoji="0" lang="en-US" sz="1700" b="1" i="0" u="none" strike="noStrike" kern="1200" cap="none" spc="0" normalizeH="0" baseline="0" noProof="0" dirty="0" smtClean="0">
                <a:ln>
                  <a:noFill/>
                </a:ln>
                <a:solidFill>
                  <a:prstClr val="black"/>
                </a:solidFill>
                <a:effectLst/>
                <a:uLnTx/>
                <a:uFillTx/>
                <a:ea typeface="+mn-ea"/>
                <a:cs typeface="+mn-cs"/>
              </a:rPr>
              <a:t> and (</a:t>
            </a:r>
            <a:r>
              <a:rPr kumimoji="0" lang="en-US" sz="1700" b="1" i="1" u="none" strike="noStrike" kern="1200" cap="none" spc="0" normalizeH="0" baseline="0" noProof="0" dirty="0" smtClean="0">
                <a:ln>
                  <a:noFill/>
                </a:ln>
                <a:solidFill>
                  <a:prstClr val="black"/>
                </a:solidFill>
                <a:effectLst/>
                <a:uLnTx/>
                <a:uFillTx/>
                <a:ea typeface="+mn-ea"/>
                <a:cs typeface="+mn-cs"/>
              </a:rPr>
              <a:t>value</a:t>
            </a:r>
            <a:r>
              <a:rPr kumimoji="0" lang="en-US" sz="1700" b="1" i="0" u="none" strike="noStrike" kern="1200" cap="none" spc="0" normalizeH="0" baseline="0" noProof="0" dirty="0" smtClean="0">
                <a:ln>
                  <a:noFill/>
                </a:ln>
                <a:solidFill>
                  <a:prstClr val="black"/>
                </a:solidFill>
                <a:effectLst/>
                <a:uLnTx/>
                <a:uFillTx/>
                <a:ea typeface="+mn-ea"/>
                <a:cs typeface="+mn-cs"/>
              </a:rPr>
              <a:t> some </a:t>
            </a:r>
            <a:r>
              <a:rPr kumimoji="0" lang="en-US" sz="1700" b="1" i="0" u="none" strike="noStrike" kern="1200" cap="none" spc="0" normalizeH="0" baseline="0" noProof="0" dirty="0" err="1" smtClean="0">
                <a:ln>
                  <a:noFill/>
                </a:ln>
                <a:solidFill>
                  <a:prstClr val="black"/>
                </a:solidFill>
                <a:effectLst/>
                <a:uLnTx/>
                <a:uFillTx/>
                <a:ea typeface="+mn-ea"/>
                <a:cs typeface="+mn-cs"/>
              </a:rPr>
              <a:t>int</a:t>
            </a:r>
            <a:r>
              <a:rPr kumimoji="0" lang="en-US" sz="1700" b="1" i="0" u="none" strike="noStrike" kern="1200" cap="none" spc="0" normalizeH="0" baseline="0" noProof="0" dirty="0" smtClean="0">
                <a:ln>
                  <a:noFill/>
                </a:ln>
                <a:solidFill>
                  <a:prstClr val="black"/>
                </a:solidFill>
                <a:effectLst/>
                <a:uLnTx/>
                <a:uFillTx/>
                <a:ea typeface="+mn-ea"/>
                <a:cs typeface="+mn-cs"/>
              </a:rPr>
              <a:t>[&gt;= “80"^^</a:t>
            </a:r>
            <a:r>
              <a:rPr kumimoji="0" lang="en-US" sz="1700" b="1" i="0" u="none" strike="noStrike" kern="1200" cap="none" spc="0" normalizeH="0" baseline="0" noProof="0" dirty="0" err="1" smtClean="0">
                <a:ln>
                  <a:noFill/>
                </a:ln>
                <a:solidFill>
                  <a:prstClr val="black"/>
                </a:solidFill>
                <a:effectLst/>
                <a:uLnTx/>
                <a:uFillTx/>
                <a:ea typeface="+mn-ea"/>
                <a:cs typeface="+mn-cs"/>
              </a:rPr>
              <a:t>int</a:t>
            </a:r>
            <a:r>
              <a:rPr kumimoji="0" lang="en-US" sz="1700" b="1" i="0" u="none" strike="noStrike" kern="1200" cap="none" spc="0" normalizeH="0" baseline="0" noProof="0" dirty="0" smtClean="0">
                <a:ln>
                  <a:noFill/>
                </a:ln>
                <a:solidFill>
                  <a:prstClr val="black"/>
                </a:solidFill>
                <a:effectLst/>
                <a:uLnTx/>
                <a:uFillTx/>
                <a:ea typeface="+mn-ea"/>
                <a:cs typeface="+mn-cs"/>
              </a:rPr>
              <a:t>, &lt;= "140"^^</a:t>
            </a:r>
            <a:r>
              <a:rPr kumimoji="0" lang="en-US" sz="1700" b="1" i="0" u="none" strike="noStrike" kern="1200" cap="none" spc="0" normalizeH="0" baseline="0" noProof="0" dirty="0" err="1" smtClean="0">
                <a:ln>
                  <a:noFill/>
                </a:ln>
                <a:solidFill>
                  <a:prstClr val="black"/>
                </a:solidFill>
                <a:effectLst/>
                <a:uLnTx/>
                <a:uFillTx/>
                <a:ea typeface="+mn-ea"/>
                <a:cs typeface="+mn-cs"/>
              </a:rPr>
              <a:t>int</a:t>
            </a:r>
            <a:r>
              <a:rPr kumimoji="0" lang="en-US" sz="1700" b="1" i="0" u="none" strike="noStrike" kern="1200" cap="none" spc="0" normalizeH="0" baseline="0" noProof="0" dirty="0" smtClean="0">
                <a:ln>
                  <a:noFill/>
                </a:ln>
                <a:solidFill>
                  <a:prstClr val="black"/>
                </a:solidFill>
                <a:effectLst/>
                <a:uLnTx/>
                <a:uFillTx/>
                <a:ea typeface="+mn-ea"/>
                <a:cs typeface="+mn-cs"/>
              </a:rPr>
              <a:t>])))</a:t>
            </a:r>
            <a:endParaRPr kumimoji="0" lang="en-US" sz="17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tabLst/>
              <a:defRPr/>
            </a:pPr>
            <a:endParaRPr kumimoji="0" lang="en-US" sz="17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tabLst/>
              <a:defRPr/>
            </a:pPr>
            <a:r>
              <a:rPr kumimoji="0" lang="en-US" sz="17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ea typeface="+mn-ea"/>
                <a:cs typeface="+mn-cs"/>
              </a:rPr>
              <a:t>(B) Demand in OWL-Q (with negate)</a:t>
            </a:r>
            <a:endParaRPr kumimoji="0" lang="en-US" sz="1700" b="0" i="0" u="none" strike="noStrike" kern="1200" cap="none" spc="0" normalizeH="0" baseline="0" noProof="0" dirty="0" smtClean="0">
              <a:ln>
                <a:noFill/>
              </a:ln>
              <a:solidFill>
                <a:prstClr val="black"/>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tabLst/>
              <a:defRPr/>
            </a:pPr>
            <a:endParaRPr kumimoji="0" lang="en-US" sz="1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l-GR" sz="1400" b="0" i="0" u="none" strike="noStrike" kern="1200" cap="none" spc="0" normalizeH="0" baseline="0" noProof="0" dirty="0">
              <a:ln>
                <a:noFill/>
              </a:ln>
              <a:solidFill>
                <a:schemeClr val="tx1"/>
              </a:solidFill>
              <a:effectLst/>
              <a:uLnTx/>
              <a:uFillTx/>
              <a:latin typeface="Arial Narrow" panose="020B0606020202030204" pitchFamily="34" charset="0"/>
              <a:ea typeface="+mn-ea"/>
              <a:cs typeface="+mn-cs"/>
            </a:endParaRPr>
          </a:p>
        </p:txBody>
      </p:sp>
      <p:sp>
        <p:nvSpPr>
          <p:cNvPr id="14" name="TextBox 5"/>
          <p:cNvSpPr txBox="1"/>
          <p:nvPr/>
        </p:nvSpPr>
        <p:spPr>
          <a:xfrm>
            <a:off x="6191672" y="658599"/>
            <a:ext cx="2915816" cy="3202449"/>
          </a:xfrm>
          <a:prstGeom prst="rect">
            <a:avLst/>
          </a:prstGeom>
          <a:noFill/>
        </p:spPr>
        <p:txBody>
          <a:bodyPr wrap="square" lIns="108241" tIns="54119" rIns="108241" bIns="54119" rtlCol="0">
            <a:spAutoFit/>
          </a:bodyPr>
          <a:lstStyle/>
          <a:p>
            <a:endParaRPr lang="en-US" sz="900" b="1" i="1" dirty="0" smtClean="0"/>
          </a:p>
          <a:p>
            <a:pPr lvl="0">
              <a:spcBef>
                <a:spcPct val="20000"/>
              </a:spcBef>
              <a:defRPr/>
            </a:pPr>
            <a:r>
              <a:rPr lang="en-US" sz="1700" b="1" dirty="0" smtClean="0">
                <a:solidFill>
                  <a:prstClr val="black"/>
                </a:solidFill>
              </a:rPr>
              <a:t>using </a:t>
            </a:r>
            <a:r>
              <a:rPr lang="en-US" sz="1700" b="1" dirty="0" err="1" smtClean="0">
                <a:solidFill>
                  <a:prstClr val="black"/>
                </a:solidFill>
              </a:rPr>
              <a:t>QoS</a:t>
            </a:r>
            <a:r>
              <a:rPr lang="en-US" sz="1700" b="1" dirty="0" smtClean="0">
                <a:solidFill>
                  <a:prstClr val="black"/>
                </a:solidFill>
              </a:rPr>
              <a:t>;</a:t>
            </a:r>
          </a:p>
          <a:p>
            <a:pPr lvl="0">
              <a:spcBef>
                <a:spcPct val="20000"/>
              </a:spcBef>
              <a:defRPr/>
            </a:pPr>
            <a:endParaRPr lang="en-US" sz="800" b="1" dirty="0" smtClean="0">
              <a:solidFill>
                <a:prstClr val="black"/>
              </a:solidFill>
            </a:endParaRPr>
          </a:p>
          <a:p>
            <a:pPr lvl="0">
              <a:spcBef>
                <a:spcPct val="20000"/>
              </a:spcBef>
              <a:defRPr/>
            </a:pPr>
            <a:r>
              <a:rPr lang="en-US" sz="1700" b="1" dirty="0" err="1" smtClean="0">
                <a:solidFill>
                  <a:prstClr val="black"/>
                </a:solidFill>
              </a:rPr>
              <a:t>quarantees</a:t>
            </a:r>
            <a:r>
              <a:rPr lang="en-US" sz="1700" b="1" dirty="0" smtClean="0">
                <a:solidFill>
                  <a:prstClr val="black"/>
                </a:solidFill>
              </a:rPr>
              <a:t>{</a:t>
            </a:r>
          </a:p>
          <a:p>
            <a:pPr lvl="0">
              <a:spcBef>
                <a:spcPct val="20000"/>
              </a:spcBef>
              <a:defRPr/>
            </a:pPr>
            <a:r>
              <a:rPr lang="en-US" sz="1700" b="1" dirty="0" smtClean="0">
                <a:solidFill>
                  <a:prstClr val="black"/>
                </a:solidFill>
              </a:rPr>
              <a:t>X</a:t>
            </a:r>
            <a:r>
              <a:rPr lang="en-US" sz="1700" b="1" baseline="-25000" dirty="0" smtClean="0">
                <a:solidFill>
                  <a:prstClr val="black"/>
                </a:solidFill>
              </a:rPr>
              <a:t>1</a:t>
            </a:r>
            <a:r>
              <a:rPr lang="en-US" sz="1700" b="1" dirty="0" smtClean="0">
                <a:solidFill>
                  <a:prstClr val="black"/>
                </a:solidFill>
              </a:rPr>
              <a:t>&gt;=2 and X</a:t>
            </a:r>
            <a:r>
              <a:rPr lang="en-US" sz="1700" b="1" baseline="-25000" dirty="0" smtClean="0">
                <a:solidFill>
                  <a:prstClr val="black"/>
                </a:solidFill>
              </a:rPr>
              <a:t>1 </a:t>
            </a:r>
            <a:r>
              <a:rPr lang="en-US" sz="1700" b="1" dirty="0" smtClean="0">
                <a:solidFill>
                  <a:prstClr val="black"/>
                </a:solidFill>
              </a:rPr>
              <a:t>&lt;=10;</a:t>
            </a:r>
          </a:p>
          <a:p>
            <a:pPr lvl="0">
              <a:spcBef>
                <a:spcPct val="20000"/>
              </a:spcBef>
              <a:defRPr/>
            </a:pPr>
            <a:r>
              <a:rPr lang="en-US" sz="1700" b="1" dirty="0" smtClean="0">
                <a:solidFill>
                  <a:prstClr val="black"/>
                </a:solidFill>
              </a:rPr>
              <a:t>X</a:t>
            </a:r>
            <a:r>
              <a:rPr lang="en-US" sz="1700" b="1" baseline="-25000" dirty="0" smtClean="0">
                <a:solidFill>
                  <a:prstClr val="black"/>
                </a:solidFill>
              </a:rPr>
              <a:t>2 </a:t>
            </a:r>
            <a:r>
              <a:rPr lang="en-US" sz="1700" b="1" dirty="0" smtClean="0">
                <a:solidFill>
                  <a:prstClr val="black"/>
                </a:solidFill>
              </a:rPr>
              <a:t>&gt;=100 and X</a:t>
            </a:r>
            <a:r>
              <a:rPr lang="en-US" sz="1700" b="1" baseline="-25000" dirty="0" smtClean="0">
                <a:solidFill>
                  <a:prstClr val="black"/>
                </a:solidFill>
              </a:rPr>
              <a:t>2 </a:t>
            </a:r>
            <a:r>
              <a:rPr lang="en-US" sz="1700" b="1" dirty="0" smtClean="0">
                <a:solidFill>
                  <a:prstClr val="black"/>
                </a:solidFill>
              </a:rPr>
              <a:t>&lt;=120; </a:t>
            </a:r>
          </a:p>
          <a:p>
            <a:pPr lvl="0">
              <a:spcBef>
                <a:spcPct val="20000"/>
              </a:spcBef>
            </a:pPr>
            <a:r>
              <a:rPr lang="en-US" sz="1700" b="1" dirty="0" smtClean="0">
                <a:solidFill>
                  <a:prstClr val="black"/>
                </a:solidFill>
              </a:rPr>
              <a:t>X</a:t>
            </a:r>
            <a:r>
              <a:rPr lang="en-US" sz="1700" b="1" baseline="-25000" dirty="0" smtClean="0">
                <a:solidFill>
                  <a:prstClr val="black"/>
                </a:solidFill>
              </a:rPr>
              <a:t>1 </a:t>
            </a:r>
            <a:r>
              <a:rPr lang="en-US" sz="1700" b="1" dirty="0" smtClean="0">
                <a:solidFill>
                  <a:prstClr val="black"/>
                </a:solidFill>
              </a:rPr>
              <a:t>&lt;1</a:t>
            </a:r>
          </a:p>
          <a:p>
            <a:pPr lvl="0">
              <a:spcBef>
                <a:spcPct val="20000"/>
              </a:spcBef>
              <a:defRPr/>
            </a:pPr>
            <a:r>
              <a:rPr lang="en-US" sz="1700" b="1" dirty="0" smtClean="0">
                <a:solidFill>
                  <a:prstClr val="black"/>
                </a:solidFill>
              </a:rPr>
              <a:t>}</a:t>
            </a:r>
          </a:p>
          <a:p>
            <a:pPr lvl="0">
              <a:spcBef>
                <a:spcPct val="20000"/>
              </a:spcBef>
              <a:defRPr/>
            </a:pPr>
            <a:endParaRPr lang="en-US" sz="200" b="1" dirty="0" smtClean="0">
              <a:solidFill>
                <a:prstClr val="black"/>
              </a:solidFill>
              <a:effectLst>
                <a:outerShdw blurRad="38100" dist="38100" dir="2700000" algn="tl">
                  <a:srgbClr val="000000">
                    <a:alpha val="43137"/>
                  </a:srgbClr>
                </a:outerShdw>
              </a:effectLst>
            </a:endParaRPr>
          </a:p>
          <a:p>
            <a:pPr lvl="0">
              <a:spcBef>
                <a:spcPct val="20000"/>
              </a:spcBef>
              <a:defRPr/>
            </a:pPr>
            <a:r>
              <a:rPr lang="en-US" sz="1800" b="1" dirty="0" smtClean="0">
                <a:solidFill>
                  <a:prstClr val="black"/>
                </a:solidFill>
                <a:effectLst>
                  <a:outerShdw blurRad="38100" dist="38100" dir="2700000" algn="tl">
                    <a:srgbClr val="000000">
                      <a:alpha val="43137"/>
                    </a:srgbClr>
                  </a:outerShdw>
                </a:effectLst>
              </a:rPr>
              <a:t>(C) 1</a:t>
            </a:r>
            <a:r>
              <a:rPr lang="en-US" sz="1800" b="1" baseline="30000" dirty="0" smtClean="0">
                <a:solidFill>
                  <a:prstClr val="black"/>
                </a:solidFill>
                <a:effectLst>
                  <a:outerShdw blurRad="38100" dist="38100" dir="2700000" algn="tl">
                    <a:srgbClr val="000000">
                      <a:alpha val="43137"/>
                    </a:srgbClr>
                  </a:outerShdw>
                </a:effectLst>
              </a:rPr>
              <a:t>st</a:t>
            </a:r>
            <a:r>
              <a:rPr lang="en-US" sz="1800" b="1" dirty="0" smtClean="0">
                <a:solidFill>
                  <a:prstClr val="black"/>
                </a:solidFill>
                <a:effectLst>
                  <a:outerShdw blurRad="38100" dist="38100" dir="2700000" algn="tl">
                    <a:srgbClr val="000000">
                      <a:alpha val="43137"/>
                    </a:srgbClr>
                  </a:outerShdw>
                </a:effectLst>
              </a:rPr>
              <a:t> Constraint Problem</a:t>
            </a:r>
          </a:p>
          <a:p>
            <a:endParaRPr lang="en-US" sz="1800" dirty="0" smtClean="0"/>
          </a:p>
          <a:p>
            <a:endParaRPr lang="en-US" sz="1800" dirty="0" smtClean="0"/>
          </a:p>
        </p:txBody>
      </p:sp>
      <p:sp>
        <p:nvSpPr>
          <p:cNvPr id="15" name="Subtitle 2"/>
          <p:cNvSpPr txBox="1">
            <a:spLocks/>
          </p:cNvSpPr>
          <p:nvPr/>
        </p:nvSpPr>
        <p:spPr>
          <a:xfrm>
            <a:off x="35496" y="3356992"/>
            <a:ext cx="2808312" cy="2520280"/>
          </a:xfrm>
          <a:prstGeom prst="rect">
            <a:avLst/>
          </a:prstGeom>
        </p:spPr>
        <p:txBody>
          <a:bodyPr vert="horz" lIns="108241" tIns="54119" rIns="108241" bIns="54119" rtlCol="0">
            <a:normAutofit fontScale="92500" lnSpcReduction="10000"/>
          </a:bodyPr>
          <a:lstStyle/>
          <a:p>
            <a:pPr lvl="0">
              <a:spcBef>
                <a:spcPct val="20000"/>
              </a:spcBef>
              <a:defRPr/>
            </a:pPr>
            <a:r>
              <a:rPr lang="en-US" sz="1700" b="1" dirty="0" smtClean="0"/>
              <a:t>using </a:t>
            </a:r>
            <a:r>
              <a:rPr lang="en-US" sz="1700" b="1" dirty="0" err="1" smtClean="0"/>
              <a:t>QoS</a:t>
            </a:r>
            <a:r>
              <a:rPr lang="en-US" sz="1700" b="1" dirty="0" smtClean="0"/>
              <a:t>;</a:t>
            </a:r>
          </a:p>
          <a:p>
            <a:pPr lvl="0">
              <a:spcBef>
                <a:spcPct val="20000"/>
              </a:spcBef>
              <a:defRPr/>
            </a:pPr>
            <a:endParaRPr lang="en-US" sz="1700" b="1" dirty="0" smtClean="0"/>
          </a:p>
          <a:p>
            <a:pPr lvl="0">
              <a:spcBef>
                <a:spcPct val="20000"/>
              </a:spcBef>
              <a:defRPr/>
            </a:pPr>
            <a:r>
              <a:rPr lang="en-US" sz="1700" b="1" dirty="0" err="1" smtClean="0"/>
              <a:t>quarantees</a:t>
            </a:r>
            <a:r>
              <a:rPr lang="en-US" sz="1700" b="1" dirty="0" smtClean="0"/>
              <a:t>{</a:t>
            </a:r>
          </a:p>
          <a:p>
            <a:pPr lvl="0">
              <a:spcBef>
                <a:spcPct val="20000"/>
              </a:spcBef>
              <a:defRPr/>
            </a:pPr>
            <a:r>
              <a:rPr lang="en-US" sz="1700" b="1" dirty="0" smtClean="0">
                <a:solidFill>
                  <a:prstClr val="black"/>
                </a:solidFill>
              </a:rPr>
              <a:t>X</a:t>
            </a:r>
            <a:r>
              <a:rPr lang="en-US" sz="1700" b="1" baseline="-25000" dirty="0" smtClean="0">
                <a:solidFill>
                  <a:prstClr val="black"/>
                </a:solidFill>
              </a:rPr>
              <a:t>1 </a:t>
            </a:r>
            <a:r>
              <a:rPr lang="en-US" sz="1700" b="1" dirty="0" smtClean="0"/>
              <a:t>&gt;=2  and </a:t>
            </a:r>
            <a:r>
              <a:rPr lang="en-US" sz="1700" b="1" dirty="0" smtClean="0">
                <a:solidFill>
                  <a:prstClr val="black"/>
                </a:solidFill>
              </a:rPr>
              <a:t>X</a:t>
            </a:r>
            <a:r>
              <a:rPr lang="en-US" sz="1700" b="1" baseline="-25000" dirty="0" smtClean="0">
                <a:solidFill>
                  <a:prstClr val="black"/>
                </a:solidFill>
              </a:rPr>
              <a:t>1 </a:t>
            </a:r>
            <a:r>
              <a:rPr lang="en-US" sz="1700" b="1" dirty="0" smtClean="0"/>
              <a:t>&lt;=10;</a:t>
            </a:r>
          </a:p>
          <a:p>
            <a:pPr lvl="0">
              <a:spcBef>
                <a:spcPct val="20000"/>
              </a:spcBef>
              <a:defRPr/>
            </a:pPr>
            <a:r>
              <a:rPr lang="en-US" sz="1700" b="1" dirty="0" smtClean="0">
                <a:solidFill>
                  <a:prstClr val="black"/>
                </a:solidFill>
              </a:rPr>
              <a:t>X</a:t>
            </a:r>
            <a:r>
              <a:rPr lang="en-US" sz="1700" b="1" baseline="-25000" dirty="0" smtClean="0">
                <a:solidFill>
                  <a:prstClr val="black"/>
                </a:solidFill>
              </a:rPr>
              <a:t>2 </a:t>
            </a:r>
            <a:r>
              <a:rPr lang="en-US" sz="1700" b="1" dirty="0" smtClean="0">
                <a:solidFill>
                  <a:prstClr val="black"/>
                </a:solidFill>
              </a:rPr>
              <a:t>&gt;=100 and X</a:t>
            </a:r>
            <a:r>
              <a:rPr lang="en-US" sz="1700" b="1" baseline="-25000" dirty="0" smtClean="0">
                <a:solidFill>
                  <a:prstClr val="black"/>
                </a:solidFill>
              </a:rPr>
              <a:t>2 </a:t>
            </a:r>
            <a:r>
              <a:rPr lang="en-US" sz="1700" b="1" dirty="0" smtClean="0">
                <a:solidFill>
                  <a:prstClr val="black"/>
                </a:solidFill>
              </a:rPr>
              <a:t>&lt;=120; </a:t>
            </a:r>
            <a:endParaRPr lang="en-US" sz="1700" b="1" dirty="0" smtClean="0"/>
          </a:p>
          <a:p>
            <a:pPr lvl="0">
              <a:spcBef>
                <a:spcPct val="20000"/>
              </a:spcBef>
            </a:pPr>
            <a:r>
              <a:rPr lang="en-US" sz="1700" b="1" dirty="0" smtClean="0">
                <a:solidFill>
                  <a:prstClr val="black"/>
                </a:solidFill>
              </a:rPr>
              <a:t>X</a:t>
            </a:r>
            <a:r>
              <a:rPr lang="en-US" sz="1700" b="1" baseline="-25000" dirty="0" smtClean="0">
                <a:solidFill>
                  <a:prstClr val="black"/>
                </a:solidFill>
              </a:rPr>
              <a:t>1 </a:t>
            </a:r>
            <a:r>
              <a:rPr lang="en-US" sz="1700" b="1" dirty="0" smtClean="0"/>
              <a:t>&gt;12</a:t>
            </a:r>
          </a:p>
          <a:p>
            <a:pPr lvl="0">
              <a:spcBef>
                <a:spcPct val="20000"/>
              </a:spcBef>
              <a:defRPr/>
            </a:pPr>
            <a:r>
              <a:rPr lang="en-US" sz="1700" b="1" dirty="0" smtClean="0"/>
              <a:t>}</a:t>
            </a:r>
          </a:p>
          <a:p>
            <a:pPr lvl="0">
              <a:spcBef>
                <a:spcPct val="20000"/>
              </a:spcBef>
              <a:defRPr/>
            </a:pPr>
            <a:endParaRPr lang="en-US" sz="1700" b="1" dirty="0" smtClean="0">
              <a:effectLst>
                <a:outerShdw blurRad="38100" dist="38100" dir="2700000" algn="tl">
                  <a:srgbClr val="000000">
                    <a:alpha val="43137"/>
                  </a:srgbClr>
                </a:outerShdw>
              </a:effectLst>
            </a:endParaRPr>
          </a:p>
          <a:p>
            <a:pPr lvl="0">
              <a:spcBef>
                <a:spcPct val="20000"/>
              </a:spcBef>
              <a:defRPr/>
            </a:pPr>
            <a:r>
              <a:rPr lang="en-US" sz="1800" b="1" dirty="0" smtClean="0">
                <a:effectLst>
                  <a:outerShdw blurRad="38100" dist="38100" dir="2700000" algn="tl">
                    <a:srgbClr val="000000">
                      <a:alpha val="43137"/>
                    </a:srgbClr>
                  </a:outerShdw>
                </a:effectLst>
              </a:rPr>
              <a:t>(D) 2</a:t>
            </a:r>
            <a:r>
              <a:rPr lang="en-US" sz="1800" b="1" baseline="30000" dirty="0" smtClean="0">
                <a:effectLst>
                  <a:outerShdw blurRad="38100" dist="38100" dir="2700000" algn="tl">
                    <a:srgbClr val="000000">
                      <a:alpha val="43137"/>
                    </a:srgbClr>
                  </a:outerShdw>
                </a:effectLst>
              </a:rPr>
              <a:t>nd</a:t>
            </a:r>
            <a:r>
              <a:rPr lang="en-US" sz="1800" b="1" dirty="0" smtClean="0">
                <a:effectLst>
                  <a:outerShdw blurRad="38100" dist="38100" dir="2700000" algn="tl">
                    <a:srgbClr val="000000">
                      <a:alpha val="43137"/>
                    </a:srgbClr>
                  </a:outerShdw>
                </a:effectLst>
              </a:rPr>
              <a:t> Constraint Problem</a:t>
            </a:r>
          </a:p>
          <a:p>
            <a:pPr>
              <a:spcBef>
                <a:spcPct val="20000"/>
              </a:spcBef>
              <a:defRPr/>
            </a:pPr>
            <a:endParaRPr lang="el-GR" sz="1400" dirty="0"/>
          </a:p>
        </p:txBody>
      </p:sp>
      <p:sp>
        <p:nvSpPr>
          <p:cNvPr id="16" name="Subtitle 2"/>
          <p:cNvSpPr txBox="1">
            <a:spLocks/>
          </p:cNvSpPr>
          <p:nvPr/>
        </p:nvSpPr>
        <p:spPr>
          <a:xfrm>
            <a:off x="2627784" y="3356991"/>
            <a:ext cx="3456384" cy="2520281"/>
          </a:xfrm>
          <a:prstGeom prst="rect">
            <a:avLst/>
          </a:prstGeom>
        </p:spPr>
        <p:txBody>
          <a:bodyPr vert="horz" lIns="108241" tIns="54119" rIns="108241" bIns="54119" rtlCol="0">
            <a:normAutofit fontScale="77500" lnSpcReduction="20000"/>
          </a:bodyPr>
          <a:lstStyle/>
          <a:p>
            <a:pPr lvl="0">
              <a:spcBef>
                <a:spcPct val="20000"/>
              </a:spcBef>
              <a:defRPr/>
            </a:pPr>
            <a:r>
              <a:rPr lang="en-US" sz="2100" b="1" dirty="0" smtClean="0"/>
              <a:t>using </a:t>
            </a:r>
            <a:r>
              <a:rPr lang="en-US" sz="2100" b="1" dirty="0" err="1" smtClean="0"/>
              <a:t>QoS</a:t>
            </a:r>
            <a:r>
              <a:rPr lang="en-US" sz="2100" b="1" dirty="0" smtClean="0"/>
              <a:t>;</a:t>
            </a:r>
          </a:p>
          <a:p>
            <a:pPr lvl="0">
              <a:spcBef>
                <a:spcPct val="20000"/>
              </a:spcBef>
              <a:defRPr/>
            </a:pPr>
            <a:endParaRPr lang="en-US" sz="2100" b="1" dirty="0" smtClean="0"/>
          </a:p>
          <a:p>
            <a:pPr lvl="0">
              <a:spcBef>
                <a:spcPct val="20000"/>
              </a:spcBef>
              <a:defRPr/>
            </a:pPr>
            <a:r>
              <a:rPr lang="en-US" sz="2100" b="1" dirty="0" err="1" smtClean="0"/>
              <a:t>quarantees</a:t>
            </a:r>
            <a:r>
              <a:rPr lang="en-US" sz="2100" b="1" dirty="0" smtClean="0"/>
              <a:t>{</a:t>
            </a:r>
          </a:p>
          <a:p>
            <a:pPr lvl="0">
              <a:spcBef>
                <a:spcPct val="20000"/>
              </a:spcBef>
              <a:defRPr/>
            </a:pPr>
            <a:r>
              <a:rPr lang="en-US" sz="2100" b="1" dirty="0" smtClean="0">
                <a:solidFill>
                  <a:prstClr val="black"/>
                </a:solidFill>
              </a:rPr>
              <a:t>X</a:t>
            </a:r>
            <a:r>
              <a:rPr lang="en-US" sz="2100" b="1" baseline="-25000" dirty="0" smtClean="0">
                <a:solidFill>
                  <a:prstClr val="black"/>
                </a:solidFill>
              </a:rPr>
              <a:t>1 </a:t>
            </a:r>
            <a:r>
              <a:rPr lang="en-US" sz="2100" b="1" dirty="0" smtClean="0"/>
              <a:t>&gt;=2  and </a:t>
            </a:r>
            <a:r>
              <a:rPr lang="en-US" sz="2100" b="1" dirty="0" smtClean="0">
                <a:solidFill>
                  <a:prstClr val="black"/>
                </a:solidFill>
              </a:rPr>
              <a:t>X</a:t>
            </a:r>
            <a:r>
              <a:rPr lang="en-US" sz="2100" b="1" baseline="-25000" dirty="0" smtClean="0">
                <a:solidFill>
                  <a:prstClr val="black"/>
                </a:solidFill>
              </a:rPr>
              <a:t>1 </a:t>
            </a:r>
            <a:r>
              <a:rPr lang="en-US" sz="2100" b="1" dirty="0" smtClean="0"/>
              <a:t>&lt;=10;</a:t>
            </a:r>
          </a:p>
          <a:p>
            <a:pPr lvl="0">
              <a:spcBef>
                <a:spcPct val="20000"/>
              </a:spcBef>
              <a:defRPr/>
            </a:pPr>
            <a:r>
              <a:rPr lang="en-US" sz="2100" b="1" dirty="0" smtClean="0">
                <a:solidFill>
                  <a:prstClr val="black"/>
                </a:solidFill>
              </a:rPr>
              <a:t>X</a:t>
            </a:r>
            <a:r>
              <a:rPr lang="en-US" sz="2100" b="1" baseline="-25000" dirty="0" smtClean="0">
                <a:solidFill>
                  <a:prstClr val="black"/>
                </a:solidFill>
              </a:rPr>
              <a:t>2 </a:t>
            </a:r>
            <a:r>
              <a:rPr lang="en-US" sz="2100" b="1" dirty="0" smtClean="0">
                <a:solidFill>
                  <a:prstClr val="black"/>
                </a:solidFill>
              </a:rPr>
              <a:t>&gt;=100 and X</a:t>
            </a:r>
            <a:r>
              <a:rPr lang="en-US" sz="2100" b="1" baseline="-25000" dirty="0" smtClean="0">
                <a:solidFill>
                  <a:prstClr val="black"/>
                </a:solidFill>
              </a:rPr>
              <a:t>2 </a:t>
            </a:r>
            <a:r>
              <a:rPr lang="en-US" sz="2100" b="1" dirty="0" smtClean="0">
                <a:solidFill>
                  <a:prstClr val="black"/>
                </a:solidFill>
              </a:rPr>
              <a:t>&lt;=120; </a:t>
            </a:r>
            <a:endParaRPr lang="en-US" sz="2100" b="1" dirty="0" smtClean="0"/>
          </a:p>
          <a:p>
            <a:pPr lvl="0">
              <a:spcBef>
                <a:spcPct val="20000"/>
              </a:spcBef>
            </a:pPr>
            <a:r>
              <a:rPr lang="en-US" sz="2100" b="1" dirty="0" smtClean="0">
                <a:solidFill>
                  <a:prstClr val="black"/>
                </a:solidFill>
              </a:rPr>
              <a:t>X</a:t>
            </a:r>
            <a:r>
              <a:rPr lang="en-US" sz="2100" b="1" baseline="-25000" dirty="0" smtClean="0">
                <a:solidFill>
                  <a:prstClr val="black"/>
                </a:solidFill>
              </a:rPr>
              <a:t>2 </a:t>
            </a:r>
            <a:r>
              <a:rPr lang="en-US" sz="2100" b="1" dirty="0" smtClean="0"/>
              <a:t>&lt; 80</a:t>
            </a:r>
          </a:p>
          <a:p>
            <a:pPr lvl="0">
              <a:spcBef>
                <a:spcPct val="20000"/>
              </a:spcBef>
              <a:defRPr/>
            </a:pPr>
            <a:r>
              <a:rPr lang="en-US" sz="2100" b="1" dirty="0" smtClean="0"/>
              <a:t>}</a:t>
            </a:r>
          </a:p>
          <a:p>
            <a:pPr lvl="0">
              <a:spcBef>
                <a:spcPct val="20000"/>
              </a:spcBef>
              <a:defRPr/>
            </a:pPr>
            <a:endParaRPr lang="en-US" sz="2100" b="1" dirty="0" smtClean="0">
              <a:effectLst>
                <a:outerShdw blurRad="38100" dist="38100" dir="2700000" algn="tl">
                  <a:srgbClr val="000000">
                    <a:alpha val="43137"/>
                  </a:srgbClr>
                </a:outerShdw>
              </a:effectLst>
            </a:endParaRPr>
          </a:p>
          <a:p>
            <a:pPr lvl="0">
              <a:spcBef>
                <a:spcPct val="20000"/>
              </a:spcBef>
              <a:defRPr/>
            </a:pPr>
            <a:endParaRPr lang="en-US" sz="2100" b="1" dirty="0" smtClean="0">
              <a:effectLst>
                <a:outerShdw blurRad="38100" dist="38100" dir="2700000" algn="tl">
                  <a:srgbClr val="000000">
                    <a:alpha val="43137"/>
                  </a:srgbClr>
                </a:outerShdw>
              </a:effectLst>
            </a:endParaRPr>
          </a:p>
          <a:p>
            <a:pPr lvl="0">
              <a:spcBef>
                <a:spcPct val="20000"/>
              </a:spcBef>
              <a:defRPr/>
            </a:pPr>
            <a:r>
              <a:rPr lang="en-US" sz="2100" b="1" dirty="0" smtClean="0">
                <a:effectLst>
                  <a:outerShdw blurRad="38100" dist="38100" dir="2700000" algn="tl">
                    <a:srgbClr val="000000">
                      <a:alpha val="43137"/>
                    </a:srgbClr>
                  </a:outerShdw>
                </a:effectLst>
              </a:rPr>
              <a:t>(E) 3</a:t>
            </a:r>
            <a:r>
              <a:rPr lang="en-US" sz="2100" b="1" baseline="30000" dirty="0" smtClean="0">
                <a:effectLst>
                  <a:outerShdw blurRad="38100" dist="38100" dir="2700000" algn="tl">
                    <a:srgbClr val="000000">
                      <a:alpha val="43137"/>
                    </a:srgbClr>
                  </a:outerShdw>
                </a:effectLst>
              </a:rPr>
              <a:t>rd</a:t>
            </a:r>
            <a:r>
              <a:rPr lang="en-US" sz="2100" b="1" dirty="0" smtClean="0">
                <a:effectLst>
                  <a:outerShdw blurRad="38100" dist="38100" dir="2700000" algn="tl">
                    <a:srgbClr val="000000">
                      <a:alpha val="43137"/>
                    </a:srgbClr>
                  </a:outerShdw>
                </a:effectLst>
              </a:rPr>
              <a:t> Constraint Problem</a:t>
            </a:r>
            <a:endParaRPr lang="el-GR" sz="2100" dirty="0"/>
          </a:p>
        </p:txBody>
      </p:sp>
      <p:sp>
        <p:nvSpPr>
          <p:cNvPr id="17" name="Subtitle 2"/>
          <p:cNvSpPr txBox="1">
            <a:spLocks/>
          </p:cNvSpPr>
          <p:nvPr/>
        </p:nvSpPr>
        <p:spPr>
          <a:xfrm>
            <a:off x="6156176" y="3356991"/>
            <a:ext cx="2987824" cy="2520281"/>
          </a:xfrm>
          <a:prstGeom prst="rect">
            <a:avLst/>
          </a:prstGeom>
        </p:spPr>
        <p:txBody>
          <a:bodyPr vert="horz" lIns="108241" tIns="54119" rIns="108241" bIns="54119" rtlCol="0">
            <a:normAutofit fontScale="92500" lnSpcReduction="10000"/>
          </a:bodyPr>
          <a:lstStyle/>
          <a:p>
            <a:pPr lvl="0">
              <a:spcBef>
                <a:spcPct val="20000"/>
              </a:spcBef>
              <a:defRPr/>
            </a:pPr>
            <a:r>
              <a:rPr lang="en-US" sz="1700" b="1" dirty="0" smtClean="0"/>
              <a:t>using </a:t>
            </a:r>
            <a:r>
              <a:rPr lang="en-US" sz="1700" b="1" dirty="0" err="1" smtClean="0"/>
              <a:t>QoS</a:t>
            </a:r>
            <a:r>
              <a:rPr lang="en-US" sz="1700" b="1" dirty="0" smtClean="0"/>
              <a:t>;</a:t>
            </a:r>
          </a:p>
          <a:p>
            <a:pPr lvl="0">
              <a:spcBef>
                <a:spcPct val="20000"/>
              </a:spcBef>
              <a:defRPr/>
            </a:pPr>
            <a:endParaRPr lang="en-US" sz="1700" b="1" dirty="0" smtClean="0"/>
          </a:p>
          <a:p>
            <a:pPr lvl="0">
              <a:spcBef>
                <a:spcPct val="20000"/>
              </a:spcBef>
              <a:defRPr/>
            </a:pPr>
            <a:r>
              <a:rPr lang="en-US" sz="1700" b="1" dirty="0" err="1" smtClean="0"/>
              <a:t>quarantees</a:t>
            </a:r>
            <a:r>
              <a:rPr lang="en-US" sz="1700" b="1" dirty="0" smtClean="0"/>
              <a:t>{</a:t>
            </a:r>
          </a:p>
          <a:p>
            <a:pPr lvl="0">
              <a:spcBef>
                <a:spcPct val="20000"/>
              </a:spcBef>
              <a:defRPr/>
            </a:pPr>
            <a:r>
              <a:rPr lang="en-US" sz="1700" b="1" dirty="0" smtClean="0">
                <a:solidFill>
                  <a:prstClr val="black"/>
                </a:solidFill>
              </a:rPr>
              <a:t>X</a:t>
            </a:r>
            <a:r>
              <a:rPr lang="en-US" sz="1700" b="1" baseline="-25000" dirty="0" smtClean="0">
                <a:solidFill>
                  <a:prstClr val="black"/>
                </a:solidFill>
              </a:rPr>
              <a:t>1 </a:t>
            </a:r>
            <a:r>
              <a:rPr lang="en-US" sz="1700" b="1" dirty="0" smtClean="0"/>
              <a:t>&gt;=2  and </a:t>
            </a:r>
            <a:r>
              <a:rPr lang="en-US" sz="1700" b="1" dirty="0" smtClean="0">
                <a:solidFill>
                  <a:prstClr val="black"/>
                </a:solidFill>
              </a:rPr>
              <a:t>X</a:t>
            </a:r>
            <a:r>
              <a:rPr lang="en-US" sz="1700" b="1" baseline="-25000" dirty="0" smtClean="0">
                <a:solidFill>
                  <a:prstClr val="black"/>
                </a:solidFill>
              </a:rPr>
              <a:t>1 </a:t>
            </a:r>
            <a:r>
              <a:rPr lang="en-US" sz="1700" b="1" dirty="0" smtClean="0"/>
              <a:t>&lt;=10;</a:t>
            </a:r>
          </a:p>
          <a:p>
            <a:pPr lvl="0">
              <a:spcBef>
                <a:spcPct val="20000"/>
              </a:spcBef>
              <a:defRPr/>
            </a:pPr>
            <a:r>
              <a:rPr lang="en-US" sz="1700" b="1" dirty="0" smtClean="0">
                <a:solidFill>
                  <a:prstClr val="black"/>
                </a:solidFill>
              </a:rPr>
              <a:t>X</a:t>
            </a:r>
            <a:r>
              <a:rPr lang="en-US" sz="1700" b="1" baseline="-25000" dirty="0" smtClean="0">
                <a:solidFill>
                  <a:prstClr val="black"/>
                </a:solidFill>
              </a:rPr>
              <a:t>2 </a:t>
            </a:r>
            <a:r>
              <a:rPr lang="en-US" sz="1700" b="1" dirty="0" smtClean="0">
                <a:solidFill>
                  <a:prstClr val="black"/>
                </a:solidFill>
              </a:rPr>
              <a:t>&gt;=100 and X</a:t>
            </a:r>
            <a:r>
              <a:rPr lang="en-US" sz="1700" b="1" baseline="-25000" dirty="0" smtClean="0">
                <a:solidFill>
                  <a:prstClr val="black"/>
                </a:solidFill>
              </a:rPr>
              <a:t>2 </a:t>
            </a:r>
            <a:r>
              <a:rPr lang="en-US" sz="1700" b="1" dirty="0" smtClean="0">
                <a:solidFill>
                  <a:prstClr val="black"/>
                </a:solidFill>
              </a:rPr>
              <a:t>&lt;=120; </a:t>
            </a:r>
            <a:endParaRPr lang="en-US" sz="1700" b="1" dirty="0" smtClean="0"/>
          </a:p>
          <a:p>
            <a:pPr lvl="0">
              <a:spcBef>
                <a:spcPct val="20000"/>
              </a:spcBef>
            </a:pPr>
            <a:r>
              <a:rPr lang="en-US" sz="1700" b="1" dirty="0" smtClean="0">
                <a:solidFill>
                  <a:prstClr val="black"/>
                </a:solidFill>
              </a:rPr>
              <a:t>X</a:t>
            </a:r>
            <a:r>
              <a:rPr lang="en-US" sz="1700" b="1" baseline="-25000" dirty="0" smtClean="0">
                <a:solidFill>
                  <a:prstClr val="black"/>
                </a:solidFill>
              </a:rPr>
              <a:t>2 </a:t>
            </a:r>
            <a:r>
              <a:rPr lang="en-US" sz="1700" b="1" dirty="0" smtClean="0"/>
              <a:t>&gt; 140</a:t>
            </a:r>
          </a:p>
          <a:p>
            <a:pPr lvl="0">
              <a:spcBef>
                <a:spcPct val="20000"/>
              </a:spcBef>
              <a:defRPr/>
            </a:pPr>
            <a:r>
              <a:rPr lang="en-US" sz="1700" b="1" dirty="0" smtClean="0"/>
              <a:t>}</a:t>
            </a:r>
          </a:p>
          <a:p>
            <a:pPr lvl="0">
              <a:spcBef>
                <a:spcPct val="20000"/>
              </a:spcBef>
              <a:defRPr/>
            </a:pPr>
            <a:endParaRPr lang="en-US" sz="1700" b="1" dirty="0" smtClean="0">
              <a:effectLst>
                <a:outerShdw blurRad="38100" dist="38100" dir="2700000" algn="tl">
                  <a:srgbClr val="000000">
                    <a:alpha val="43137"/>
                  </a:srgbClr>
                </a:outerShdw>
              </a:effectLst>
            </a:endParaRPr>
          </a:p>
          <a:p>
            <a:pPr lvl="0">
              <a:spcBef>
                <a:spcPct val="20000"/>
              </a:spcBef>
              <a:defRPr/>
            </a:pPr>
            <a:r>
              <a:rPr lang="en-US" sz="1800" b="1" dirty="0" smtClean="0">
                <a:effectLst>
                  <a:outerShdw blurRad="38100" dist="38100" dir="2700000" algn="tl">
                    <a:srgbClr val="000000">
                      <a:alpha val="43137"/>
                    </a:srgbClr>
                  </a:outerShdw>
                </a:effectLst>
              </a:rPr>
              <a:t>(F) 4</a:t>
            </a:r>
            <a:r>
              <a:rPr lang="en-US" sz="1800" b="1" baseline="30000" dirty="0" smtClean="0">
                <a:effectLst>
                  <a:outerShdw blurRad="38100" dist="38100" dir="2700000" algn="tl">
                    <a:srgbClr val="000000">
                      <a:alpha val="43137"/>
                    </a:srgbClr>
                  </a:outerShdw>
                </a:effectLst>
              </a:rPr>
              <a:t>th</a:t>
            </a:r>
            <a:r>
              <a:rPr lang="en-US" sz="1800" b="1" dirty="0" smtClean="0">
                <a:effectLst>
                  <a:outerShdw blurRad="38100" dist="38100" dir="2700000" algn="tl">
                    <a:srgbClr val="000000">
                      <a:alpha val="43137"/>
                    </a:srgbClr>
                  </a:outerShdw>
                </a:effectLst>
              </a:rPr>
              <a:t> Constraint Problem</a:t>
            </a:r>
            <a:endParaRPr lang="el-GR"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Approach Architecture</a:t>
            </a:r>
            <a:endParaRPr lang="en-GB" dirty="0"/>
          </a:p>
        </p:txBody>
      </p:sp>
      <p:sp>
        <p:nvSpPr>
          <p:cNvPr id="3" name="2 - Θέση περιεχομένου"/>
          <p:cNvSpPr>
            <a:spLocks noGrp="1"/>
          </p:cNvSpPr>
          <p:nvPr>
            <p:ph idx="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7</a:t>
            </a:fld>
            <a:endParaRPr lang="de-DE"/>
          </a:p>
        </p:txBody>
      </p:sp>
      <p:pic>
        <p:nvPicPr>
          <p:cNvPr id="30722" name="Picture 2" descr="C:\Users\Kyriakos\Documents\Research Work\Research\Reports\Conferences\ESOCC 2016_MM\images\arch.png"/>
          <p:cNvPicPr>
            <a:picLocks noChangeAspect="1" noChangeArrowheads="1"/>
          </p:cNvPicPr>
          <p:nvPr/>
        </p:nvPicPr>
        <p:blipFill>
          <a:blip r:embed="rId2" cstate="print"/>
          <a:srcRect/>
          <a:stretch>
            <a:fillRect/>
          </a:stretch>
        </p:blipFill>
        <p:spPr bwMode="auto">
          <a:xfrm>
            <a:off x="179512" y="908720"/>
            <a:ext cx="8784976" cy="583264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Naïve</a:t>
            </a:r>
            <a:endParaRPr lang="en-GB" dirty="0"/>
          </a:p>
        </p:txBody>
      </p:sp>
      <p:sp>
        <p:nvSpPr>
          <p:cNvPr id="3" name="2 - Θέση περιεχομένου"/>
          <p:cNvSpPr>
            <a:spLocks noGrp="1"/>
          </p:cNvSpPr>
          <p:nvPr>
            <p:ph idx="1"/>
          </p:nvPr>
        </p:nvSpPr>
        <p:spPr>
          <a:xfrm>
            <a:off x="251520" y="1124744"/>
            <a:ext cx="8640960" cy="5430217"/>
          </a:xfrm>
        </p:spPr>
        <p:txBody>
          <a:bodyPr/>
          <a:lstStyle/>
          <a:p>
            <a:r>
              <a:rPr lang="en-US" dirty="0" smtClean="0"/>
              <a:t>Rationale: Load all offers on memory on demand for matchmaking. Offers just stored in repository when registered.</a:t>
            </a:r>
          </a:p>
          <a:p>
            <a:r>
              <a:rPr lang="en-US" dirty="0" smtClean="0"/>
              <a:t>Offer Space </a:t>
            </a:r>
            <a:r>
              <a:rPr lang="en-US" dirty="0" err="1" smtClean="0"/>
              <a:t>Organisation</a:t>
            </a:r>
            <a:r>
              <a:rPr lang="en-US" dirty="0" smtClean="0"/>
              <a:t>: Just a </a:t>
            </a:r>
            <a:r>
              <a:rPr lang="en-US" dirty="0" err="1" smtClean="0"/>
              <a:t>hashset</a:t>
            </a:r>
            <a:r>
              <a:rPr lang="en-US" dirty="0" smtClean="0"/>
              <a:t> holding URIs of stored offers</a:t>
            </a:r>
          </a:p>
          <a:p>
            <a:r>
              <a:rPr lang="en-US" dirty="0" smtClean="0"/>
              <a:t>Algorithm Core: Load all offers plus request on KB, perform classification, &amp; obtain those offers subsumed by the request</a:t>
            </a:r>
          </a:p>
          <a:p>
            <a:r>
              <a:rPr lang="en-US" dirty="0" smtClean="0"/>
              <a:t>Complexity:</a:t>
            </a:r>
          </a:p>
          <a:p>
            <a:pPr lvl="1"/>
            <a:r>
              <a:rPr lang="en-US" dirty="0" smtClean="0"/>
              <a:t>Matchmaking: </a:t>
            </a:r>
          </a:p>
          <a:p>
            <a:pPr lvl="1"/>
            <a:r>
              <a:rPr lang="en-US" dirty="0" smtClean="0"/>
              <a:t>Registration: </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8</a:t>
            </a:fld>
            <a:endParaRPr lang="de-DE"/>
          </a:p>
        </p:txBody>
      </p:sp>
      <p:graphicFrame>
        <p:nvGraphicFramePr>
          <p:cNvPr id="5" name="4 - Αντικείμενο"/>
          <p:cNvGraphicFramePr>
            <a:graphicFrameLocks noChangeAspect="1"/>
          </p:cNvGraphicFramePr>
          <p:nvPr/>
        </p:nvGraphicFramePr>
        <p:xfrm>
          <a:off x="2764160" y="4437112"/>
          <a:ext cx="2238794" cy="432048"/>
        </p:xfrm>
        <a:graphic>
          <a:graphicData uri="http://schemas.openxmlformats.org/presentationml/2006/ole">
            <p:oleObj spid="_x0000_s31746" name="Equation" r:id="rId3" imgW="1447560" imgH="279360" progId="Equation.DSMT4">
              <p:embed/>
            </p:oleObj>
          </a:graphicData>
        </a:graphic>
      </p:graphicFrame>
      <p:graphicFrame>
        <p:nvGraphicFramePr>
          <p:cNvPr id="31747" name="Object 3"/>
          <p:cNvGraphicFramePr>
            <a:graphicFrameLocks noChangeAspect="1"/>
          </p:cNvGraphicFramePr>
          <p:nvPr/>
        </p:nvGraphicFramePr>
        <p:xfrm>
          <a:off x="2766640" y="4941416"/>
          <a:ext cx="1157288" cy="431800"/>
        </p:xfrm>
        <a:graphic>
          <a:graphicData uri="http://schemas.openxmlformats.org/presentationml/2006/ole">
            <p:oleObj spid="_x0000_s31747" name="Equation" r:id="rId4" imgW="749160" imgH="279360" progId="Equation.DSMT4">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Proposed Algorithms – Incremental</a:t>
            </a:r>
            <a:endParaRPr lang="en-GB" dirty="0"/>
          </a:p>
        </p:txBody>
      </p:sp>
      <p:sp>
        <p:nvSpPr>
          <p:cNvPr id="3" name="2 - Θέση περιεχομένου"/>
          <p:cNvSpPr>
            <a:spLocks noGrp="1"/>
          </p:cNvSpPr>
          <p:nvPr>
            <p:ph idx="1"/>
          </p:nvPr>
        </p:nvSpPr>
        <p:spPr>
          <a:xfrm>
            <a:off x="251520" y="908720"/>
            <a:ext cx="8640960" cy="5430217"/>
          </a:xfrm>
        </p:spPr>
        <p:txBody>
          <a:bodyPr/>
          <a:lstStyle/>
          <a:p>
            <a:r>
              <a:rPr lang="en-US" dirty="0" smtClean="0"/>
              <a:t>Rationale: employ incremental classification to speed up matchmaking time</a:t>
            </a:r>
          </a:p>
          <a:p>
            <a:r>
              <a:rPr lang="en-US" dirty="0" smtClean="0"/>
              <a:t>Offer Space </a:t>
            </a:r>
            <a:r>
              <a:rPr lang="en-US" dirty="0" err="1" smtClean="0"/>
              <a:t>Organisation</a:t>
            </a:r>
            <a:r>
              <a:rPr lang="en-US" dirty="0" smtClean="0"/>
              <a:t>: URI Hash set + KB</a:t>
            </a:r>
          </a:p>
          <a:p>
            <a:r>
              <a:rPr lang="en-US" dirty="0" smtClean="0"/>
              <a:t>Algorithm Core </a:t>
            </a:r>
          </a:p>
          <a:p>
            <a:pPr lvl="1"/>
            <a:r>
              <a:rPr lang="en-US" dirty="0" smtClean="0"/>
              <a:t>Matchmaking: Temporarily include request in KB, perform classification, retrieve offers subsumed by request, remove request</a:t>
            </a:r>
          </a:p>
          <a:p>
            <a:pPr lvl="1"/>
            <a:r>
              <a:rPr lang="en-US" dirty="0" smtClean="0"/>
              <a:t>Registration: Load each offer on KB and perform incremental classification for every X offers stored</a:t>
            </a:r>
          </a:p>
          <a:p>
            <a:r>
              <a:rPr lang="en-US" dirty="0" smtClean="0"/>
              <a:t>Complexity:</a:t>
            </a:r>
          </a:p>
          <a:p>
            <a:pPr lvl="1"/>
            <a:r>
              <a:rPr lang="en-US" dirty="0" smtClean="0"/>
              <a:t>Matchmaking: </a:t>
            </a:r>
          </a:p>
          <a:p>
            <a:pPr lvl="1"/>
            <a:endParaRPr lang="en-US" dirty="0" smtClean="0"/>
          </a:p>
          <a:p>
            <a:pPr lvl="1"/>
            <a:r>
              <a:rPr lang="en-US" dirty="0" smtClean="0"/>
              <a:t>Registration: </a:t>
            </a:r>
            <a:endParaRPr lang="en-GB" dirty="0"/>
          </a:p>
        </p:txBody>
      </p:sp>
      <p:sp>
        <p:nvSpPr>
          <p:cNvPr id="4" name="3 - Θέση αριθμού διαφάνειας"/>
          <p:cNvSpPr>
            <a:spLocks noGrp="1"/>
          </p:cNvSpPr>
          <p:nvPr>
            <p:ph type="sldNum" sz="quarter" idx="12"/>
          </p:nvPr>
        </p:nvSpPr>
        <p:spPr/>
        <p:txBody>
          <a:bodyPr/>
          <a:lstStyle/>
          <a:p>
            <a:fld id="{EBEF5301-6CB9-4036-932F-7497656FBF09}" type="slidenum">
              <a:rPr lang="de-DE" smtClean="0"/>
              <a:pPr/>
              <a:t>9</a:t>
            </a:fld>
            <a:endParaRPr lang="de-DE"/>
          </a:p>
        </p:txBody>
      </p:sp>
      <p:graphicFrame>
        <p:nvGraphicFramePr>
          <p:cNvPr id="5" name="4 - Αντικείμενο"/>
          <p:cNvGraphicFramePr>
            <a:graphicFrameLocks noChangeAspect="1"/>
          </p:cNvGraphicFramePr>
          <p:nvPr/>
        </p:nvGraphicFramePr>
        <p:xfrm>
          <a:off x="2771799" y="5013176"/>
          <a:ext cx="1355059" cy="432048"/>
        </p:xfrm>
        <a:graphic>
          <a:graphicData uri="http://schemas.openxmlformats.org/presentationml/2006/ole">
            <p:oleObj spid="_x0000_s32770" name="Equation" r:id="rId3" imgW="876240" imgH="279360" progId="Equation.DSMT4">
              <p:embed/>
            </p:oleObj>
          </a:graphicData>
        </a:graphic>
      </p:graphicFrame>
      <p:graphicFrame>
        <p:nvGraphicFramePr>
          <p:cNvPr id="32771" name="Object 3"/>
          <p:cNvGraphicFramePr>
            <a:graphicFrameLocks noChangeAspect="1"/>
          </p:cNvGraphicFramePr>
          <p:nvPr/>
        </p:nvGraphicFramePr>
        <p:xfrm>
          <a:off x="2771800" y="5445224"/>
          <a:ext cx="2161856" cy="1080120"/>
        </p:xfrm>
        <a:graphic>
          <a:graphicData uri="http://schemas.openxmlformats.org/presentationml/2006/ole">
            <p:oleObj spid="_x0000_s32771" name="Equation" r:id="rId4" imgW="1371600" imgH="685800" progId="Equation.DSMT4">
              <p:embed/>
            </p:oleObj>
          </a:graphicData>
        </a:graphic>
      </p:graphicFrame>
    </p:spTree>
  </p:cSld>
  <p:clrMapOvr>
    <a:masterClrMapping/>
  </p:clrMapOvr>
</p:sld>
</file>

<file path=ppt/theme/theme1.xml><?xml version="1.0" encoding="utf-8"?>
<a:theme xmlns:a="http://schemas.openxmlformats.org/drawingml/2006/main" name="CloudSocket_PPT_Template_v2_DRAFT">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dirty="0" err="1" smtClean="0">
            <a:latin typeface="Arial Narrow" panose="020B060602020203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CloudSocket_PPT_Template_v2_DRAFT</Template>
  <TotalTime>1195</TotalTime>
  <Words>1294</Words>
  <Application>Microsoft Office PowerPoint</Application>
  <PresentationFormat>Προβολή στην οθόνη (4:3)</PresentationFormat>
  <Paragraphs>249</Paragraphs>
  <Slides>25</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25</vt:i4>
      </vt:variant>
    </vt:vector>
  </HeadingPairs>
  <TitlesOfParts>
    <vt:vector size="27" baseType="lpstr">
      <vt:lpstr>CloudSocket_PPT_Template_v2_DRAFT</vt:lpstr>
      <vt:lpstr>MathType 6.0 Equation</vt:lpstr>
      <vt:lpstr>Subsumption Reasoning for QoS-Based Service Matchmaking</vt:lpstr>
      <vt:lpstr>Presentation Outline</vt:lpstr>
      <vt:lpstr>Problematic</vt:lpstr>
      <vt:lpstr>Contribution</vt:lpstr>
      <vt:lpstr>Background – Realisation Issues</vt:lpstr>
      <vt:lpstr>Background – Constraint-Based Matchmaking Example</vt:lpstr>
      <vt:lpstr>Approach Architecture</vt:lpstr>
      <vt:lpstr>Proposed Algorithms – Naïve</vt:lpstr>
      <vt:lpstr>Proposed Algorithms – Incremental</vt:lpstr>
      <vt:lpstr>Proposed Algorithms – Subsumes</vt:lpstr>
      <vt:lpstr>Proposed Algorithms – Subsumes – Matchmaking </vt:lpstr>
      <vt:lpstr>Proposed Algorithms – Subsumes – Registration</vt:lpstr>
      <vt:lpstr>Proposed Algorithms – Subsumes</vt:lpstr>
      <vt:lpstr>Proposed Algorithms – SubsumesFrag</vt:lpstr>
      <vt:lpstr>Proposed Algorithms – SubsumesFrag</vt:lpstr>
      <vt:lpstr>Experimental Evaluation</vt:lpstr>
      <vt:lpstr>1st Experiment</vt:lpstr>
      <vt:lpstr>1st Experiment – Results</vt:lpstr>
      <vt:lpstr>2nd Experiment</vt:lpstr>
      <vt:lpstr>2nd Experiment – Results</vt:lpstr>
      <vt:lpstr>3rd Experiment</vt:lpstr>
      <vt:lpstr>3rd Experiment – Results</vt:lpstr>
      <vt:lpstr>Evaluation – Main Conclusions</vt:lpstr>
      <vt:lpstr>Future Work</vt:lpstr>
      <vt:lpstr>References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Combined and Functional and Non-Functional Semantic Service Discovery</dc:title>
  <dc:creator>Kyriakos</dc:creator>
  <cp:lastModifiedBy>Kyriakos</cp:lastModifiedBy>
  <cp:revision>101</cp:revision>
  <dcterms:created xsi:type="dcterms:W3CDTF">2016-09-01T14:44:02Z</dcterms:created>
  <dcterms:modified xsi:type="dcterms:W3CDTF">2016-09-02T10:41:40Z</dcterms:modified>
</cp:coreProperties>
</file>