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7" r:id="rId2"/>
    <p:sldId id="258" r:id="rId3"/>
    <p:sldId id="259" r:id="rId4"/>
    <p:sldId id="260" r:id="rId5"/>
    <p:sldId id="261" r:id="rId6"/>
    <p:sldId id="262"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64" r:id="rId25"/>
    <p:sldId id="263" r:id="rId2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116" y="-336"/>
      </p:cViewPr>
      <p:guideLst>
        <p:guide orient="horz" pos="2160"/>
        <p:guide pos="2880"/>
      </p:guideLst>
    </p:cSldViewPr>
  </p:slideViewPr>
  <p:notesTextViewPr>
    <p:cViewPr>
      <p:scale>
        <a:sx n="1" d="1"/>
        <a:sy n="1" d="1"/>
      </p:scale>
      <p:origin x="0" y="0"/>
    </p:cViewPr>
  </p:notesTextViewPr>
  <p:notesViewPr>
    <p:cSldViewPr>
      <p:cViewPr varScale="1">
        <p:scale>
          <a:sx n="67" d="100"/>
          <a:sy n="67" d="100"/>
        </p:scale>
        <p:origin x="-2784"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5" Type="http://schemas.openxmlformats.org/officeDocument/2006/relationships/image" Target="../media/image9.wmf"/><Relationship Id="rId4"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latin typeface="Arial Narrow" panose="020B0606020202030204" pitchFamily="34" charset="0"/>
            </a:endParaRPr>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E559868-EFD6-4A24-92EE-244FD99FBD22}" type="datetimeFigureOut">
              <a:rPr lang="de-DE" smtClean="0">
                <a:latin typeface="Arial Narrow" panose="020B0606020202030204" pitchFamily="34" charset="0"/>
              </a:rPr>
              <a:pPr/>
              <a:t>02.09.2016</a:t>
            </a:fld>
            <a:endParaRPr lang="de-DE">
              <a:latin typeface="Arial Narrow" panose="020B0606020202030204" pitchFamily="34" charset="0"/>
            </a:endParaRPr>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0AB38E6-4883-40D7-9274-FB4CF3AF68A2}" type="slidenum">
              <a:rPr lang="de-DE" smtClean="0">
                <a:latin typeface="Arial Narrow" panose="020B0606020202030204" pitchFamily="34" charset="0"/>
              </a:rPr>
              <a:pPr/>
              <a:t>‹#›</a:t>
            </a:fld>
            <a:endParaRPr lang="de-DE">
              <a:latin typeface="Arial Narrow" panose="020B0606020202030204" pitchFamily="34" charset="0"/>
            </a:endParaRPr>
          </a:p>
        </p:txBody>
      </p:sp>
      <p:sp>
        <p:nvSpPr>
          <p:cNvPr id="6" name="Rechteck 5"/>
          <p:cNvSpPr/>
          <p:nvPr/>
        </p:nvSpPr>
        <p:spPr>
          <a:xfrm>
            <a:off x="0" y="8682335"/>
            <a:ext cx="2168573" cy="461665"/>
          </a:xfrm>
          <a:prstGeom prst="rect">
            <a:avLst/>
          </a:prstGeom>
        </p:spPr>
        <p:txBody>
          <a:bodyPr vert="horz" lIns="91440" tIns="45720" rIns="91440" bIns="45720" rtlCol="0" anchor="t"/>
          <a:lstStyle/>
          <a:p>
            <a:pPr lvl="0"/>
            <a:r>
              <a:rPr lang="de-DE" sz="1200" dirty="0" smtClean="0">
                <a:latin typeface="Arial Narrow" panose="020B0606020202030204" pitchFamily="34" charset="0"/>
              </a:rPr>
              <a:t>WWW: www.cloudsocket.eu</a:t>
            </a:r>
          </a:p>
          <a:p>
            <a:pPr lvl="0"/>
            <a:r>
              <a:rPr lang="de-DE" sz="1200" dirty="0" smtClean="0">
                <a:latin typeface="Arial Narrow" panose="020B0606020202030204" pitchFamily="34" charset="0"/>
              </a:rPr>
              <a:t>Email: info@cloudsocket.eu</a:t>
            </a:r>
            <a:endParaRPr lang="de-DE" sz="1200" dirty="0">
              <a:latin typeface="Arial Narrow" panose="020B0606020202030204" pitchFamily="34" charset="0"/>
            </a:endParaRPr>
          </a:p>
        </p:txBody>
      </p:sp>
      <p:pic>
        <p:nvPicPr>
          <p:cNvPr id="7" name="Picture 2"/>
          <p:cNvPicPr>
            <a:picLocks noChangeAspect="1" noChangeArrowheads="1"/>
          </p:cNvPicPr>
          <p:nvPr/>
        </p:nvPicPr>
        <p:blipFill rotWithShape="1">
          <a:blip r:embed="rId2" cstate="print">
            <a:clrChange>
              <a:clrFrom>
                <a:srgbClr val="FDFDFD"/>
              </a:clrFrom>
              <a:clrTo>
                <a:srgbClr val="FDFDFD">
                  <a:alpha val="0"/>
                </a:srgbClr>
              </a:clrTo>
            </a:clrChange>
            <a:extLst>
              <a:ext uri="{28A0092B-C50C-407E-A947-70E740481C1C}">
                <a14:useLocalDpi xmlns="" xmlns:a14="http://schemas.microsoft.com/office/drawing/2010/main" val="0"/>
              </a:ext>
            </a:extLst>
          </a:blip>
          <a:srcRect t="73189" r="9564"/>
          <a:stretch/>
        </p:blipFill>
        <p:spPr bwMode="auto">
          <a:xfrm>
            <a:off x="4637712" y="8475027"/>
            <a:ext cx="2219255" cy="38604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41216012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5F7511-DDAC-4421-B2A0-9A0E0B149896}" type="datetimeFigureOut">
              <a:rPr lang="de-DE" smtClean="0"/>
              <a:pPr/>
              <a:t>02.09.2016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DA7297-693B-443F-B76A-788184289E0E}" type="slidenum">
              <a:rPr lang="de-DE" smtClean="0"/>
              <a:pPr/>
              <a:t>‹#›</a:t>
            </a:fld>
            <a:endParaRPr lang="de-DE"/>
          </a:p>
        </p:txBody>
      </p:sp>
    </p:spTree>
    <p:extLst>
      <p:ext uri="{BB962C8B-B14F-4D97-AF65-F5344CB8AC3E}">
        <p14:creationId xmlns="" xmlns:p14="http://schemas.microsoft.com/office/powerpoint/2010/main" val="25306331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pic>
        <p:nvPicPr>
          <p:cNvPr id="8" name="Picture 3" descr="I:\CloudSocket_LOGO_RZfinal_RGB_v5_large.png"/>
          <p:cNvPicPr>
            <a:picLocks noChangeAspect="1" noChangeArrowheads="1"/>
          </p:cNvPicPr>
          <p:nvPr userDrawn="1"/>
        </p:nvPicPr>
        <p:blipFill rotWithShape="1">
          <a:blip r:embed="rId2" cstate="print">
            <a:extLst>
              <a:ext uri="{28A0092B-C50C-407E-A947-70E740481C1C}">
                <a14:useLocalDpi xmlns="" xmlns:a14="http://schemas.microsoft.com/office/drawing/2010/main" val="0"/>
              </a:ext>
            </a:extLst>
          </a:blip>
          <a:srcRect r="14486" b="20865"/>
          <a:stretch/>
        </p:blipFill>
        <p:spPr bwMode="auto">
          <a:xfrm>
            <a:off x="2627784" y="2636912"/>
            <a:ext cx="6516216" cy="4221088"/>
          </a:xfrm>
          <a:prstGeom prst="rect">
            <a:avLst/>
          </a:prstGeom>
          <a:noFill/>
          <a:extLst>
            <a:ext uri="{909E8E84-426E-40DD-AFC4-6F175D3DCCD1}">
              <a14:hiddenFill xmlns="" xmlns:a14="http://schemas.microsoft.com/office/drawing/2010/main">
                <a:solidFill>
                  <a:srgbClr val="FFFFFF"/>
                </a:solidFill>
              </a14:hiddenFill>
            </a:ext>
          </a:extLst>
        </p:spPr>
      </p:pic>
      <p:sp>
        <p:nvSpPr>
          <p:cNvPr id="7" name="Rechteck 6"/>
          <p:cNvSpPr/>
          <p:nvPr userDrawn="1"/>
        </p:nvSpPr>
        <p:spPr>
          <a:xfrm>
            <a:off x="0" y="0"/>
            <a:ext cx="9144000" cy="6858000"/>
          </a:xfrm>
          <a:prstGeom prst="rect">
            <a:avLst/>
          </a:prstGeom>
          <a:solidFill>
            <a:srgbClr val="FFFFFF">
              <a:alpha val="5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p:cNvSpPr>
            <a:spLocks noGrp="1"/>
          </p:cNvSpPr>
          <p:nvPr>
            <p:ph type="ctrTitle" hasCustomPrompt="1"/>
          </p:nvPr>
        </p:nvSpPr>
        <p:spPr>
          <a:xfrm>
            <a:off x="685800" y="2130425"/>
            <a:ext cx="7772400" cy="1470025"/>
          </a:xfrm>
        </p:spPr>
        <p:txBody>
          <a:bodyPr>
            <a:noAutofit/>
          </a:bodyPr>
          <a:lstStyle>
            <a:lvl1pPr>
              <a:defRPr sz="4800"/>
            </a:lvl1pPr>
          </a:lstStyle>
          <a:p>
            <a:r>
              <a:rPr lang="de-DE" dirty="0" smtClean="0"/>
              <a:t>TITELMASTERFORMAT DURCH KLICKEN BEARBEITEN</a:t>
            </a:r>
            <a:endParaRPr lang="de-DE" dirty="0"/>
          </a:p>
        </p:txBody>
      </p:sp>
      <p:sp>
        <p:nvSpPr>
          <p:cNvPr id="3" name="Untertitel 2"/>
          <p:cNvSpPr>
            <a:spLocks noGrp="1"/>
          </p:cNvSpPr>
          <p:nvPr>
            <p:ph type="subTitle" idx="1"/>
          </p:nvPr>
        </p:nvSpPr>
        <p:spPr>
          <a:xfrm>
            <a:off x="1371600" y="3886200"/>
            <a:ext cx="6400800" cy="1752600"/>
          </a:xfrm>
        </p:spPr>
        <p:txBody>
          <a:bodyPr>
            <a:normAutofit/>
          </a:bodyPr>
          <a:lstStyle>
            <a:lvl1pPr marL="0" indent="0" algn="ctr">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de-DE" dirty="0"/>
          </a:p>
        </p:txBody>
      </p:sp>
      <p:sp>
        <p:nvSpPr>
          <p:cNvPr id="5" name="Fußzeilenplatzhalter 4"/>
          <p:cNvSpPr>
            <a:spLocks noGrp="1"/>
          </p:cNvSpPr>
          <p:nvPr>
            <p:ph type="ftr" sz="quarter" idx="11"/>
          </p:nvPr>
        </p:nvSpPr>
        <p:spPr/>
        <p:txBody>
          <a:bodyPr/>
          <a:lstStyle/>
          <a:p>
            <a:endParaRPr lang="de-DE" dirty="0"/>
          </a:p>
        </p:txBody>
      </p:sp>
      <p:sp>
        <p:nvSpPr>
          <p:cNvPr id="10" name="Foliennummernplatzhalter 3"/>
          <p:cNvSpPr>
            <a:spLocks noGrp="1"/>
          </p:cNvSpPr>
          <p:nvPr>
            <p:ph type="sldNum" sz="quarter" idx="12"/>
          </p:nvPr>
        </p:nvSpPr>
        <p:spPr>
          <a:xfrm>
            <a:off x="6300192" y="6237312"/>
            <a:ext cx="2592288" cy="514128"/>
          </a:xfrm>
        </p:spPr>
        <p:txBody>
          <a:bodyPr/>
          <a:lstStyle/>
          <a:p>
            <a:fld id="{EBEF5301-6CB9-4036-932F-7497656FBF09}" type="slidenum">
              <a:rPr lang="de-DE" smtClean="0"/>
              <a:pPr/>
              <a:t>‹#›</a:t>
            </a:fld>
            <a:endParaRPr lang="de-DE"/>
          </a:p>
        </p:txBody>
      </p:sp>
      <p:pic>
        <p:nvPicPr>
          <p:cNvPr id="13" name="Picture 2"/>
          <p:cNvPicPr>
            <a:picLocks noChangeAspect="1" noChangeArrowheads="1"/>
          </p:cNvPicPr>
          <p:nvPr userDrawn="1"/>
        </p:nvPicPr>
        <p:blipFill rotWithShape="1">
          <a:blip r:embed="rId3" cstate="print">
            <a:clrChange>
              <a:clrFrom>
                <a:srgbClr val="FDFDFD"/>
              </a:clrFrom>
              <a:clrTo>
                <a:srgbClr val="FDFDFD">
                  <a:alpha val="0"/>
                </a:srgbClr>
              </a:clrTo>
            </a:clrChange>
            <a:extLst>
              <a:ext uri="{28A0092B-C50C-407E-A947-70E740481C1C}">
                <a14:useLocalDpi xmlns="" xmlns:a14="http://schemas.microsoft.com/office/drawing/2010/main" val="0"/>
              </a:ext>
            </a:extLst>
          </a:blip>
          <a:srcRect t="73189" r="9564"/>
          <a:stretch/>
        </p:blipFill>
        <p:spPr bwMode="auto">
          <a:xfrm>
            <a:off x="6728942" y="6067296"/>
            <a:ext cx="2219255" cy="38604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162201975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l-GR" smtClean="0"/>
              <a:t>Kλικ για επεξεργασία του τίτλου</a:t>
            </a:r>
            <a:endParaRPr lang="de-DE"/>
          </a:p>
        </p:txBody>
      </p:sp>
      <p:sp>
        <p:nvSpPr>
          <p:cNvPr id="3" name="Vertikaler Textplatzhalter 2"/>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BEF5301-6CB9-4036-932F-7497656FBF09}" type="slidenum">
              <a:rPr lang="de-DE" smtClean="0"/>
              <a:pPr/>
              <a:t>‹#›</a:t>
            </a:fld>
            <a:endParaRPr lang="de-DE"/>
          </a:p>
        </p:txBody>
      </p:sp>
    </p:spTree>
    <p:extLst>
      <p:ext uri="{BB962C8B-B14F-4D97-AF65-F5344CB8AC3E}">
        <p14:creationId xmlns="" xmlns:p14="http://schemas.microsoft.com/office/powerpoint/2010/main" val="89912294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de-DE" dirty="0"/>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BEF5301-6CB9-4036-932F-7497656FBF09}" type="slidenum">
              <a:rPr lang="de-DE" smtClean="0"/>
              <a:pPr/>
              <a:t>‹#›</a:t>
            </a:fld>
            <a:endParaRPr lang="de-DE"/>
          </a:p>
        </p:txBody>
      </p:sp>
    </p:spTree>
    <p:extLst>
      <p:ext uri="{BB962C8B-B14F-4D97-AF65-F5344CB8AC3E}">
        <p14:creationId xmlns="" xmlns:p14="http://schemas.microsoft.com/office/powerpoint/2010/main" val="215415417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de-DE" dirty="0" smtClean="0"/>
              <a:t>TITELMASTERFORMAT DURCH KLICKEN BEARBEITEN</a:t>
            </a:r>
            <a:endParaRPr lang="de-DE" dirty="0"/>
          </a:p>
        </p:txBody>
      </p:sp>
      <p:sp>
        <p:nvSpPr>
          <p:cNvPr id="3" name="Inhaltsplatzhalter 2"/>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BEF5301-6CB9-4036-932F-7497656FBF09}" type="slidenum">
              <a:rPr lang="de-DE" smtClean="0"/>
              <a:pPr/>
              <a:t>‹#›</a:t>
            </a:fld>
            <a:endParaRPr lang="de-DE"/>
          </a:p>
        </p:txBody>
      </p:sp>
    </p:spTree>
    <p:extLst>
      <p:ext uri="{BB962C8B-B14F-4D97-AF65-F5344CB8AC3E}">
        <p14:creationId xmlns="" xmlns:p14="http://schemas.microsoft.com/office/powerpoint/2010/main" val="423220201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pic>
        <p:nvPicPr>
          <p:cNvPr id="8" name="Picture 3" descr="I:\CloudSocket_LOGO_RZfinal_RGB_v5_large.png"/>
          <p:cNvPicPr>
            <a:picLocks noChangeAspect="1" noChangeArrowheads="1"/>
          </p:cNvPicPr>
          <p:nvPr userDrawn="1"/>
        </p:nvPicPr>
        <p:blipFill rotWithShape="1">
          <a:blip r:embed="rId2" cstate="print">
            <a:extLst>
              <a:ext uri="{28A0092B-C50C-407E-A947-70E740481C1C}">
                <a14:useLocalDpi xmlns="" xmlns:a14="http://schemas.microsoft.com/office/drawing/2010/main" val="0"/>
              </a:ext>
            </a:extLst>
          </a:blip>
          <a:srcRect r="14486" b="20865"/>
          <a:stretch/>
        </p:blipFill>
        <p:spPr bwMode="auto">
          <a:xfrm>
            <a:off x="2627784" y="2637024"/>
            <a:ext cx="6516216" cy="4221088"/>
          </a:xfrm>
          <a:prstGeom prst="rect">
            <a:avLst/>
          </a:prstGeom>
          <a:noFill/>
          <a:extLst>
            <a:ext uri="{909E8E84-426E-40DD-AFC4-6F175D3DCCD1}">
              <a14:hiddenFill xmlns="" xmlns:a14="http://schemas.microsoft.com/office/drawing/2010/main">
                <a:solidFill>
                  <a:srgbClr val="FFFFFF"/>
                </a:solidFill>
              </a14:hiddenFill>
            </a:ext>
          </a:extLst>
        </p:spPr>
      </p:pic>
      <p:sp>
        <p:nvSpPr>
          <p:cNvPr id="7" name="Rechteck 6"/>
          <p:cNvSpPr/>
          <p:nvPr userDrawn="1"/>
        </p:nvSpPr>
        <p:spPr>
          <a:xfrm>
            <a:off x="0" y="0"/>
            <a:ext cx="9144000" cy="6858000"/>
          </a:xfrm>
          <a:prstGeom prst="rect">
            <a:avLst/>
          </a:prstGeom>
          <a:solidFill>
            <a:srgbClr val="FFFFFF">
              <a:alpha val="5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de-DE" dirty="0"/>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5" name="Fußzeilenplatzhalter 4"/>
          <p:cNvSpPr>
            <a:spLocks noGrp="1"/>
          </p:cNvSpPr>
          <p:nvPr>
            <p:ph type="ftr" sz="quarter" idx="11"/>
          </p:nvPr>
        </p:nvSpPr>
        <p:spPr/>
        <p:txBody>
          <a:bodyPr/>
          <a:lstStyle/>
          <a:p>
            <a:endParaRPr lang="de-DE"/>
          </a:p>
        </p:txBody>
      </p:sp>
      <p:pic>
        <p:nvPicPr>
          <p:cNvPr id="9" name="Picture 2"/>
          <p:cNvPicPr>
            <a:picLocks noChangeAspect="1" noChangeArrowheads="1"/>
          </p:cNvPicPr>
          <p:nvPr userDrawn="1"/>
        </p:nvPicPr>
        <p:blipFill rotWithShape="1">
          <a:blip r:embed="rId3" cstate="print">
            <a:clrChange>
              <a:clrFrom>
                <a:srgbClr val="FDFDFD"/>
              </a:clrFrom>
              <a:clrTo>
                <a:srgbClr val="FDFDFD">
                  <a:alpha val="0"/>
                </a:srgbClr>
              </a:clrTo>
            </a:clrChange>
            <a:extLst>
              <a:ext uri="{28A0092B-C50C-407E-A947-70E740481C1C}">
                <a14:useLocalDpi xmlns="" xmlns:a14="http://schemas.microsoft.com/office/drawing/2010/main" val="0"/>
              </a:ext>
            </a:extLst>
          </a:blip>
          <a:srcRect t="73189" r="9564"/>
          <a:stretch/>
        </p:blipFill>
        <p:spPr bwMode="auto">
          <a:xfrm>
            <a:off x="6728942" y="6067296"/>
            <a:ext cx="2219255" cy="38604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6" name="Foliennummernplatzhalter 5"/>
          <p:cNvSpPr>
            <a:spLocks noGrp="1"/>
          </p:cNvSpPr>
          <p:nvPr>
            <p:ph type="sldNum" sz="quarter" idx="12"/>
          </p:nvPr>
        </p:nvSpPr>
        <p:spPr/>
        <p:txBody>
          <a:bodyPr/>
          <a:lstStyle/>
          <a:p>
            <a:fld id="{EBEF5301-6CB9-4036-932F-7497656FBF09}" type="slidenum">
              <a:rPr lang="de-DE" smtClean="0"/>
              <a:pPr/>
              <a:t>‹#›</a:t>
            </a:fld>
            <a:endParaRPr lang="de-DE"/>
          </a:p>
        </p:txBody>
      </p:sp>
    </p:spTree>
    <p:extLst>
      <p:ext uri="{BB962C8B-B14F-4D97-AF65-F5344CB8AC3E}">
        <p14:creationId xmlns="" xmlns:p14="http://schemas.microsoft.com/office/powerpoint/2010/main" val="251178515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l-GR" smtClean="0"/>
              <a:t>Kλικ για επεξεργασία του τίτλου</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BEF5301-6CB9-4036-932F-7497656FBF09}" type="slidenum">
              <a:rPr lang="de-DE" smtClean="0"/>
              <a:pPr/>
              <a:t>‹#›</a:t>
            </a:fld>
            <a:endParaRPr lang="de-DE"/>
          </a:p>
        </p:txBody>
      </p:sp>
    </p:spTree>
    <p:extLst>
      <p:ext uri="{BB962C8B-B14F-4D97-AF65-F5344CB8AC3E}">
        <p14:creationId xmlns="" xmlns:p14="http://schemas.microsoft.com/office/powerpoint/2010/main" val="289531119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el-GR" smtClean="0"/>
              <a:t>Kλικ για επεξεργασία του τίτλου</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EBEF5301-6CB9-4036-932F-7497656FBF09}" type="slidenum">
              <a:rPr lang="de-DE" smtClean="0"/>
              <a:pPr/>
              <a:t>‹#›</a:t>
            </a:fld>
            <a:endParaRPr lang="de-DE"/>
          </a:p>
        </p:txBody>
      </p:sp>
    </p:spTree>
    <p:extLst>
      <p:ext uri="{BB962C8B-B14F-4D97-AF65-F5344CB8AC3E}">
        <p14:creationId xmlns="" xmlns:p14="http://schemas.microsoft.com/office/powerpoint/2010/main" val="140491518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l-GR" smtClean="0"/>
              <a:t>Kλικ για επεξεργασία του τίτλου</a:t>
            </a:r>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EBEF5301-6CB9-4036-932F-7497656FBF09}" type="slidenum">
              <a:rPr lang="de-DE" smtClean="0"/>
              <a:pPr/>
              <a:t>‹#›</a:t>
            </a:fld>
            <a:endParaRPr lang="de-DE"/>
          </a:p>
        </p:txBody>
      </p:sp>
    </p:spTree>
    <p:extLst>
      <p:ext uri="{BB962C8B-B14F-4D97-AF65-F5344CB8AC3E}">
        <p14:creationId xmlns="" xmlns:p14="http://schemas.microsoft.com/office/powerpoint/2010/main" val="307516533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EBEF5301-6CB9-4036-932F-7497656FBF09}" type="slidenum">
              <a:rPr lang="de-DE" smtClean="0"/>
              <a:pPr/>
              <a:t>‹#›</a:t>
            </a:fld>
            <a:endParaRPr lang="de-DE"/>
          </a:p>
        </p:txBody>
      </p:sp>
    </p:spTree>
    <p:extLst>
      <p:ext uri="{BB962C8B-B14F-4D97-AF65-F5344CB8AC3E}">
        <p14:creationId xmlns="" xmlns:p14="http://schemas.microsoft.com/office/powerpoint/2010/main" val="401443202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BEF5301-6CB9-4036-932F-7497656FBF09}" type="slidenum">
              <a:rPr lang="de-DE" smtClean="0"/>
              <a:pPr/>
              <a:t>‹#›</a:t>
            </a:fld>
            <a:endParaRPr lang="de-DE"/>
          </a:p>
        </p:txBody>
      </p:sp>
    </p:spTree>
    <p:extLst>
      <p:ext uri="{BB962C8B-B14F-4D97-AF65-F5344CB8AC3E}">
        <p14:creationId xmlns="" xmlns:p14="http://schemas.microsoft.com/office/powerpoint/2010/main" val="40649400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de-DE" dirty="0"/>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BEF5301-6CB9-4036-932F-7497656FBF09}" type="slidenum">
              <a:rPr lang="de-DE" smtClean="0"/>
              <a:pPr/>
              <a:t>‹#›</a:t>
            </a:fld>
            <a:endParaRPr lang="de-DE"/>
          </a:p>
        </p:txBody>
      </p:sp>
    </p:spTree>
    <p:extLst>
      <p:ext uri="{BB962C8B-B14F-4D97-AF65-F5344CB8AC3E}">
        <p14:creationId xmlns="" xmlns:p14="http://schemas.microsoft.com/office/powerpoint/2010/main" val="364931929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 name="Picture 3" descr="I:\CloudSocket_LOGO_RZfinal_RGB_v5_large.png"/>
          <p:cNvPicPr>
            <a:picLocks noChangeAspect="1" noChangeArrowheads="1"/>
          </p:cNvPicPr>
          <p:nvPr/>
        </p:nvPicPr>
        <p:blipFill rotWithShape="1">
          <a:blip r:embed="rId13" cstate="print">
            <a:extLst>
              <a:ext uri="{28A0092B-C50C-407E-A947-70E740481C1C}">
                <a14:useLocalDpi xmlns="" xmlns:a14="http://schemas.microsoft.com/office/drawing/2010/main" val="0"/>
              </a:ext>
            </a:extLst>
          </a:blip>
          <a:srcRect l="77483" t="75213" r="14486" b="20865"/>
          <a:stretch/>
        </p:blipFill>
        <p:spPr bwMode="auto">
          <a:xfrm>
            <a:off x="253945" y="0"/>
            <a:ext cx="8656913" cy="174626"/>
          </a:xfrm>
          <a:prstGeom prst="rect">
            <a:avLst/>
          </a:prstGeom>
          <a:noFill/>
          <a:extLst>
            <a:ext uri="{909E8E84-426E-40DD-AFC4-6F175D3DCCD1}">
              <a14:hiddenFill xmlns="" xmlns:a14="http://schemas.microsoft.com/office/drawing/2010/main">
                <a:solidFill>
                  <a:srgbClr val="FFFFFF"/>
                </a:solidFill>
              </a14:hiddenFill>
            </a:ext>
          </a:extLst>
        </p:spPr>
      </p:pic>
      <p:pic>
        <p:nvPicPr>
          <p:cNvPr id="16" name="Picture 3" descr="I:\CloudSocket_LOGO_RZfinal_RGB_v5_large.png"/>
          <p:cNvPicPr>
            <a:picLocks noChangeAspect="1" noChangeArrowheads="1"/>
          </p:cNvPicPr>
          <p:nvPr/>
        </p:nvPicPr>
        <p:blipFill rotWithShape="1">
          <a:blip r:embed="rId13" cstate="print">
            <a:extLst>
              <a:ext uri="{28A0092B-C50C-407E-A947-70E740481C1C}">
                <a14:useLocalDpi xmlns="" xmlns:a14="http://schemas.microsoft.com/office/drawing/2010/main" val="0"/>
              </a:ext>
            </a:extLst>
          </a:blip>
          <a:srcRect l="32907" t="35511" r="56223" b="61262"/>
          <a:stretch/>
        </p:blipFill>
        <p:spPr bwMode="auto">
          <a:xfrm>
            <a:off x="253945" y="0"/>
            <a:ext cx="7198375" cy="172123"/>
          </a:xfrm>
          <a:prstGeom prst="rect">
            <a:avLst/>
          </a:prstGeom>
          <a:noFill/>
          <a:extLst>
            <a:ext uri="{909E8E84-426E-40DD-AFC4-6F175D3DCCD1}">
              <a14:hiddenFill xmlns="" xmlns:a14="http://schemas.microsoft.com/office/drawing/2010/main">
                <a:solidFill>
                  <a:srgbClr val="FFFFFF"/>
                </a:solidFill>
              </a14:hiddenFill>
            </a:ext>
          </a:extLst>
        </p:spPr>
      </p:pic>
      <p:sp>
        <p:nvSpPr>
          <p:cNvPr id="14" name="Rechteck 13"/>
          <p:cNvSpPr/>
          <p:nvPr/>
        </p:nvSpPr>
        <p:spPr>
          <a:xfrm>
            <a:off x="0" y="0"/>
            <a:ext cx="9144000" cy="6858000"/>
          </a:xfrm>
          <a:prstGeom prst="rect">
            <a:avLst/>
          </a:prstGeom>
          <a:solidFill>
            <a:srgbClr val="FFFFFF">
              <a:alpha val="5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platzhalter 2"/>
          <p:cNvSpPr>
            <a:spLocks noGrp="1"/>
          </p:cNvSpPr>
          <p:nvPr>
            <p:ph type="body" idx="1"/>
          </p:nvPr>
        </p:nvSpPr>
        <p:spPr>
          <a:xfrm>
            <a:off x="251520" y="1268760"/>
            <a:ext cx="8640960" cy="5430217"/>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5" name="Fußzeilenplatzhalter 4"/>
          <p:cNvSpPr>
            <a:spLocks noGrp="1"/>
          </p:cNvSpPr>
          <p:nvPr>
            <p:ph type="ftr" sz="quarter" idx="3"/>
          </p:nvPr>
        </p:nvSpPr>
        <p:spPr>
          <a:xfrm>
            <a:off x="3124200" y="6216116"/>
            <a:ext cx="2895600" cy="504056"/>
          </a:xfrm>
          <a:prstGeom prst="rect">
            <a:avLst/>
          </a:prstGeom>
        </p:spPr>
        <p:txBody>
          <a:bodyPr vert="horz" lIns="91440" tIns="45720" rIns="91440" bIns="45720" rtlCol="0" anchor="t"/>
          <a:lstStyle>
            <a:lvl1pPr algn="ctr">
              <a:defRPr sz="1200">
                <a:solidFill>
                  <a:schemeClr val="tx1"/>
                </a:solidFill>
                <a:latin typeface="Arial Narrow" panose="020B0606020202030204" pitchFamily="34" charset="0"/>
              </a:defRPr>
            </a:lvl1pPr>
          </a:lstStyle>
          <a:p>
            <a:endParaRPr lang="de-DE" dirty="0"/>
          </a:p>
        </p:txBody>
      </p:sp>
      <p:sp>
        <p:nvSpPr>
          <p:cNvPr id="6" name="Foliennummernplatzhalter 5"/>
          <p:cNvSpPr>
            <a:spLocks noGrp="1"/>
          </p:cNvSpPr>
          <p:nvPr>
            <p:ph type="sldNum" sz="quarter" idx="4"/>
          </p:nvPr>
        </p:nvSpPr>
        <p:spPr>
          <a:xfrm>
            <a:off x="6300192" y="6220159"/>
            <a:ext cx="2592288" cy="514128"/>
          </a:xfrm>
          <a:prstGeom prst="rect">
            <a:avLst/>
          </a:prstGeom>
        </p:spPr>
        <p:txBody>
          <a:bodyPr vert="horz" lIns="91440" tIns="45720" rIns="91440" bIns="45720" rtlCol="0" anchor="b"/>
          <a:lstStyle>
            <a:lvl1pPr algn="r">
              <a:defRPr sz="1200">
                <a:solidFill>
                  <a:schemeClr val="tx1"/>
                </a:solidFill>
                <a:latin typeface="Arial Narrow" panose="020B0606020202030204" pitchFamily="34" charset="0"/>
              </a:defRPr>
            </a:lvl1pPr>
          </a:lstStyle>
          <a:p>
            <a:fld id="{EBEF5301-6CB9-4036-932F-7497656FBF09}" type="slidenum">
              <a:rPr lang="de-DE" smtClean="0"/>
              <a:pPr/>
              <a:t>‹#›</a:t>
            </a:fld>
            <a:endParaRPr lang="de-DE" dirty="0"/>
          </a:p>
        </p:txBody>
      </p:sp>
      <p:sp>
        <p:nvSpPr>
          <p:cNvPr id="15" name="Rechteck 14"/>
          <p:cNvSpPr/>
          <p:nvPr/>
        </p:nvSpPr>
        <p:spPr>
          <a:xfrm>
            <a:off x="107504" y="6237312"/>
            <a:ext cx="2600621" cy="461665"/>
          </a:xfrm>
          <a:prstGeom prst="rect">
            <a:avLst/>
          </a:prstGeom>
        </p:spPr>
        <p:txBody>
          <a:bodyPr vert="horz" lIns="91440" tIns="45720" rIns="91440" bIns="45720" rtlCol="0" anchor="t"/>
          <a:lstStyle/>
          <a:p>
            <a:pPr lvl="0"/>
            <a:endParaRPr lang="de-DE" sz="1200" dirty="0" smtClean="0">
              <a:latin typeface="Arial Narrow" panose="020B0606020202030204" pitchFamily="34" charset="0"/>
            </a:endParaRPr>
          </a:p>
          <a:p>
            <a:pPr lvl="0"/>
            <a:r>
              <a:rPr lang="de-DE" sz="1200" dirty="0" err="1" smtClean="0">
                <a:latin typeface="Arial Narrow" panose="020B0606020202030204" pitchFamily="34" charset="0"/>
              </a:rPr>
              <a:t>www.cloudsocket.eu,info@cloudsocket.eu</a:t>
            </a:r>
            <a:endParaRPr lang="de-DE" sz="1200" dirty="0">
              <a:latin typeface="Arial Narrow" panose="020B0606020202030204" pitchFamily="34" charset="0"/>
            </a:endParaRPr>
          </a:p>
        </p:txBody>
      </p:sp>
      <p:pic>
        <p:nvPicPr>
          <p:cNvPr id="17" name="Picture 2"/>
          <p:cNvPicPr>
            <a:picLocks noChangeAspect="1" noChangeArrowheads="1"/>
          </p:cNvPicPr>
          <p:nvPr/>
        </p:nvPicPr>
        <p:blipFill rotWithShape="1">
          <a:blip r:embed="rId14" cstate="print">
            <a:clrChange>
              <a:clrFrom>
                <a:srgbClr val="FDFDFD"/>
              </a:clrFrom>
              <a:clrTo>
                <a:srgbClr val="FDFDFD">
                  <a:alpha val="0"/>
                </a:srgbClr>
              </a:clrTo>
            </a:clrChange>
            <a:extLst>
              <a:ext uri="{28A0092B-C50C-407E-A947-70E740481C1C}">
                <a14:useLocalDpi xmlns="" xmlns:a14="http://schemas.microsoft.com/office/drawing/2010/main" val="0"/>
              </a:ext>
            </a:extLst>
          </a:blip>
          <a:srcRect t="73189" r="9564"/>
          <a:stretch/>
        </p:blipFill>
        <p:spPr bwMode="auto">
          <a:xfrm>
            <a:off x="6728942" y="6067296"/>
            <a:ext cx="2219255" cy="38604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2" name="Titelplatzhalter 1"/>
          <p:cNvSpPr>
            <a:spLocks noGrp="1"/>
          </p:cNvSpPr>
          <p:nvPr>
            <p:ph type="title"/>
          </p:nvPr>
        </p:nvSpPr>
        <p:spPr>
          <a:xfrm>
            <a:off x="251520" y="197768"/>
            <a:ext cx="8640960" cy="926976"/>
          </a:xfrm>
          <a:prstGeom prst="rect">
            <a:avLst/>
          </a:prstGeom>
        </p:spPr>
        <p:txBody>
          <a:bodyPr vert="horz" lIns="91440" tIns="45720" rIns="91440" bIns="45720" rtlCol="0" anchor="t">
            <a:noAutofit/>
          </a:bodyPr>
          <a:lstStyle/>
          <a:p>
            <a:r>
              <a:rPr lang="de-DE" dirty="0" smtClean="0"/>
              <a:t>TITELMASTERFORMAT DURCH KLICKEN BEARBEITEN</a:t>
            </a:r>
            <a:endParaRPr lang="de-DE" dirty="0"/>
          </a:p>
        </p:txBody>
      </p:sp>
    </p:spTree>
    <p:extLst>
      <p:ext uri="{BB962C8B-B14F-4D97-AF65-F5344CB8AC3E}">
        <p14:creationId xmlns="" xmlns:p14="http://schemas.microsoft.com/office/powerpoint/2010/main" val="21694952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l" defTabSz="914400" rtl="0" eaLnBrk="1" latinLnBrk="0" hangingPunct="1">
        <a:spcBef>
          <a:spcPct val="0"/>
        </a:spcBef>
        <a:buNone/>
        <a:defRPr sz="2800" b="1" kern="1200">
          <a:solidFill>
            <a:schemeClr val="tx1"/>
          </a:solidFill>
          <a:latin typeface="Arial Narrow" panose="020B060602020203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Arial Narrow" panose="020B060602020203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Arial Narrow" panose="020B060602020203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590823"/>
            <a:ext cx="7772400" cy="1470025"/>
          </a:xfrm>
        </p:spPr>
        <p:txBody>
          <a:bodyPr/>
          <a:lstStyle/>
          <a:p>
            <a:pPr algn="ctr"/>
            <a:r>
              <a:rPr lang="en-GB" dirty="0" smtClean="0"/>
              <a:t>Towards Combined and Functional and Non-Functional Semantic Service Discovery</a:t>
            </a:r>
            <a:endParaRPr lang="en-GB" dirty="0"/>
          </a:p>
        </p:txBody>
      </p:sp>
      <p:sp>
        <p:nvSpPr>
          <p:cNvPr id="3" name="Untertitel 2"/>
          <p:cNvSpPr>
            <a:spLocks noGrp="1"/>
          </p:cNvSpPr>
          <p:nvPr>
            <p:ph type="subTitle" idx="1"/>
          </p:nvPr>
        </p:nvSpPr>
        <p:spPr/>
        <p:txBody>
          <a:bodyPr/>
          <a:lstStyle/>
          <a:p>
            <a:r>
              <a:rPr lang="de-DE" u="sng" dirty="0" smtClean="0"/>
              <a:t>Kyriakos </a:t>
            </a:r>
            <a:r>
              <a:rPr lang="de-DE" u="sng" dirty="0" err="1" smtClean="0"/>
              <a:t>Kritikos</a:t>
            </a:r>
            <a:r>
              <a:rPr lang="de-DE" dirty="0" smtClean="0"/>
              <a:t> </a:t>
            </a:r>
            <a:r>
              <a:rPr lang="de-DE" dirty="0" err="1" smtClean="0"/>
              <a:t>and</a:t>
            </a:r>
            <a:r>
              <a:rPr lang="de-DE" dirty="0" smtClean="0"/>
              <a:t> Dimitris </a:t>
            </a:r>
            <a:r>
              <a:rPr lang="de-DE" dirty="0" err="1" smtClean="0"/>
              <a:t>Plexousakis</a:t>
            </a:r>
            <a:endParaRPr lang="de-DE" dirty="0" smtClean="0"/>
          </a:p>
          <a:p>
            <a:r>
              <a:rPr lang="de-DE" dirty="0" smtClean="0"/>
              <a:t>ICS-FORTH</a:t>
            </a:r>
            <a:endParaRPr lang="de-DE" dirty="0"/>
          </a:p>
        </p:txBody>
      </p:sp>
      <p:sp>
        <p:nvSpPr>
          <p:cNvPr id="4" name="Foliennummernplatzhalter 3"/>
          <p:cNvSpPr>
            <a:spLocks noGrp="1"/>
          </p:cNvSpPr>
          <p:nvPr>
            <p:ph type="sldNum" sz="quarter" idx="12"/>
          </p:nvPr>
        </p:nvSpPr>
        <p:spPr/>
        <p:txBody>
          <a:bodyPr/>
          <a:lstStyle/>
          <a:p>
            <a:fld id="{EBEF5301-6CB9-4036-932F-7497656FBF09}" type="slidenum">
              <a:rPr lang="de-DE" smtClean="0"/>
              <a:pPr/>
              <a:t>1</a:t>
            </a:fld>
            <a:endParaRPr lang="de-DE"/>
          </a:p>
        </p:txBody>
      </p:sp>
    </p:spTree>
    <p:extLst>
      <p:ext uri="{BB962C8B-B14F-4D97-AF65-F5344CB8AC3E}">
        <p14:creationId xmlns="" xmlns:p14="http://schemas.microsoft.com/office/powerpoint/2010/main" val="14596918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Parallel Matchmaking Algorithm</a:t>
            </a:r>
            <a:endParaRPr lang="en-GB" dirty="0"/>
          </a:p>
        </p:txBody>
      </p:sp>
      <p:sp>
        <p:nvSpPr>
          <p:cNvPr id="3" name="2 - Θέση περιεχομένου"/>
          <p:cNvSpPr>
            <a:spLocks noGrp="1"/>
          </p:cNvSpPr>
          <p:nvPr>
            <p:ph idx="1"/>
          </p:nvPr>
        </p:nvSpPr>
        <p:spPr/>
        <p:txBody>
          <a:bodyPr/>
          <a:lstStyle/>
          <a:p>
            <a:r>
              <a:rPr lang="en-GB" dirty="0" smtClean="0"/>
              <a:t>Matchmaking: Use aspect-specific algorithms in parallel and then concatenate the results. Empty result from first algorithm finishing causes end of overall execution.</a:t>
            </a:r>
          </a:p>
          <a:p>
            <a:r>
              <a:rPr lang="en-GB" dirty="0" smtClean="0"/>
              <a:t>Registration: Similarly, again in parallel. Combined Registry also informed</a:t>
            </a:r>
          </a:p>
          <a:p>
            <a:endParaRPr lang="en-GB" dirty="0" smtClean="0"/>
          </a:p>
          <a:p>
            <a:r>
              <a:rPr lang="en-GB" dirty="0" smtClean="0"/>
              <a:t>Matchmaking complexity: </a:t>
            </a:r>
            <a:r>
              <a:rPr lang="en-GB" i="1" dirty="0" smtClean="0"/>
              <a:t>O</a:t>
            </a:r>
            <a:r>
              <a:rPr lang="en-GB" dirty="0" smtClean="0"/>
              <a:t>(S + T</a:t>
            </a:r>
            <a:r>
              <a:rPr lang="en-GB" baseline="-25000" dirty="0" smtClean="0"/>
              <a:t>Z</a:t>
            </a:r>
            <a:r>
              <a:rPr lang="en-GB" dirty="0" smtClean="0"/>
              <a:t>)</a:t>
            </a:r>
          </a:p>
          <a:p>
            <a:r>
              <a:rPr lang="en-GB" dirty="0" smtClean="0"/>
              <a:t>Registration complexity: </a:t>
            </a:r>
            <a:r>
              <a:rPr lang="pl-PL" i="1" dirty="0" smtClean="0"/>
              <a:t>O</a:t>
            </a:r>
            <a:r>
              <a:rPr lang="pl-PL" dirty="0" smtClean="0"/>
              <a:t>(max (</a:t>
            </a:r>
            <a:r>
              <a:rPr lang="en-GB" dirty="0" smtClean="0"/>
              <a:t>S</a:t>
            </a:r>
            <a:r>
              <a:rPr lang="en-GB" baseline="-25000" dirty="0" smtClean="0"/>
              <a:t>C</a:t>
            </a:r>
            <a:r>
              <a:rPr lang="pl-PL" dirty="0" smtClean="0"/>
              <a:t>, logS + </a:t>
            </a:r>
            <a:r>
              <a:rPr lang="en-GB" dirty="0" smtClean="0"/>
              <a:t>T</a:t>
            </a:r>
            <a:r>
              <a:rPr lang="en-GB" baseline="-25000" dirty="0" smtClean="0"/>
              <a:t>Z</a:t>
            </a:r>
            <a:r>
              <a:rPr lang="pl-PL" dirty="0" smtClean="0"/>
              <a:t>))</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10</a:t>
            </a:fld>
            <a:endParaRPr lang="de-DE"/>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Subsumes Matchmaking Algorithm</a:t>
            </a:r>
            <a:endParaRPr lang="en-GB" dirty="0"/>
          </a:p>
        </p:txBody>
      </p:sp>
      <p:sp>
        <p:nvSpPr>
          <p:cNvPr id="3" name="2 - Θέση περιεχομένου"/>
          <p:cNvSpPr>
            <a:spLocks noGrp="1"/>
          </p:cNvSpPr>
          <p:nvPr>
            <p:ph idx="1"/>
          </p:nvPr>
        </p:nvSpPr>
        <p:spPr/>
        <p:txBody>
          <a:bodyPr/>
          <a:lstStyle/>
          <a:p>
            <a:r>
              <a:rPr lang="en-GB" dirty="0" smtClean="0"/>
              <a:t>Matchmaking: match request with each root node. If request subsumes node, then node and its descendants added to matchmaking results. Otherwise, continue recursively by going deeper into the children of the root node. </a:t>
            </a:r>
          </a:p>
          <a:p>
            <a:r>
              <a:rPr lang="en-GB" dirty="0" smtClean="0"/>
              <a:t>Registration: Start again from root nodes. If root node is subsumed, then offer becomes its parent. Otherwise, go recursively at node’s descendants until the offer is subsumed by one descendant but not by its children such that node is placed as child of this descendant. </a:t>
            </a:r>
          </a:p>
          <a:p>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11</a:t>
            </a:fld>
            <a:endParaRPr lang="de-DE"/>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Matchmaking Example</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12</a:t>
            </a:fld>
            <a:endParaRPr lang="de-DE"/>
          </a:p>
        </p:txBody>
      </p:sp>
      <p:sp>
        <p:nvSpPr>
          <p:cNvPr id="5" name="4 - Έλλειψη"/>
          <p:cNvSpPr/>
          <p:nvPr/>
        </p:nvSpPr>
        <p:spPr>
          <a:xfrm>
            <a:off x="3347864" y="908720"/>
            <a:ext cx="1080120"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R</a:t>
            </a:r>
            <a:endParaRPr lang="en-GB" sz="2600" b="1" dirty="0"/>
          </a:p>
        </p:txBody>
      </p:sp>
      <p:sp>
        <p:nvSpPr>
          <p:cNvPr id="7" name="6 - Έλλειψη"/>
          <p:cNvSpPr/>
          <p:nvPr/>
        </p:nvSpPr>
        <p:spPr>
          <a:xfrm>
            <a:off x="899592" y="2204864"/>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a:t>
            </a:r>
            <a:endParaRPr lang="en-GB" sz="2600" b="1" baseline="-25000" dirty="0"/>
          </a:p>
        </p:txBody>
      </p:sp>
      <p:sp>
        <p:nvSpPr>
          <p:cNvPr id="8" name="7 - Έλλειψη"/>
          <p:cNvSpPr/>
          <p:nvPr/>
        </p:nvSpPr>
        <p:spPr>
          <a:xfrm>
            <a:off x="3779912" y="2204864"/>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2</a:t>
            </a:r>
            <a:endParaRPr lang="en-GB" sz="2600" b="1" baseline="-25000" dirty="0"/>
          </a:p>
        </p:txBody>
      </p:sp>
      <p:sp>
        <p:nvSpPr>
          <p:cNvPr id="9" name="8 - Έλλειψη"/>
          <p:cNvSpPr/>
          <p:nvPr/>
        </p:nvSpPr>
        <p:spPr>
          <a:xfrm>
            <a:off x="179512" y="3573016"/>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11</a:t>
            </a:r>
            <a:endParaRPr lang="en-GB" sz="2600" b="1" baseline="-25000" dirty="0"/>
          </a:p>
        </p:txBody>
      </p:sp>
      <p:sp>
        <p:nvSpPr>
          <p:cNvPr id="10" name="9 - Έλλειψη"/>
          <p:cNvSpPr/>
          <p:nvPr/>
        </p:nvSpPr>
        <p:spPr>
          <a:xfrm>
            <a:off x="6372200" y="2132856"/>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3</a:t>
            </a:r>
            <a:endParaRPr lang="en-GB" sz="2600" b="1" baseline="-25000" dirty="0"/>
          </a:p>
        </p:txBody>
      </p:sp>
      <p:sp>
        <p:nvSpPr>
          <p:cNvPr id="11" name="10 - Έλλειψη"/>
          <p:cNvSpPr/>
          <p:nvPr/>
        </p:nvSpPr>
        <p:spPr>
          <a:xfrm>
            <a:off x="1691680" y="3573016"/>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12</a:t>
            </a:r>
            <a:endParaRPr lang="en-GB" sz="2600" b="1" baseline="-25000" dirty="0"/>
          </a:p>
        </p:txBody>
      </p:sp>
      <p:sp>
        <p:nvSpPr>
          <p:cNvPr id="12" name="11 - Έλλειψη"/>
          <p:cNvSpPr/>
          <p:nvPr/>
        </p:nvSpPr>
        <p:spPr>
          <a:xfrm>
            <a:off x="7020272" y="4941168"/>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222</a:t>
            </a:r>
            <a:endParaRPr lang="en-GB" sz="2600" b="1" baseline="-25000" dirty="0"/>
          </a:p>
        </p:txBody>
      </p:sp>
      <p:sp>
        <p:nvSpPr>
          <p:cNvPr id="13" name="12 - Έλλειψη"/>
          <p:cNvSpPr/>
          <p:nvPr/>
        </p:nvSpPr>
        <p:spPr>
          <a:xfrm>
            <a:off x="5076056" y="4941168"/>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221</a:t>
            </a:r>
            <a:endParaRPr lang="en-GB" sz="2600" b="1" baseline="-25000" dirty="0"/>
          </a:p>
        </p:txBody>
      </p:sp>
      <p:sp>
        <p:nvSpPr>
          <p:cNvPr id="14" name="13 - Έλλειψη"/>
          <p:cNvSpPr/>
          <p:nvPr/>
        </p:nvSpPr>
        <p:spPr>
          <a:xfrm>
            <a:off x="3203848" y="3573016"/>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21</a:t>
            </a:r>
            <a:endParaRPr lang="en-GB" sz="2600" b="1" baseline="-25000" dirty="0"/>
          </a:p>
        </p:txBody>
      </p:sp>
      <p:sp>
        <p:nvSpPr>
          <p:cNvPr id="15" name="14 - Έλλειψη"/>
          <p:cNvSpPr/>
          <p:nvPr/>
        </p:nvSpPr>
        <p:spPr>
          <a:xfrm>
            <a:off x="5868144" y="3573016"/>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22</a:t>
            </a:r>
            <a:endParaRPr lang="en-GB" sz="2600" b="1" baseline="-25000" dirty="0"/>
          </a:p>
        </p:txBody>
      </p:sp>
      <p:cxnSp>
        <p:nvCxnSpPr>
          <p:cNvPr id="17" name="16 - Ευθεία γραμμή σύνδεσης"/>
          <p:cNvCxnSpPr>
            <a:stCxn id="7" idx="4"/>
            <a:endCxn id="9" idx="0"/>
          </p:cNvCxnSpPr>
          <p:nvPr/>
        </p:nvCxnSpPr>
        <p:spPr>
          <a:xfrm flipH="1">
            <a:off x="719572" y="2852936"/>
            <a:ext cx="720080"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18 - Ευθεία γραμμή σύνδεσης"/>
          <p:cNvCxnSpPr>
            <a:stCxn id="7" idx="4"/>
            <a:endCxn id="11" idx="0"/>
          </p:cNvCxnSpPr>
          <p:nvPr/>
        </p:nvCxnSpPr>
        <p:spPr>
          <a:xfrm>
            <a:off x="1439652" y="2852936"/>
            <a:ext cx="792088"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21 - Ευθεία γραμμή σύνδεσης"/>
          <p:cNvCxnSpPr>
            <a:stCxn id="8" idx="4"/>
            <a:endCxn id="14" idx="0"/>
          </p:cNvCxnSpPr>
          <p:nvPr/>
        </p:nvCxnSpPr>
        <p:spPr>
          <a:xfrm flipH="1">
            <a:off x="3743908" y="2852936"/>
            <a:ext cx="576064"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24 - Ευθεία γραμμή σύνδεσης"/>
          <p:cNvCxnSpPr>
            <a:stCxn id="8" idx="4"/>
            <a:endCxn id="15" idx="1"/>
          </p:cNvCxnSpPr>
          <p:nvPr/>
        </p:nvCxnSpPr>
        <p:spPr>
          <a:xfrm>
            <a:off x="4319972" y="2852936"/>
            <a:ext cx="1706352" cy="8149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27 - Ευθεία γραμμή σύνδεσης"/>
          <p:cNvCxnSpPr>
            <a:stCxn id="15" idx="4"/>
            <a:endCxn id="13" idx="0"/>
          </p:cNvCxnSpPr>
          <p:nvPr/>
        </p:nvCxnSpPr>
        <p:spPr>
          <a:xfrm flipH="1">
            <a:off x="5616116" y="4221088"/>
            <a:ext cx="792088"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30 - Ευθεία γραμμή σύνδεσης"/>
          <p:cNvCxnSpPr>
            <a:stCxn id="15" idx="4"/>
            <a:endCxn id="12" idx="0"/>
          </p:cNvCxnSpPr>
          <p:nvPr/>
        </p:nvCxnSpPr>
        <p:spPr>
          <a:xfrm>
            <a:off x="6408204" y="4221088"/>
            <a:ext cx="1152128"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33 - Ευθεία γραμμή σύνδεσης"/>
          <p:cNvCxnSpPr>
            <a:stCxn id="5" idx="4"/>
            <a:endCxn id="7" idx="0"/>
          </p:cNvCxnSpPr>
          <p:nvPr/>
        </p:nvCxnSpPr>
        <p:spPr>
          <a:xfrm flipH="1">
            <a:off x="1439652" y="1556792"/>
            <a:ext cx="2448272" cy="648072"/>
          </a:xfrm>
          <a:prstGeom prst="line">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8" name="37 - Ευθεία γραμμή σύνδεσης"/>
          <p:cNvCxnSpPr>
            <a:stCxn id="5" idx="4"/>
            <a:endCxn id="8" idx="0"/>
          </p:cNvCxnSpPr>
          <p:nvPr/>
        </p:nvCxnSpPr>
        <p:spPr>
          <a:xfrm>
            <a:off x="3887924" y="1556792"/>
            <a:ext cx="432048" cy="648072"/>
          </a:xfrm>
          <a:prstGeom prst="line">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1" name="40 - Ευθεία γραμμή σύνδεσης"/>
          <p:cNvCxnSpPr>
            <a:stCxn id="5" idx="6"/>
            <a:endCxn id="10" idx="0"/>
          </p:cNvCxnSpPr>
          <p:nvPr/>
        </p:nvCxnSpPr>
        <p:spPr>
          <a:xfrm>
            <a:off x="4427984" y="1232756"/>
            <a:ext cx="2484276" cy="900100"/>
          </a:xfrm>
          <a:prstGeom prst="line">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4" name="43 - Ευθεία γραμμή σύνδεσης"/>
          <p:cNvCxnSpPr>
            <a:stCxn id="5" idx="4"/>
            <a:endCxn id="14" idx="1"/>
          </p:cNvCxnSpPr>
          <p:nvPr/>
        </p:nvCxnSpPr>
        <p:spPr>
          <a:xfrm flipH="1">
            <a:off x="3362028" y="1556792"/>
            <a:ext cx="525896" cy="2111132"/>
          </a:xfrm>
          <a:prstGeom prst="line">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8" name="47 - Ευθεία γραμμή σύνδεσης"/>
          <p:cNvCxnSpPr>
            <a:stCxn id="5" idx="5"/>
            <a:endCxn id="15" idx="0"/>
          </p:cNvCxnSpPr>
          <p:nvPr/>
        </p:nvCxnSpPr>
        <p:spPr>
          <a:xfrm>
            <a:off x="4269804" y="1461884"/>
            <a:ext cx="2138400" cy="2111132"/>
          </a:xfrm>
          <a:prstGeom prst="straightConnector1">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2" name="61 - TextBox"/>
          <p:cNvSpPr txBox="1"/>
          <p:nvPr/>
        </p:nvSpPr>
        <p:spPr>
          <a:xfrm>
            <a:off x="395536" y="4581128"/>
            <a:ext cx="3096344" cy="430887"/>
          </a:xfrm>
          <a:prstGeom prst="rect">
            <a:avLst/>
          </a:prstGeom>
          <a:noFill/>
        </p:spPr>
        <p:txBody>
          <a:bodyPr wrap="square" rtlCol="0">
            <a:spAutoFit/>
          </a:bodyPr>
          <a:lstStyle/>
          <a:p>
            <a:r>
              <a:rPr lang="en-GB" sz="2200" b="1" dirty="0" smtClean="0">
                <a:latin typeface="Arial Narrow" panose="020B0606020202030204" pitchFamily="34" charset="0"/>
              </a:rPr>
              <a:t>LEGEND</a:t>
            </a:r>
          </a:p>
        </p:txBody>
      </p:sp>
      <p:sp>
        <p:nvSpPr>
          <p:cNvPr id="63" name="62 - Έλλειψη"/>
          <p:cNvSpPr/>
          <p:nvPr/>
        </p:nvSpPr>
        <p:spPr>
          <a:xfrm>
            <a:off x="683568" y="5085184"/>
            <a:ext cx="432048" cy="216024"/>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baseline="-25000" dirty="0"/>
          </a:p>
        </p:txBody>
      </p:sp>
      <p:sp>
        <p:nvSpPr>
          <p:cNvPr id="64" name="63 - TextBox"/>
          <p:cNvSpPr txBox="1"/>
          <p:nvPr/>
        </p:nvSpPr>
        <p:spPr>
          <a:xfrm>
            <a:off x="1403648" y="5013176"/>
            <a:ext cx="2088232" cy="369332"/>
          </a:xfrm>
          <a:prstGeom prst="rect">
            <a:avLst/>
          </a:prstGeom>
          <a:noFill/>
        </p:spPr>
        <p:txBody>
          <a:bodyPr wrap="square" rtlCol="0">
            <a:spAutoFit/>
          </a:bodyPr>
          <a:lstStyle/>
          <a:p>
            <a:r>
              <a:rPr lang="en-GB" dirty="0" smtClean="0">
                <a:latin typeface="Arial Narrow" panose="020B0606020202030204" pitchFamily="34" charset="0"/>
              </a:rPr>
              <a:t>Match/subsumed node</a:t>
            </a:r>
          </a:p>
        </p:txBody>
      </p:sp>
      <p:sp>
        <p:nvSpPr>
          <p:cNvPr id="66" name="65 - Έλλειψη"/>
          <p:cNvSpPr/>
          <p:nvPr/>
        </p:nvSpPr>
        <p:spPr>
          <a:xfrm>
            <a:off x="683568" y="5435932"/>
            <a:ext cx="432048" cy="216024"/>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baseline="-25000" dirty="0"/>
          </a:p>
        </p:txBody>
      </p:sp>
      <p:sp>
        <p:nvSpPr>
          <p:cNvPr id="67" name="66 - TextBox"/>
          <p:cNvSpPr txBox="1"/>
          <p:nvPr/>
        </p:nvSpPr>
        <p:spPr>
          <a:xfrm>
            <a:off x="1403648" y="5363924"/>
            <a:ext cx="1872208" cy="369332"/>
          </a:xfrm>
          <a:prstGeom prst="rect">
            <a:avLst/>
          </a:prstGeom>
          <a:noFill/>
        </p:spPr>
        <p:txBody>
          <a:bodyPr wrap="square" rtlCol="0">
            <a:spAutoFit/>
          </a:bodyPr>
          <a:lstStyle/>
          <a:p>
            <a:r>
              <a:rPr lang="en-GB" dirty="0" smtClean="0">
                <a:latin typeface="Arial Narrow" panose="020B0606020202030204" pitchFamily="34" charset="0"/>
              </a:rPr>
              <a:t>Fail match node</a:t>
            </a:r>
          </a:p>
        </p:txBody>
      </p:sp>
      <p:cxnSp>
        <p:nvCxnSpPr>
          <p:cNvPr id="69" name="68 - Ευθεία γραμμή σύνδεσης"/>
          <p:cNvCxnSpPr/>
          <p:nvPr/>
        </p:nvCxnSpPr>
        <p:spPr>
          <a:xfrm>
            <a:off x="611560" y="5877272"/>
            <a:ext cx="648072" cy="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71" name="70 - TextBox"/>
          <p:cNvSpPr txBox="1"/>
          <p:nvPr/>
        </p:nvSpPr>
        <p:spPr>
          <a:xfrm>
            <a:off x="1403648" y="5651956"/>
            <a:ext cx="1872208" cy="369332"/>
          </a:xfrm>
          <a:prstGeom prst="rect">
            <a:avLst/>
          </a:prstGeom>
          <a:noFill/>
        </p:spPr>
        <p:txBody>
          <a:bodyPr wrap="square" rtlCol="0">
            <a:spAutoFit/>
          </a:bodyPr>
          <a:lstStyle/>
          <a:p>
            <a:r>
              <a:rPr lang="en-GB" dirty="0" smtClean="0">
                <a:latin typeface="Arial Narrow" panose="020B0606020202030204" pitchFamily="34" charset="0"/>
              </a:rPr>
              <a:t>Matching</a:t>
            </a:r>
          </a:p>
        </p:txBody>
      </p:sp>
      <p:cxnSp>
        <p:nvCxnSpPr>
          <p:cNvPr id="73" name="72 - Ευθεία γραμμή σύνδεσης"/>
          <p:cNvCxnSpPr/>
          <p:nvPr/>
        </p:nvCxnSpPr>
        <p:spPr>
          <a:xfrm>
            <a:off x="611560" y="6165304"/>
            <a:ext cx="648072" cy="0"/>
          </a:xfrm>
          <a:prstGeom prst="line">
            <a:avLst/>
          </a:prstGeom>
          <a:ln w="3810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74" name="73 - TextBox"/>
          <p:cNvSpPr txBox="1"/>
          <p:nvPr/>
        </p:nvSpPr>
        <p:spPr>
          <a:xfrm>
            <a:off x="1403648" y="5939988"/>
            <a:ext cx="2232248" cy="369332"/>
          </a:xfrm>
          <a:prstGeom prst="rect">
            <a:avLst/>
          </a:prstGeom>
          <a:noFill/>
          <a:ln cmpd="sng">
            <a:noFill/>
            <a:prstDash val="solid"/>
          </a:ln>
        </p:spPr>
        <p:txBody>
          <a:bodyPr wrap="square" rtlCol="0">
            <a:spAutoFit/>
          </a:bodyPr>
          <a:lstStyle/>
          <a:p>
            <a:r>
              <a:rPr lang="en-GB" dirty="0" smtClean="0">
                <a:latin typeface="Arial Narrow" panose="020B0606020202030204" pitchFamily="34" charset="0"/>
              </a:rPr>
              <a:t>Parent-child relationship</a:t>
            </a:r>
          </a:p>
        </p:txBody>
      </p:sp>
      <p:sp>
        <p:nvSpPr>
          <p:cNvPr id="75" name="74 - Ορθογώνιο"/>
          <p:cNvSpPr/>
          <p:nvPr/>
        </p:nvSpPr>
        <p:spPr>
          <a:xfrm>
            <a:off x="251520" y="4653136"/>
            <a:ext cx="3384376" cy="165618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Registration Examples</a:t>
            </a:r>
            <a:endParaRPr lang="en-GB" dirty="0"/>
          </a:p>
        </p:txBody>
      </p:sp>
      <p:sp>
        <p:nvSpPr>
          <p:cNvPr id="4" name="3 - Θέση αριθμού διαφάνειας"/>
          <p:cNvSpPr>
            <a:spLocks noGrp="1"/>
          </p:cNvSpPr>
          <p:nvPr>
            <p:ph type="sldNum" sz="quarter" idx="12"/>
          </p:nvPr>
        </p:nvSpPr>
        <p:spPr>
          <a:xfrm>
            <a:off x="6300192" y="6237312"/>
            <a:ext cx="2592288" cy="514128"/>
          </a:xfrm>
        </p:spPr>
        <p:txBody>
          <a:bodyPr/>
          <a:lstStyle/>
          <a:p>
            <a:fld id="{EBEF5301-6CB9-4036-932F-7497656FBF09}" type="slidenum">
              <a:rPr lang="de-DE" smtClean="0"/>
              <a:pPr/>
              <a:t>13</a:t>
            </a:fld>
            <a:endParaRPr lang="de-DE"/>
          </a:p>
        </p:txBody>
      </p:sp>
      <p:sp>
        <p:nvSpPr>
          <p:cNvPr id="5" name="4 - Έλλειψη"/>
          <p:cNvSpPr/>
          <p:nvPr/>
        </p:nvSpPr>
        <p:spPr>
          <a:xfrm>
            <a:off x="899592" y="1052736"/>
            <a:ext cx="1080120"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endParaRPr lang="en-GB" sz="2600" b="1" dirty="0"/>
          </a:p>
        </p:txBody>
      </p:sp>
      <p:sp>
        <p:nvSpPr>
          <p:cNvPr id="7" name="6 - Έλλειψη"/>
          <p:cNvSpPr/>
          <p:nvPr/>
        </p:nvSpPr>
        <p:spPr>
          <a:xfrm>
            <a:off x="899592" y="2204864"/>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a:t>
            </a:r>
            <a:endParaRPr lang="en-GB" sz="2600" b="1" baseline="-25000" dirty="0"/>
          </a:p>
        </p:txBody>
      </p:sp>
      <p:sp>
        <p:nvSpPr>
          <p:cNvPr id="9" name="8 - Έλλειψη"/>
          <p:cNvSpPr/>
          <p:nvPr/>
        </p:nvSpPr>
        <p:spPr>
          <a:xfrm>
            <a:off x="251520" y="3573016"/>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11</a:t>
            </a:r>
            <a:endParaRPr lang="en-GB" sz="2600" b="1" baseline="-25000" dirty="0"/>
          </a:p>
        </p:txBody>
      </p:sp>
      <p:sp>
        <p:nvSpPr>
          <p:cNvPr id="11" name="10 - Έλλειψη"/>
          <p:cNvSpPr/>
          <p:nvPr/>
        </p:nvSpPr>
        <p:spPr>
          <a:xfrm>
            <a:off x="1619672" y="3573016"/>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12</a:t>
            </a:r>
            <a:endParaRPr lang="en-GB" sz="2600" b="1" baseline="-25000" dirty="0"/>
          </a:p>
        </p:txBody>
      </p:sp>
      <p:cxnSp>
        <p:nvCxnSpPr>
          <p:cNvPr id="17" name="16 - Ευθεία γραμμή σύνδεσης"/>
          <p:cNvCxnSpPr>
            <a:stCxn id="7" idx="4"/>
            <a:endCxn id="9" idx="0"/>
          </p:cNvCxnSpPr>
          <p:nvPr/>
        </p:nvCxnSpPr>
        <p:spPr>
          <a:xfrm flipH="1">
            <a:off x="791580" y="2852936"/>
            <a:ext cx="648072"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18 - Ευθεία γραμμή σύνδεσης"/>
          <p:cNvCxnSpPr>
            <a:stCxn id="7" idx="4"/>
            <a:endCxn id="11" idx="0"/>
          </p:cNvCxnSpPr>
          <p:nvPr/>
        </p:nvCxnSpPr>
        <p:spPr>
          <a:xfrm>
            <a:off x="1439652" y="2852936"/>
            <a:ext cx="720080"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33 - Ευθεία γραμμή σύνδεσης"/>
          <p:cNvCxnSpPr>
            <a:stCxn id="5" idx="2"/>
            <a:endCxn id="7" idx="2"/>
          </p:cNvCxnSpPr>
          <p:nvPr/>
        </p:nvCxnSpPr>
        <p:spPr>
          <a:xfrm rot="10800000" flipV="1">
            <a:off x="899592" y="1376772"/>
            <a:ext cx="12700" cy="1152128"/>
          </a:xfrm>
          <a:prstGeom prst="bentConnector3">
            <a:avLst>
              <a:gd name="adj1" fmla="val 2500001"/>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2" name="61 - TextBox"/>
          <p:cNvSpPr txBox="1"/>
          <p:nvPr/>
        </p:nvSpPr>
        <p:spPr>
          <a:xfrm>
            <a:off x="3059832" y="4444193"/>
            <a:ext cx="3096344" cy="430887"/>
          </a:xfrm>
          <a:prstGeom prst="rect">
            <a:avLst/>
          </a:prstGeom>
          <a:noFill/>
        </p:spPr>
        <p:txBody>
          <a:bodyPr wrap="square" rtlCol="0">
            <a:spAutoFit/>
          </a:bodyPr>
          <a:lstStyle/>
          <a:p>
            <a:r>
              <a:rPr lang="en-GB" sz="2200" b="1" dirty="0" smtClean="0">
                <a:latin typeface="Arial Narrow" panose="020B0606020202030204" pitchFamily="34" charset="0"/>
              </a:rPr>
              <a:t>LEGEND</a:t>
            </a:r>
          </a:p>
        </p:txBody>
      </p:sp>
      <p:sp>
        <p:nvSpPr>
          <p:cNvPr id="63" name="62 - Έλλειψη"/>
          <p:cNvSpPr/>
          <p:nvPr/>
        </p:nvSpPr>
        <p:spPr>
          <a:xfrm>
            <a:off x="3347864" y="5308289"/>
            <a:ext cx="432048" cy="216024"/>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baseline="-25000" dirty="0"/>
          </a:p>
        </p:txBody>
      </p:sp>
      <p:sp>
        <p:nvSpPr>
          <p:cNvPr id="64" name="63 - TextBox"/>
          <p:cNvSpPr txBox="1"/>
          <p:nvPr/>
        </p:nvSpPr>
        <p:spPr>
          <a:xfrm>
            <a:off x="4067944" y="5236281"/>
            <a:ext cx="2088232" cy="369332"/>
          </a:xfrm>
          <a:prstGeom prst="rect">
            <a:avLst/>
          </a:prstGeom>
          <a:noFill/>
        </p:spPr>
        <p:txBody>
          <a:bodyPr wrap="square" rtlCol="0">
            <a:spAutoFit/>
          </a:bodyPr>
          <a:lstStyle/>
          <a:p>
            <a:r>
              <a:rPr lang="en-GB" dirty="0" smtClean="0">
                <a:latin typeface="Arial Narrow" panose="020B0606020202030204" pitchFamily="34" charset="0"/>
              </a:rPr>
              <a:t>Subsumes node</a:t>
            </a:r>
          </a:p>
        </p:txBody>
      </p:sp>
      <p:sp>
        <p:nvSpPr>
          <p:cNvPr id="66" name="65 - Έλλειψη"/>
          <p:cNvSpPr/>
          <p:nvPr/>
        </p:nvSpPr>
        <p:spPr>
          <a:xfrm>
            <a:off x="3347864" y="5659037"/>
            <a:ext cx="432048" cy="216024"/>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baseline="-25000" dirty="0"/>
          </a:p>
        </p:txBody>
      </p:sp>
      <p:sp>
        <p:nvSpPr>
          <p:cNvPr id="67" name="66 - TextBox"/>
          <p:cNvSpPr txBox="1"/>
          <p:nvPr/>
        </p:nvSpPr>
        <p:spPr>
          <a:xfrm>
            <a:off x="4067944" y="5587029"/>
            <a:ext cx="1872208" cy="369332"/>
          </a:xfrm>
          <a:prstGeom prst="rect">
            <a:avLst/>
          </a:prstGeom>
          <a:noFill/>
        </p:spPr>
        <p:txBody>
          <a:bodyPr wrap="square" rtlCol="0">
            <a:spAutoFit/>
          </a:bodyPr>
          <a:lstStyle/>
          <a:p>
            <a:r>
              <a:rPr lang="en-GB" dirty="0" smtClean="0">
                <a:latin typeface="Arial Narrow" panose="020B0606020202030204" pitchFamily="34" charset="0"/>
              </a:rPr>
              <a:t>Fail match node</a:t>
            </a:r>
          </a:p>
        </p:txBody>
      </p:sp>
      <p:cxnSp>
        <p:nvCxnSpPr>
          <p:cNvPr id="69" name="68 - Ευθεία γραμμή σύνδεσης"/>
          <p:cNvCxnSpPr/>
          <p:nvPr/>
        </p:nvCxnSpPr>
        <p:spPr>
          <a:xfrm>
            <a:off x="3275856" y="6100377"/>
            <a:ext cx="648072" cy="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71" name="70 - TextBox"/>
          <p:cNvSpPr txBox="1"/>
          <p:nvPr/>
        </p:nvSpPr>
        <p:spPr>
          <a:xfrm>
            <a:off x="4067944" y="5875061"/>
            <a:ext cx="1872208" cy="369332"/>
          </a:xfrm>
          <a:prstGeom prst="rect">
            <a:avLst/>
          </a:prstGeom>
          <a:noFill/>
        </p:spPr>
        <p:txBody>
          <a:bodyPr wrap="square" rtlCol="0">
            <a:spAutoFit/>
          </a:bodyPr>
          <a:lstStyle/>
          <a:p>
            <a:r>
              <a:rPr lang="en-GB" dirty="0" smtClean="0">
                <a:latin typeface="Arial Narrow" panose="020B0606020202030204" pitchFamily="34" charset="0"/>
              </a:rPr>
              <a:t>Matching</a:t>
            </a:r>
          </a:p>
        </p:txBody>
      </p:sp>
      <p:cxnSp>
        <p:nvCxnSpPr>
          <p:cNvPr id="73" name="72 - Ευθεία γραμμή σύνδεσης"/>
          <p:cNvCxnSpPr/>
          <p:nvPr/>
        </p:nvCxnSpPr>
        <p:spPr>
          <a:xfrm>
            <a:off x="3275856" y="6388409"/>
            <a:ext cx="648072" cy="0"/>
          </a:xfrm>
          <a:prstGeom prst="line">
            <a:avLst/>
          </a:prstGeom>
          <a:ln w="3810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74" name="73 - TextBox"/>
          <p:cNvSpPr txBox="1"/>
          <p:nvPr/>
        </p:nvSpPr>
        <p:spPr>
          <a:xfrm>
            <a:off x="4067944" y="6163093"/>
            <a:ext cx="2232248" cy="369332"/>
          </a:xfrm>
          <a:prstGeom prst="rect">
            <a:avLst/>
          </a:prstGeom>
          <a:noFill/>
          <a:ln cmpd="sng">
            <a:noFill/>
            <a:prstDash val="solid"/>
          </a:ln>
        </p:spPr>
        <p:txBody>
          <a:bodyPr wrap="square" rtlCol="0">
            <a:spAutoFit/>
          </a:bodyPr>
          <a:lstStyle/>
          <a:p>
            <a:r>
              <a:rPr lang="en-GB" dirty="0" smtClean="0">
                <a:latin typeface="Arial Narrow" panose="020B0606020202030204" pitchFamily="34" charset="0"/>
              </a:rPr>
              <a:t>Parent-child relationship</a:t>
            </a:r>
          </a:p>
        </p:txBody>
      </p:sp>
      <p:sp>
        <p:nvSpPr>
          <p:cNvPr id="75" name="74 - Ορθογώνιο"/>
          <p:cNvSpPr/>
          <p:nvPr/>
        </p:nvSpPr>
        <p:spPr>
          <a:xfrm>
            <a:off x="2987824" y="4516201"/>
            <a:ext cx="3312368" cy="21602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5" name="34 - Ευθεία γραμμή σύνδεσης"/>
          <p:cNvCxnSpPr>
            <a:stCxn id="5" idx="4"/>
            <a:endCxn id="7" idx="0"/>
          </p:cNvCxnSpPr>
          <p:nvPr/>
        </p:nvCxnSpPr>
        <p:spPr>
          <a:xfrm>
            <a:off x="1439652" y="1700808"/>
            <a:ext cx="0" cy="504056"/>
          </a:xfrm>
          <a:prstGeom prst="line">
            <a:avLst/>
          </a:prstGeom>
          <a:ln w="3810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43" name="42 - Έλλειψη"/>
          <p:cNvSpPr/>
          <p:nvPr/>
        </p:nvSpPr>
        <p:spPr>
          <a:xfrm>
            <a:off x="3995936" y="1052736"/>
            <a:ext cx="1080120" cy="648072"/>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a:t>
            </a:r>
            <a:endParaRPr lang="en-GB" sz="2600" b="1" baseline="-25000" dirty="0"/>
          </a:p>
        </p:txBody>
      </p:sp>
      <p:sp>
        <p:nvSpPr>
          <p:cNvPr id="45" name="44 - Έλλειψη"/>
          <p:cNvSpPr/>
          <p:nvPr/>
        </p:nvSpPr>
        <p:spPr>
          <a:xfrm>
            <a:off x="3275856" y="2204864"/>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11</a:t>
            </a:r>
            <a:endParaRPr lang="en-GB" sz="2600" b="1" baseline="-25000" dirty="0"/>
          </a:p>
        </p:txBody>
      </p:sp>
      <p:sp>
        <p:nvSpPr>
          <p:cNvPr id="46" name="45 - Έλλειψη"/>
          <p:cNvSpPr/>
          <p:nvPr/>
        </p:nvSpPr>
        <p:spPr>
          <a:xfrm>
            <a:off x="4788024" y="2204864"/>
            <a:ext cx="1080120" cy="648072"/>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12</a:t>
            </a:r>
            <a:endParaRPr lang="en-GB" sz="2600" b="1" baseline="-25000" dirty="0"/>
          </a:p>
        </p:txBody>
      </p:sp>
      <p:cxnSp>
        <p:nvCxnSpPr>
          <p:cNvPr id="47" name="46 - Ευθεία γραμμή σύνδεσης"/>
          <p:cNvCxnSpPr>
            <a:stCxn id="43" idx="4"/>
            <a:endCxn id="45" idx="0"/>
          </p:cNvCxnSpPr>
          <p:nvPr/>
        </p:nvCxnSpPr>
        <p:spPr>
          <a:xfrm flipH="1">
            <a:off x="3815916" y="1700808"/>
            <a:ext cx="720080" cy="50405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48 - Ευθεία γραμμή σύνδεσης"/>
          <p:cNvCxnSpPr>
            <a:stCxn id="43" idx="4"/>
            <a:endCxn id="46" idx="0"/>
          </p:cNvCxnSpPr>
          <p:nvPr/>
        </p:nvCxnSpPr>
        <p:spPr>
          <a:xfrm>
            <a:off x="4535996" y="1700808"/>
            <a:ext cx="792088" cy="50405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49 - Έλλειψη"/>
          <p:cNvSpPr/>
          <p:nvPr/>
        </p:nvSpPr>
        <p:spPr>
          <a:xfrm>
            <a:off x="4788024" y="3501008"/>
            <a:ext cx="1080120"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endParaRPr lang="en-GB" sz="2600" b="1" dirty="0"/>
          </a:p>
        </p:txBody>
      </p:sp>
      <p:cxnSp>
        <p:nvCxnSpPr>
          <p:cNvPr id="51" name="50 - Ευθεία γραμμή σύνδεσης"/>
          <p:cNvCxnSpPr>
            <a:stCxn id="46" idx="4"/>
            <a:endCxn id="50" idx="0"/>
          </p:cNvCxnSpPr>
          <p:nvPr/>
        </p:nvCxnSpPr>
        <p:spPr>
          <a:xfrm>
            <a:off x="5328084" y="2852936"/>
            <a:ext cx="0" cy="648072"/>
          </a:xfrm>
          <a:prstGeom prst="line">
            <a:avLst/>
          </a:prstGeom>
          <a:ln w="3810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54" name="33 - Ευθεία γραμμή σύνδεσης"/>
          <p:cNvCxnSpPr>
            <a:stCxn id="50" idx="2"/>
            <a:endCxn id="43" idx="2"/>
          </p:cNvCxnSpPr>
          <p:nvPr/>
        </p:nvCxnSpPr>
        <p:spPr>
          <a:xfrm rot="10800000">
            <a:off x="3995936" y="1376772"/>
            <a:ext cx="792088" cy="2448272"/>
          </a:xfrm>
          <a:prstGeom prst="bentConnector3">
            <a:avLst>
              <a:gd name="adj1" fmla="val 218648"/>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33 - Ευθεία γραμμή σύνδεσης"/>
          <p:cNvCxnSpPr>
            <a:stCxn id="45" idx="4"/>
            <a:endCxn id="50" idx="1"/>
          </p:cNvCxnSpPr>
          <p:nvPr/>
        </p:nvCxnSpPr>
        <p:spPr>
          <a:xfrm rot="16200000" flipH="1">
            <a:off x="4009570" y="2659282"/>
            <a:ext cx="742980" cy="1130288"/>
          </a:xfrm>
          <a:prstGeom prst="bentConnector3">
            <a:avLst>
              <a:gd name="adj1" fmla="val 50000"/>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1" name="33 - Ευθεία γραμμή σύνδεσης"/>
          <p:cNvCxnSpPr>
            <a:stCxn id="46" idx="6"/>
            <a:endCxn id="50" idx="6"/>
          </p:cNvCxnSpPr>
          <p:nvPr/>
        </p:nvCxnSpPr>
        <p:spPr>
          <a:xfrm>
            <a:off x="5868144" y="2528900"/>
            <a:ext cx="12700" cy="1296144"/>
          </a:xfrm>
          <a:prstGeom prst="bentConnector3">
            <a:avLst>
              <a:gd name="adj1" fmla="val 1800000"/>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70" name="69 - Έλλειψη"/>
          <p:cNvSpPr/>
          <p:nvPr/>
        </p:nvSpPr>
        <p:spPr>
          <a:xfrm>
            <a:off x="6516216" y="1340768"/>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a:t>
            </a:r>
            <a:endParaRPr lang="en-GB" sz="2600" b="1" baseline="-25000" dirty="0"/>
          </a:p>
        </p:txBody>
      </p:sp>
      <p:sp>
        <p:nvSpPr>
          <p:cNvPr id="72" name="71 - Έλλειψη"/>
          <p:cNvSpPr/>
          <p:nvPr/>
        </p:nvSpPr>
        <p:spPr>
          <a:xfrm>
            <a:off x="6516216" y="2492896"/>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11</a:t>
            </a:r>
            <a:endParaRPr lang="en-GB" sz="2600" b="1" baseline="-25000" dirty="0"/>
          </a:p>
        </p:txBody>
      </p:sp>
      <p:cxnSp>
        <p:nvCxnSpPr>
          <p:cNvPr id="77" name="76 - Ευθεία γραμμή σύνδεσης"/>
          <p:cNvCxnSpPr>
            <a:stCxn id="70" idx="4"/>
            <a:endCxn id="72" idx="0"/>
          </p:cNvCxnSpPr>
          <p:nvPr/>
        </p:nvCxnSpPr>
        <p:spPr>
          <a:xfrm>
            <a:off x="7056276" y="1988840"/>
            <a:ext cx="0" cy="50405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9" name="78 - Έλλειψη"/>
          <p:cNvSpPr/>
          <p:nvPr/>
        </p:nvSpPr>
        <p:spPr>
          <a:xfrm>
            <a:off x="7956376" y="1340768"/>
            <a:ext cx="1080120"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endParaRPr lang="en-GB" sz="2600" b="1" dirty="0"/>
          </a:p>
        </p:txBody>
      </p:sp>
      <p:cxnSp>
        <p:nvCxnSpPr>
          <p:cNvPr id="80" name="33 - Ευθεία γραμμή σύνδεσης"/>
          <p:cNvCxnSpPr>
            <a:stCxn id="79" idx="0"/>
            <a:endCxn id="70" idx="0"/>
          </p:cNvCxnSpPr>
          <p:nvPr/>
        </p:nvCxnSpPr>
        <p:spPr>
          <a:xfrm rot="16200000" flipV="1">
            <a:off x="7776356" y="620688"/>
            <a:ext cx="12700" cy="1440160"/>
          </a:xfrm>
          <a:prstGeom prst="bentConnector3">
            <a:avLst>
              <a:gd name="adj1" fmla="val 2500001"/>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89" name="88 - Ορθογώνιο"/>
          <p:cNvSpPr/>
          <p:nvPr/>
        </p:nvSpPr>
        <p:spPr>
          <a:xfrm>
            <a:off x="179512" y="836712"/>
            <a:ext cx="2664296" cy="345638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89 - Ορθογώνιο"/>
          <p:cNvSpPr/>
          <p:nvPr/>
        </p:nvSpPr>
        <p:spPr>
          <a:xfrm>
            <a:off x="2987824" y="836712"/>
            <a:ext cx="3240360" cy="345638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90 - Ορθογώνιο"/>
          <p:cNvSpPr/>
          <p:nvPr/>
        </p:nvSpPr>
        <p:spPr>
          <a:xfrm>
            <a:off x="6444208" y="836712"/>
            <a:ext cx="2664296" cy="345638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2" name="91 - Έλλειψη"/>
          <p:cNvSpPr/>
          <p:nvPr/>
        </p:nvSpPr>
        <p:spPr>
          <a:xfrm>
            <a:off x="3347864" y="4948249"/>
            <a:ext cx="432048" cy="216024"/>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baseline="-25000" dirty="0"/>
          </a:p>
        </p:txBody>
      </p:sp>
      <p:sp>
        <p:nvSpPr>
          <p:cNvPr id="93" name="92 - TextBox"/>
          <p:cNvSpPr txBox="1"/>
          <p:nvPr/>
        </p:nvSpPr>
        <p:spPr>
          <a:xfrm>
            <a:off x="4067944" y="4876241"/>
            <a:ext cx="2088232" cy="369332"/>
          </a:xfrm>
          <a:prstGeom prst="rect">
            <a:avLst/>
          </a:prstGeom>
          <a:noFill/>
        </p:spPr>
        <p:txBody>
          <a:bodyPr wrap="square" rtlCol="0">
            <a:spAutoFit/>
          </a:bodyPr>
          <a:lstStyle/>
          <a:p>
            <a:r>
              <a:rPr lang="en-GB" dirty="0" smtClean="0">
                <a:latin typeface="Arial Narrow" panose="020B0606020202030204" pitchFamily="34" charset="0"/>
              </a:rPr>
              <a:t>Subsumed node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Subsumes Matchmaking Algorithm</a:t>
            </a:r>
            <a:endParaRPr lang="en-GB" dirty="0"/>
          </a:p>
        </p:txBody>
      </p:sp>
      <p:sp>
        <p:nvSpPr>
          <p:cNvPr id="3" name="2 - Θέση περιεχομένου"/>
          <p:cNvSpPr>
            <a:spLocks noGrp="1"/>
          </p:cNvSpPr>
          <p:nvPr>
            <p:ph idx="1"/>
          </p:nvPr>
        </p:nvSpPr>
        <p:spPr/>
        <p:txBody>
          <a:bodyPr/>
          <a:lstStyle/>
          <a:p>
            <a:r>
              <a:rPr lang="en-GB" dirty="0" smtClean="0"/>
              <a:t>Matchmaking Complexity:</a:t>
            </a:r>
          </a:p>
          <a:p>
            <a:pPr lvl="1"/>
            <a:r>
              <a:rPr lang="en-GB" dirty="0" smtClean="0"/>
              <a:t>Best Case:</a:t>
            </a:r>
          </a:p>
          <a:p>
            <a:pPr lvl="1"/>
            <a:r>
              <a:rPr lang="en-GB" dirty="0" smtClean="0"/>
              <a:t>Worst Case:  </a:t>
            </a:r>
          </a:p>
          <a:p>
            <a:r>
              <a:rPr lang="en-GB" dirty="0" smtClean="0"/>
              <a:t>Registration Complexity:</a:t>
            </a:r>
          </a:p>
          <a:p>
            <a:pPr lvl="1"/>
            <a:r>
              <a:rPr lang="en-GB" dirty="0" smtClean="0"/>
              <a:t>Best Case: </a:t>
            </a:r>
          </a:p>
          <a:p>
            <a:pPr lvl="1"/>
            <a:r>
              <a:rPr lang="en-GB" dirty="0" smtClean="0"/>
              <a:t>Worst Case:</a:t>
            </a:r>
          </a:p>
          <a:p>
            <a:pPr lvl="1"/>
            <a:r>
              <a:rPr lang="en-GB" dirty="0" smtClean="0"/>
              <a:t>Average Case:  </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14</a:t>
            </a:fld>
            <a:endParaRPr lang="de-DE"/>
          </a:p>
        </p:txBody>
      </p:sp>
      <p:graphicFrame>
        <p:nvGraphicFramePr>
          <p:cNvPr id="5" name="4 - Αντικείμενο"/>
          <p:cNvGraphicFramePr>
            <a:graphicFrameLocks noChangeAspect="1"/>
          </p:cNvGraphicFramePr>
          <p:nvPr/>
        </p:nvGraphicFramePr>
        <p:xfrm>
          <a:off x="2483768" y="1772816"/>
          <a:ext cx="1440160" cy="534492"/>
        </p:xfrm>
        <a:graphic>
          <a:graphicData uri="http://schemas.openxmlformats.org/presentationml/2006/ole">
            <p:oleObj spid="_x0000_s3074" name="Equation" r:id="rId3" imgW="1231560" imgH="457200" progId="Equation.DSMT4">
              <p:embed/>
            </p:oleObj>
          </a:graphicData>
        </a:graphic>
      </p:graphicFrame>
      <p:graphicFrame>
        <p:nvGraphicFramePr>
          <p:cNvPr id="3075" name="Object 3"/>
          <p:cNvGraphicFramePr>
            <a:graphicFrameLocks noChangeAspect="1"/>
          </p:cNvGraphicFramePr>
          <p:nvPr/>
        </p:nvGraphicFramePr>
        <p:xfrm>
          <a:off x="2555776" y="2324100"/>
          <a:ext cx="771525" cy="295275"/>
        </p:xfrm>
        <a:graphic>
          <a:graphicData uri="http://schemas.openxmlformats.org/presentationml/2006/ole">
            <p:oleObj spid="_x0000_s3075" name="Equation" r:id="rId4" imgW="660240" imgH="253800" progId="Equation.DSMT4">
              <p:embed/>
            </p:oleObj>
          </a:graphicData>
        </a:graphic>
      </p:graphicFrame>
      <p:graphicFrame>
        <p:nvGraphicFramePr>
          <p:cNvPr id="3076" name="Object 4"/>
          <p:cNvGraphicFramePr>
            <a:graphicFrameLocks noChangeAspect="1"/>
          </p:cNvGraphicFramePr>
          <p:nvPr/>
        </p:nvGraphicFramePr>
        <p:xfrm>
          <a:off x="2366963" y="3278188"/>
          <a:ext cx="860425" cy="295275"/>
        </p:xfrm>
        <a:graphic>
          <a:graphicData uri="http://schemas.openxmlformats.org/presentationml/2006/ole">
            <p:oleObj spid="_x0000_s3076" name="Equation" r:id="rId5" imgW="736560" imgH="253800" progId="Equation.DSMT4">
              <p:embed/>
            </p:oleObj>
          </a:graphicData>
        </a:graphic>
      </p:graphicFrame>
      <p:graphicFrame>
        <p:nvGraphicFramePr>
          <p:cNvPr id="3078" name="Object 6"/>
          <p:cNvGraphicFramePr>
            <a:graphicFrameLocks noChangeAspect="1"/>
          </p:cNvGraphicFramePr>
          <p:nvPr/>
        </p:nvGraphicFramePr>
        <p:xfrm>
          <a:off x="2508771" y="3709988"/>
          <a:ext cx="1127125" cy="295275"/>
        </p:xfrm>
        <a:graphic>
          <a:graphicData uri="http://schemas.openxmlformats.org/presentationml/2006/ole">
            <p:oleObj spid="_x0000_s3078" name="Equation" r:id="rId6" imgW="965160" imgH="253800" progId="Equation.DSMT4">
              <p:embed/>
            </p:oleObj>
          </a:graphicData>
        </a:graphic>
      </p:graphicFrame>
      <p:graphicFrame>
        <p:nvGraphicFramePr>
          <p:cNvPr id="3081" name="Object 9"/>
          <p:cNvGraphicFramePr>
            <a:graphicFrameLocks noChangeAspect="1"/>
          </p:cNvGraphicFramePr>
          <p:nvPr/>
        </p:nvGraphicFramePr>
        <p:xfrm>
          <a:off x="2771800" y="3989388"/>
          <a:ext cx="1677987" cy="650875"/>
        </p:xfrm>
        <a:graphic>
          <a:graphicData uri="http://schemas.openxmlformats.org/presentationml/2006/ole">
            <p:oleObj spid="_x0000_s3081" name="Equation" r:id="rId7" imgW="1434960" imgH="558720" progId="Equation.DSMT4">
              <p:embed/>
            </p:oleObj>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err="1" smtClean="0"/>
              <a:t>SubsumedBy</a:t>
            </a:r>
            <a:r>
              <a:rPr lang="en-GB" dirty="0" smtClean="0"/>
              <a:t> Matchmaking Algorithm</a:t>
            </a:r>
            <a:endParaRPr lang="en-GB" dirty="0"/>
          </a:p>
        </p:txBody>
      </p:sp>
      <p:sp>
        <p:nvSpPr>
          <p:cNvPr id="3" name="2 - Θέση περιεχομένου"/>
          <p:cNvSpPr>
            <a:spLocks noGrp="1"/>
          </p:cNvSpPr>
          <p:nvPr>
            <p:ph idx="1"/>
          </p:nvPr>
        </p:nvSpPr>
        <p:spPr>
          <a:xfrm>
            <a:off x="251520" y="1052736"/>
            <a:ext cx="8640960" cy="5430217"/>
          </a:xfrm>
        </p:spPr>
        <p:txBody>
          <a:bodyPr/>
          <a:lstStyle/>
          <a:p>
            <a:r>
              <a:rPr lang="en-GB" dirty="0" smtClean="0"/>
              <a:t>Similar functionality to Subsumes </a:t>
            </a:r>
          </a:p>
          <a:p>
            <a:r>
              <a:rPr lang="en-GB" dirty="0" smtClean="0"/>
              <a:t>Matchmaking: Match request with each root node according to </a:t>
            </a:r>
            <a:r>
              <a:rPr lang="en-GB" i="1" dirty="0" smtClean="0"/>
              <a:t>subsumes</a:t>
            </a:r>
            <a:r>
              <a:rPr lang="en-GB" dirty="0" smtClean="0"/>
              <a:t>. If no match, no need to go down to node children. If match, node added in result set and respective node descendants are visited recursively.</a:t>
            </a:r>
          </a:p>
          <a:p>
            <a:r>
              <a:rPr lang="en-GB" dirty="0" smtClean="0"/>
              <a:t>Registration: Match offer with each root node. If offer is subsumed by the node, then it becomes its parent. Otherwise, if offer subsumes the node, we go recursively at node’s descendants until it is positioned as parent or child of a descendant. If offer is not positioned at any tree, it becomes another root node.   </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15</a:t>
            </a:fld>
            <a:endParaRPr lang="de-DE"/>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Matchmaking Example</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16</a:t>
            </a:fld>
            <a:endParaRPr lang="de-DE"/>
          </a:p>
        </p:txBody>
      </p:sp>
      <p:sp>
        <p:nvSpPr>
          <p:cNvPr id="5" name="4 - Έλλειψη"/>
          <p:cNvSpPr/>
          <p:nvPr/>
        </p:nvSpPr>
        <p:spPr>
          <a:xfrm>
            <a:off x="3347864" y="908720"/>
            <a:ext cx="1080120"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R</a:t>
            </a:r>
            <a:endParaRPr lang="en-GB" sz="2600" b="1" dirty="0"/>
          </a:p>
        </p:txBody>
      </p:sp>
      <p:sp>
        <p:nvSpPr>
          <p:cNvPr id="7" name="6 - Έλλειψη"/>
          <p:cNvSpPr/>
          <p:nvPr/>
        </p:nvSpPr>
        <p:spPr>
          <a:xfrm>
            <a:off x="899592" y="2204864"/>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a:t>
            </a:r>
            <a:endParaRPr lang="en-GB" sz="2600" b="1" baseline="-25000" dirty="0"/>
          </a:p>
        </p:txBody>
      </p:sp>
      <p:sp>
        <p:nvSpPr>
          <p:cNvPr id="8" name="7 - Έλλειψη"/>
          <p:cNvSpPr/>
          <p:nvPr/>
        </p:nvSpPr>
        <p:spPr>
          <a:xfrm>
            <a:off x="3779912" y="2204864"/>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2</a:t>
            </a:r>
            <a:endParaRPr lang="en-GB" sz="2600" b="1" baseline="-25000" dirty="0"/>
          </a:p>
        </p:txBody>
      </p:sp>
      <p:sp>
        <p:nvSpPr>
          <p:cNvPr id="9" name="8 - Έλλειψη"/>
          <p:cNvSpPr/>
          <p:nvPr/>
        </p:nvSpPr>
        <p:spPr>
          <a:xfrm>
            <a:off x="179512" y="3573016"/>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11</a:t>
            </a:r>
            <a:endParaRPr lang="en-GB" sz="2600" b="1" baseline="-25000" dirty="0"/>
          </a:p>
        </p:txBody>
      </p:sp>
      <p:sp>
        <p:nvSpPr>
          <p:cNvPr id="10" name="9 - Έλλειψη"/>
          <p:cNvSpPr/>
          <p:nvPr/>
        </p:nvSpPr>
        <p:spPr>
          <a:xfrm>
            <a:off x="6372200" y="2204864"/>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3</a:t>
            </a:r>
            <a:endParaRPr lang="en-GB" sz="2600" b="1" baseline="-25000" dirty="0"/>
          </a:p>
        </p:txBody>
      </p:sp>
      <p:sp>
        <p:nvSpPr>
          <p:cNvPr id="11" name="10 - Έλλειψη"/>
          <p:cNvSpPr/>
          <p:nvPr/>
        </p:nvSpPr>
        <p:spPr>
          <a:xfrm>
            <a:off x="1691680" y="3573016"/>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12</a:t>
            </a:r>
            <a:endParaRPr lang="en-GB" sz="2600" b="1" baseline="-25000" dirty="0"/>
          </a:p>
        </p:txBody>
      </p:sp>
      <p:sp>
        <p:nvSpPr>
          <p:cNvPr id="12" name="11 - Έλλειψη"/>
          <p:cNvSpPr/>
          <p:nvPr/>
        </p:nvSpPr>
        <p:spPr>
          <a:xfrm>
            <a:off x="7020272" y="4941168"/>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222</a:t>
            </a:r>
            <a:endParaRPr lang="en-GB" sz="2600" b="1" baseline="-25000" dirty="0"/>
          </a:p>
        </p:txBody>
      </p:sp>
      <p:sp>
        <p:nvSpPr>
          <p:cNvPr id="13" name="12 - Έλλειψη"/>
          <p:cNvSpPr/>
          <p:nvPr/>
        </p:nvSpPr>
        <p:spPr>
          <a:xfrm>
            <a:off x="5076056" y="4941168"/>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221</a:t>
            </a:r>
            <a:endParaRPr lang="en-GB" sz="2600" b="1" baseline="-25000" dirty="0"/>
          </a:p>
        </p:txBody>
      </p:sp>
      <p:sp>
        <p:nvSpPr>
          <p:cNvPr id="14" name="13 - Έλλειψη"/>
          <p:cNvSpPr/>
          <p:nvPr/>
        </p:nvSpPr>
        <p:spPr>
          <a:xfrm>
            <a:off x="3203848" y="3573016"/>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21</a:t>
            </a:r>
            <a:endParaRPr lang="en-GB" sz="2600" b="1" baseline="-25000" dirty="0"/>
          </a:p>
        </p:txBody>
      </p:sp>
      <p:sp>
        <p:nvSpPr>
          <p:cNvPr id="15" name="14 - Έλλειψη"/>
          <p:cNvSpPr/>
          <p:nvPr/>
        </p:nvSpPr>
        <p:spPr>
          <a:xfrm>
            <a:off x="5868144" y="3573016"/>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22</a:t>
            </a:r>
            <a:endParaRPr lang="en-GB" sz="2600" b="1" baseline="-25000" dirty="0"/>
          </a:p>
        </p:txBody>
      </p:sp>
      <p:cxnSp>
        <p:nvCxnSpPr>
          <p:cNvPr id="17" name="16 - Ευθεία γραμμή σύνδεσης"/>
          <p:cNvCxnSpPr>
            <a:stCxn id="7" idx="4"/>
            <a:endCxn id="9" idx="0"/>
          </p:cNvCxnSpPr>
          <p:nvPr/>
        </p:nvCxnSpPr>
        <p:spPr>
          <a:xfrm flipH="1">
            <a:off x="719572" y="2852936"/>
            <a:ext cx="720080"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18 - Ευθεία γραμμή σύνδεσης"/>
          <p:cNvCxnSpPr>
            <a:stCxn id="7" idx="4"/>
            <a:endCxn id="11" idx="0"/>
          </p:cNvCxnSpPr>
          <p:nvPr/>
        </p:nvCxnSpPr>
        <p:spPr>
          <a:xfrm>
            <a:off x="1439652" y="2852936"/>
            <a:ext cx="792088"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21 - Ευθεία γραμμή σύνδεσης"/>
          <p:cNvCxnSpPr>
            <a:stCxn id="8" idx="4"/>
            <a:endCxn id="14" idx="0"/>
          </p:cNvCxnSpPr>
          <p:nvPr/>
        </p:nvCxnSpPr>
        <p:spPr>
          <a:xfrm flipH="1">
            <a:off x="3743908" y="2852936"/>
            <a:ext cx="576064"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24 - Ευθεία γραμμή σύνδεσης"/>
          <p:cNvCxnSpPr>
            <a:stCxn id="8" idx="4"/>
            <a:endCxn id="15" idx="1"/>
          </p:cNvCxnSpPr>
          <p:nvPr/>
        </p:nvCxnSpPr>
        <p:spPr>
          <a:xfrm>
            <a:off x="4319972" y="2852936"/>
            <a:ext cx="1706352" cy="8149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27 - Ευθεία γραμμή σύνδεσης"/>
          <p:cNvCxnSpPr>
            <a:stCxn id="15" idx="4"/>
            <a:endCxn id="13" idx="0"/>
          </p:cNvCxnSpPr>
          <p:nvPr/>
        </p:nvCxnSpPr>
        <p:spPr>
          <a:xfrm flipH="1">
            <a:off x="5616116" y="4221088"/>
            <a:ext cx="792088"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30 - Ευθεία γραμμή σύνδεσης"/>
          <p:cNvCxnSpPr>
            <a:stCxn id="15" idx="4"/>
            <a:endCxn id="12" idx="0"/>
          </p:cNvCxnSpPr>
          <p:nvPr/>
        </p:nvCxnSpPr>
        <p:spPr>
          <a:xfrm>
            <a:off x="6408204" y="4221088"/>
            <a:ext cx="1152128"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33 - Ευθεία γραμμή σύνδεσης"/>
          <p:cNvCxnSpPr>
            <a:stCxn id="5" idx="2"/>
            <a:endCxn id="7" idx="0"/>
          </p:cNvCxnSpPr>
          <p:nvPr/>
        </p:nvCxnSpPr>
        <p:spPr>
          <a:xfrm flipH="1">
            <a:off x="1439652" y="1232756"/>
            <a:ext cx="1908212" cy="972108"/>
          </a:xfrm>
          <a:prstGeom prst="line">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8" name="37 - Ευθεία γραμμή σύνδεσης"/>
          <p:cNvCxnSpPr>
            <a:stCxn id="5" idx="4"/>
            <a:endCxn id="8" idx="0"/>
          </p:cNvCxnSpPr>
          <p:nvPr/>
        </p:nvCxnSpPr>
        <p:spPr>
          <a:xfrm>
            <a:off x="3887924" y="1556792"/>
            <a:ext cx="432048" cy="648072"/>
          </a:xfrm>
          <a:prstGeom prst="line">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1" name="40 - Ευθεία γραμμή σύνδεσης"/>
          <p:cNvCxnSpPr>
            <a:stCxn id="5" idx="6"/>
            <a:endCxn id="10" idx="0"/>
          </p:cNvCxnSpPr>
          <p:nvPr/>
        </p:nvCxnSpPr>
        <p:spPr>
          <a:xfrm>
            <a:off x="4427984" y="1232756"/>
            <a:ext cx="2484276" cy="972108"/>
          </a:xfrm>
          <a:prstGeom prst="line">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4" name="43 - Ευθεία γραμμή σύνδεσης"/>
          <p:cNvCxnSpPr>
            <a:stCxn id="5" idx="4"/>
            <a:endCxn id="14" idx="1"/>
          </p:cNvCxnSpPr>
          <p:nvPr/>
        </p:nvCxnSpPr>
        <p:spPr>
          <a:xfrm flipH="1">
            <a:off x="3362028" y="1556792"/>
            <a:ext cx="525896" cy="2111132"/>
          </a:xfrm>
          <a:prstGeom prst="line">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8" name="47 - Ευθεία γραμμή σύνδεσης"/>
          <p:cNvCxnSpPr>
            <a:stCxn id="5" idx="5"/>
            <a:endCxn id="15" idx="0"/>
          </p:cNvCxnSpPr>
          <p:nvPr/>
        </p:nvCxnSpPr>
        <p:spPr>
          <a:xfrm>
            <a:off x="4269804" y="1461884"/>
            <a:ext cx="2138400" cy="2111132"/>
          </a:xfrm>
          <a:prstGeom prst="straightConnector1">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2" name="61 - TextBox"/>
          <p:cNvSpPr txBox="1"/>
          <p:nvPr/>
        </p:nvSpPr>
        <p:spPr>
          <a:xfrm>
            <a:off x="395536" y="4581128"/>
            <a:ext cx="3096344" cy="430887"/>
          </a:xfrm>
          <a:prstGeom prst="rect">
            <a:avLst/>
          </a:prstGeom>
          <a:noFill/>
        </p:spPr>
        <p:txBody>
          <a:bodyPr wrap="square" rtlCol="0">
            <a:spAutoFit/>
          </a:bodyPr>
          <a:lstStyle/>
          <a:p>
            <a:r>
              <a:rPr lang="en-GB" sz="2200" b="1" dirty="0" smtClean="0">
                <a:latin typeface="Arial Narrow" panose="020B0606020202030204" pitchFamily="34" charset="0"/>
              </a:rPr>
              <a:t>LEGEND</a:t>
            </a:r>
          </a:p>
        </p:txBody>
      </p:sp>
      <p:sp>
        <p:nvSpPr>
          <p:cNvPr id="63" name="62 - Έλλειψη"/>
          <p:cNvSpPr/>
          <p:nvPr/>
        </p:nvSpPr>
        <p:spPr>
          <a:xfrm>
            <a:off x="683568" y="5085184"/>
            <a:ext cx="432048" cy="216024"/>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baseline="-25000" dirty="0"/>
          </a:p>
        </p:txBody>
      </p:sp>
      <p:sp>
        <p:nvSpPr>
          <p:cNvPr id="64" name="63 - TextBox"/>
          <p:cNvSpPr txBox="1"/>
          <p:nvPr/>
        </p:nvSpPr>
        <p:spPr>
          <a:xfrm>
            <a:off x="1403648" y="5013176"/>
            <a:ext cx="2088232" cy="369332"/>
          </a:xfrm>
          <a:prstGeom prst="rect">
            <a:avLst/>
          </a:prstGeom>
          <a:noFill/>
        </p:spPr>
        <p:txBody>
          <a:bodyPr wrap="square" rtlCol="0">
            <a:spAutoFit/>
          </a:bodyPr>
          <a:lstStyle/>
          <a:p>
            <a:r>
              <a:rPr lang="en-GB" dirty="0" smtClean="0">
                <a:latin typeface="Arial Narrow" panose="020B0606020202030204" pitchFamily="34" charset="0"/>
              </a:rPr>
              <a:t>Match/subsumed node</a:t>
            </a:r>
          </a:p>
        </p:txBody>
      </p:sp>
      <p:sp>
        <p:nvSpPr>
          <p:cNvPr id="66" name="65 - Έλλειψη"/>
          <p:cNvSpPr/>
          <p:nvPr/>
        </p:nvSpPr>
        <p:spPr>
          <a:xfrm>
            <a:off x="683568" y="5435932"/>
            <a:ext cx="432048" cy="216024"/>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baseline="-25000" dirty="0"/>
          </a:p>
        </p:txBody>
      </p:sp>
      <p:sp>
        <p:nvSpPr>
          <p:cNvPr id="67" name="66 - TextBox"/>
          <p:cNvSpPr txBox="1"/>
          <p:nvPr/>
        </p:nvSpPr>
        <p:spPr>
          <a:xfrm>
            <a:off x="1403648" y="5363924"/>
            <a:ext cx="1872208" cy="369332"/>
          </a:xfrm>
          <a:prstGeom prst="rect">
            <a:avLst/>
          </a:prstGeom>
          <a:noFill/>
        </p:spPr>
        <p:txBody>
          <a:bodyPr wrap="square" rtlCol="0">
            <a:spAutoFit/>
          </a:bodyPr>
          <a:lstStyle/>
          <a:p>
            <a:r>
              <a:rPr lang="en-GB" dirty="0" smtClean="0">
                <a:latin typeface="Arial Narrow" panose="020B0606020202030204" pitchFamily="34" charset="0"/>
              </a:rPr>
              <a:t>Fail match node</a:t>
            </a:r>
          </a:p>
        </p:txBody>
      </p:sp>
      <p:cxnSp>
        <p:nvCxnSpPr>
          <p:cNvPr id="69" name="68 - Ευθεία γραμμή σύνδεσης"/>
          <p:cNvCxnSpPr/>
          <p:nvPr/>
        </p:nvCxnSpPr>
        <p:spPr>
          <a:xfrm>
            <a:off x="611560" y="5877272"/>
            <a:ext cx="648072" cy="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71" name="70 - TextBox"/>
          <p:cNvSpPr txBox="1"/>
          <p:nvPr/>
        </p:nvSpPr>
        <p:spPr>
          <a:xfrm>
            <a:off x="1403648" y="5651956"/>
            <a:ext cx="1872208" cy="369332"/>
          </a:xfrm>
          <a:prstGeom prst="rect">
            <a:avLst/>
          </a:prstGeom>
          <a:noFill/>
        </p:spPr>
        <p:txBody>
          <a:bodyPr wrap="square" rtlCol="0">
            <a:spAutoFit/>
          </a:bodyPr>
          <a:lstStyle/>
          <a:p>
            <a:r>
              <a:rPr lang="en-GB" dirty="0" smtClean="0">
                <a:latin typeface="Arial Narrow" panose="020B0606020202030204" pitchFamily="34" charset="0"/>
              </a:rPr>
              <a:t>Matching</a:t>
            </a:r>
          </a:p>
        </p:txBody>
      </p:sp>
      <p:cxnSp>
        <p:nvCxnSpPr>
          <p:cNvPr id="73" name="72 - Ευθεία γραμμή σύνδεσης"/>
          <p:cNvCxnSpPr/>
          <p:nvPr/>
        </p:nvCxnSpPr>
        <p:spPr>
          <a:xfrm>
            <a:off x="611560" y="6165304"/>
            <a:ext cx="648072" cy="0"/>
          </a:xfrm>
          <a:prstGeom prst="line">
            <a:avLst/>
          </a:prstGeom>
          <a:ln w="3810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74" name="73 - TextBox"/>
          <p:cNvSpPr txBox="1"/>
          <p:nvPr/>
        </p:nvSpPr>
        <p:spPr>
          <a:xfrm>
            <a:off x="1403648" y="5939988"/>
            <a:ext cx="2232248" cy="369332"/>
          </a:xfrm>
          <a:prstGeom prst="rect">
            <a:avLst/>
          </a:prstGeom>
          <a:noFill/>
          <a:ln cmpd="sng">
            <a:noFill/>
            <a:prstDash val="solid"/>
          </a:ln>
        </p:spPr>
        <p:txBody>
          <a:bodyPr wrap="square" rtlCol="0">
            <a:spAutoFit/>
          </a:bodyPr>
          <a:lstStyle/>
          <a:p>
            <a:r>
              <a:rPr lang="en-GB" dirty="0" smtClean="0">
                <a:latin typeface="Arial Narrow" panose="020B0606020202030204" pitchFamily="34" charset="0"/>
              </a:rPr>
              <a:t>Parent-child relationship</a:t>
            </a:r>
          </a:p>
        </p:txBody>
      </p:sp>
      <p:sp>
        <p:nvSpPr>
          <p:cNvPr id="75" name="74 - Ορθογώνιο"/>
          <p:cNvSpPr/>
          <p:nvPr/>
        </p:nvSpPr>
        <p:spPr>
          <a:xfrm>
            <a:off x="251520" y="4653136"/>
            <a:ext cx="3384376" cy="165618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Registration Examples</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17</a:t>
            </a:fld>
            <a:endParaRPr lang="de-DE"/>
          </a:p>
        </p:txBody>
      </p:sp>
      <p:sp>
        <p:nvSpPr>
          <p:cNvPr id="5" name="4 - Έλλειψη"/>
          <p:cNvSpPr/>
          <p:nvPr/>
        </p:nvSpPr>
        <p:spPr>
          <a:xfrm>
            <a:off x="899592" y="1052736"/>
            <a:ext cx="1080120"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endParaRPr lang="en-GB" sz="2600" b="1" dirty="0"/>
          </a:p>
        </p:txBody>
      </p:sp>
      <p:sp>
        <p:nvSpPr>
          <p:cNvPr id="7" name="6 - Έλλειψη"/>
          <p:cNvSpPr/>
          <p:nvPr/>
        </p:nvSpPr>
        <p:spPr>
          <a:xfrm>
            <a:off x="899592" y="2204864"/>
            <a:ext cx="1080120" cy="648072"/>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a:t>
            </a:r>
            <a:endParaRPr lang="en-GB" sz="2600" b="1" baseline="-25000" dirty="0"/>
          </a:p>
        </p:txBody>
      </p:sp>
      <p:sp>
        <p:nvSpPr>
          <p:cNvPr id="9" name="8 - Έλλειψη"/>
          <p:cNvSpPr/>
          <p:nvPr/>
        </p:nvSpPr>
        <p:spPr>
          <a:xfrm>
            <a:off x="251520" y="3573016"/>
            <a:ext cx="1080120" cy="648072"/>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11</a:t>
            </a:r>
            <a:endParaRPr lang="en-GB" sz="2600" b="1" baseline="-25000" dirty="0"/>
          </a:p>
        </p:txBody>
      </p:sp>
      <p:sp>
        <p:nvSpPr>
          <p:cNvPr id="11" name="10 - Έλλειψη"/>
          <p:cNvSpPr/>
          <p:nvPr/>
        </p:nvSpPr>
        <p:spPr>
          <a:xfrm>
            <a:off x="1619672" y="3573016"/>
            <a:ext cx="1080120" cy="648072"/>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12</a:t>
            </a:r>
            <a:endParaRPr lang="en-GB" sz="2600" b="1" baseline="-25000" dirty="0"/>
          </a:p>
        </p:txBody>
      </p:sp>
      <p:cxnSp>
        <p:nvCxnSpPr>
          <p:cNvPr id="17" name="16 - Ευθεία γραμμή σύνδεσης"/>
          <p:cNvCxnSpPr>
            <a:stCxn id="7" idx="4"/>
            <a:endCxn id="9" idx="0"/>
          </p:cNvCxnSpPr>
          <p:nvPr/>
        </p:nvCxnSpPr>
        <p:spPr>
          <a:xfrm flipH="1">
            <a:off x="791580" y="2852936"/>
            <a:ext cx="648072"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18 - Ευθεία γραμμή σύνδεσης"/>
          <p:cNvCxnSpPr>
            <a:stCxn id="7" idx="4"/>
            <a:endCxn id="11" idx="0"/>
          </p:cNvCxnSpPr>
          <p:nvPr/>
        </p:nvCxnSpPr>
        <p:spPr>
          <a:xfrm>
            <a:off x="1439652" y="2852936"/>
            <a:ext cx="720080"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33 - Ευθεία γραμμή σύνδεσης"/>
          <p:cNvCxnSpPr>
            <a:stCxn id="5" idx="2"/>
            <a:endCxn id="7" idx="2"/>
          </p:cNvCxnSpPr>
          <p:nvPr/>
        </p:nvCxnSpPr>
        <p:spPr>
          <a:xfrm rot="10800000" flipV="1">
            <a:off x="899592" y="1376772"/>
            <a:ext cx="12700" cy="1152128"/>
          </a:xfrm>
          <a:prstGeom prst="bentConnector3">
            <a:avLst>
              <a:gd name="adj1" fmla="val 2500001"/>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5" name="34 - Ευθεία γραμμή σύνδεσης"/>
          <p:cNvCxnSpPr>
            <a:stCxn id="5" idx="4"/>
            <a:endCxn id="7" idx="0"/>
          </p:cNvCxnSpPr>
          <p:nvPr/>
        </p:nvCxnSpPr>
        <p:spPr>
          <a:xfrm>
            <a:off x="1439652" y="1700808"/>
            <a:ext cx="0" cy="504056"/>
          </a:xfrm>
          <a:prstGeom prst="line">
            <a:avLst/>
          </a:prstGeom>
          <a:ln w="3810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43" name="42 - Έλλειψη"/>
          <p:cNvSpPr/>
          <p:nvPr/>
        </p:nvSpPr>
        <p:spPr>
          <a:xfrm>
            <a:off x="3995936" y="1052736"/>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a:t>
            </a:r>
            <a:endParaRPr lang="en-GB" sz="2600" b="1" baseline="-25000" dirty="0"/>
          </a:p>
        </p:txBody>
      </p:sp>
      <p:sp>
        <p:nvSpPr>
          <p:cNvPr id="45" name="44 - Έλλειψη"/>
          <p:cNvSpPr/>
          <p:nvPr/>
        </p:nvSpPr>
        <p:spPr>
          <a:xfrm>
            <a:off x="3275856" y="2204864"/>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11</a:t>
            </a:r>
            <a:endParaRPr lang="en-GB" sz="2600" b="1" baseline="-25000" dirty="0"/>
          </a:p>
        </p:txBody>
      </p:sp>
      <p:sp>
        <p:nvSpPr>
          <p:cNvPr id="46" name="45 - Έλλειψη"/>
          <p:cNvSpPr/>
          <p:nvPr/>
        </p:nvSpPr>
        <p:spPr>
          <a:xfrm>
            <a:off x="4788024" y="2204864"/>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12</a:t>
            </a:r>
            <a:endParaRPr lang="en-GB" sz="2600" b="1" baseline="-25000" dirty="0"/>
          </a:p>
        </p:txBody>
      </p:sp>
      <p:cxnSp>
        <p:nvCxnSpPr>
          <p:cNvPr id="47" name="46 - Ευθεία γραμμή σύνδεσης"/>
          <p:cNvCxnSpPr>
            <a:stCxn id="43" idx="4"/>
            <a:endCxn id="45" idx="0"/>
          </p:cNvCxnSpPr>
          <p:nvPr/>
        </p:nvCxnSpPr>
        <p:spPr>
          <a:xfrm flipH="1">
            <a:off x="3815916" y="1700808"/>
            <a:ext cx="720080" cy="50405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48 - Ευθεία γραμμή σύνδεσης"/>
          <p:cNvCxnSpPr>
            <a:stCxn id="43" idx="4"/>
            <a:endCxn id="46" idx="0"/>
          </p:cNvCxnSpPr>
          <p:nvPr/>
        </p:nvCxnSpPr>
        <p:spPr>
          <a:xfrm>
            <a:off x="4535996" y="1700808"/>
            <a:ext cx="792088" cy="50405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49 - Έλλειψη"/>
          <p:cNvSpPr/>
          <p:nvPr/>
        </p:nvSpPr>
        <p:spPr>
          <a:xfrm>
            <a:off x="4788024" y="3501008"/>
            <a:ext cx="1080120"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endParaRPr lang="en-GB" sz="2600" b="1" dirty="0"/>
          </a:p>
        </p:txBody>
      </p:sp>
      <p:cxnSp>
        <p:nvCxnSpPr>
          <p:cNvPr id="51" name="50 - Ευθεία γραμμή σύνδεσης"/>
          <p:cNvCxnSpPr>
            <a:stCxn id="46" idx="4"/>
            <a:endCxn id="50" idx="0"/>
          </p:cNvCxnSpPr>
          <p:nvPr/>
        </p:nvCxnSpPr>
        <p:spPr>
          <a:xfrm>
            <a:off x="5328084" y="2852936"/>
            <a:ext cx="0" cy="648072"/>
          </a:xfrm>
          <a:prstGeom prst="line">
            <a:avLst/>
          </a:prstGeom>
          <a:ln w="3810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54" name="33 - Ευθεία γραμμή σύνδεσης"/>
          <p:cNvCxnSpPr>
            <a:stCxn id="50" idx="2"/>
            <a:endCxn id="43" idx="2"/>
          </p:cNvCxnSpPr>
          <p:nvPr/>
        </p:nvCxnSpPr>
        <p:spPr>
          <a:xfrm rot="10800000">
            <a:off x="3995936" y="1376772"/>
            <a:ext cx="792088" cy="2448272"/>
          </a:xfrm>
          <a:prstGeom prst="bentConnector3">
            <a:avLst>
              <a:gd name="adj1" fmla="val 218648"/>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33 - Ευθεία γραμμή σύνδεσης"/>
          <p:cNvCxnSpPr>
            <a:stCxn id="45" idx="4"/>
            <a:endCxn id="50" idx="1"/>
          </p:cNvCxnSpPr>
          <p:nvPr/>
        </p:nvCxnSpPr>
        <p:spPr>
          <a:xfrm rot="16200000" flipH="1">
            <a:off x="4009570" y="2659282"/>
            <a:ext cx="742980" cy="1130288"/>
          </a:xfrm>
          <a:prstGeom prst="bentConnector3">
            <a:avLst>
              <a:gd name="adj1" fmla="val 50000"/>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1" name="33 - Ευθεία γραμμή σύνδεσης"/>
          <p:cNvCxnSpPr>
            <a:stCxn id="46" idx="6"/>
            <a:endCxn id="50" idx="6"/>
          </p:cNvCxnSpPr>
          <p:nvPr/>
        </p:nvCxnSpPr>
        <p:spPr>
          <a:xfrm>
            <a:off x="5868144" y="2528900"/>
            <a:ext cx="12700" cy="1296144"/>
          </a:xfrm>
          <a:prstGeom prst="bentConnector3">
            <a:avLst>
              <a:gd name="adj1" fmla="val 1800000"/>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70" name="69 - Έλλειψη"/>
          <p:cNvSpPr/>
          <p:nvPr/>
        </p:nvSpPr>
        <p:spPr>
          <a:xfrm>
            <a:off x="6516216" y="1340768"/>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a:t>
            </a:r>
            <a:endParaRPr lang="en-GB" sz="2600" b="1" baseline="-25000" dirty="0"/>
          </a:p>
        </p:txBody>
      </p:sp>
      <p:sp>
        <p:nvSpPr>
          <p:cNvPr id="72" name="71 - Έλλειψη"/>
          <p:cNvSpPr/>
          <p:nvPr/>
        </p:nvSpPr>
        <p:spPr>
          <a:xfrm>
            <a:off x="6516216" y="2492896"/>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11</a:t>
            </a:r>
            <a:endParaRPr lang="en-GB" sz="2600" b="1" baseline="-25000" dirty="0"/>
          </a:p>
        </p:txBody>
      </p:sp>
      <p:cxnSp>
        <p:nvCxnSpPr>
          <p:cNvPr id="77" name="76 - Ευθεία γραμμή σύνδεσης"/>
          <p:cNvCxnSpPr>
            <a:stCxn id="70" idx="4"/>
            <a:endCxn id="72" idx="0"/>
          </p:cNvCxnSpPr>
          <p:nvPr/>
        </p:nvCxnSpPr>
        <p:spPr>
          <a:xfrm>
            <a:off x="7056276" y="1988840"/>
            <a:ext cx="0" cy="50405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9" name="78 - Έλλειψη"/>
          <p:cNvSpPr/>
          <p:nvPr/>
        </p:nvSpPr>
        <p:spPr>
          <a:xfrm>
            <a:off x="7956376" y="1340768"/>
            <a:ext cx="1080120"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endParaRPr lang="en-GB" sz="2600" b="1" dirty="0"/>
          </a:p>
        </p:txBody>
      </p:sp>
      <p:cxnSp>
        <p:nvCxnSpPr>
          <p:cNvPr id="80" name="33 - Ευθεία γραμμή σύνδεσης"/>
          <p:cNvCxnSpPr>
            <a:stCxn id="79" idx="0"/>
            <a:endCxn id="70" idx="0"/>
          </p:cNvCxnSpPr>
          <p:nvPr/>
        </p:nvCxnSpPr>
        <p:spPr>
          <a:xfrm rot="16200000" flipV="1">
            <a:off x="7776356" y="620688"/>
            <a:ext cx="12700" cy="1440160"/>
          </a:xfrm>
          <a:prstGeom prst="bentConnector3">
            <a:avLst>
              <a:gd name="adj1" fmla="val 2500001"/>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89" name="88 - Ορθογώνιο"/>
          <p:cNvSpPr/>
          <p:nvPr/>
        </p:nvSpPr>
        <p:spPr>
          <a:xfrm>
            <a:off x="179512" y="836712"/>
            <a:ext cx="2664296" cy="345638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89 - Ορθογώνιο"/>
          <p:cNvSpPr/>
          <p:nvPr/>
        </p:nvSpPr>
        <p:spPr>
          <a:xfrm>
            <a:off x="2987824" y="836712"/>
            <a:ext cx="3240360" cy="345638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90 - Ορθογώνιο"/>
          <p:cNvSpPr/>
          <p:nvPr/>
        </p:nvSpPr>
        <p:spPr>
          <a:xfrm>
            <a:off x="6444208" y="836712"/>
            <a:ext cx="2664296" cy="345638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40 - TextBox"/>
          <p:cNvSpPr txBox="1"/>
          <p:nvPr/>
        </p:nvSpPr>
        <p:spPr>
          <a:xfrm>
            <a:off x="3059832" y="4444193"/>
            <a:ext cx="3096344" cy="430887"/>
          </a:xfrm>
          <a:prstGeom prst="rect">
            <a:avLst/>
          </a:prstGeom>
          <a:noFill/>
        </p:spPr>
        <p:txBody>
          <a:bodyPr wrap="square" rtlCol="0">
            <a:spAutoFit/>
          </a:bodyPr>
          <a:lstStyle/>
          <a:p>
            <a:r>
              <a:rPr lang="en-GB" sz="2200" b="1" dirty="0" smtClean="0">
                <a:latin typeface="Arial Narrow" panose="020B0606020202030204" pitchFamily="34" charset="0"/>
              </a:rPr>
              <a:t>LEGEND</a:t>
            </a:r>
          </a:p>
        </p:txBody>
      </p:sp>
      <p:sp>
        <p:nvSpPr>
          <p:cNvPr id="42" name="41 - Έλλειψη"/>
          <p:cNvSpPr/>
          <p:nvPr/>
        </p:nvSpPr>
        <p:spPr>
          <a:xfrm>
            <a:off x="3347864" y="5308289"/>
            <a:ext cx="432048" cy="216024"/>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baseline="-25000" dirty="0"/>
          </a:p>
        </p:txBody>
      </p:sp>
      <p:sp>
        <p:nvSpPr>
          <p:cNvPr id="44" name="43 - TextBox"/>
          <p:cNvSpPr txBox="1"/>
          <p:nvPr/>
        </p:nvSpPr>
        <p:spPr>
          <a:xfrm>
            <a:off x="4067944" y="5236281"/>
            <a:ext cx="2088232" cy="369332"/>
          </a:xfrm>
          <a:prstGeom prst="rect">
            <a:avLst/>
          </a:prstGeom>
          <a:noFill/>
        </p:spPr>
        <p:txBody>
          <a:bodyPr wrap="square" rtlCol="0">
            <a:spAutoFit/>
          </a:bodyPr>
          <a:lstStyle/>
          <a:p>
            <a:r>
              <a:rPr lang="en-GB" dirty="0" smtClean="0">
                <a:latin typeface="Arial Narrow" panose="020B0606020202030204" pitchFamily="34" charset="0"/>
              </a:rPr>
              <a:t>Subsumes node</a:t>
            </a:r>
          </a:p>
        </p:txBody>
      </p:sp>
      <p:sp>
        <p:nvSpPr>
          <p:cNvPr id="48" name="47 - Έλλειψη"/>
          <p:cNvSpPr/>
          <p:nvPr/>
        </p:nvSpPr>
        <p:spPr>
          <a:xfrm>
            <a:off x="3347864" y="5659037"/>
            <a:ext cx="432048" cy="216024"/>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baseline="-25000" dirty="0"/>
          </a:p>
        </p:txBody>
      </p:sp>
      <p:sp>
        <p:nvSpPr>
          <p:cNvPr id="52" name="51 - TextBox"/>
          <p:cNvSpPr txBox="1"/>
          <p:nvPr/>
        </p:nvSpPr>
        <p:spPr>
          <a:xfrm>
            <a:off x="4067944" y="5587029"/>
            <a:ext cx="1872208" cy="369332"/>
          </a:xfrm>
          <a:prstGeom prst="rect">
            <a:avLst/>
          </a:prstGeom>
          <a:noFill/>
        </p:spPr>
        <p:txBody>
          <a:bodyPr wrap="square" rtlCol="0">
            <a:spAutoFit/>
          </a:bodyPr>
          <a:lstStyle/>
          <a:p>
            <a:r>
              <a:rPr lang="en-GB" dirty="0" smtClean="0">
                <a:latin typeface="Arial Narrow" panose="020B0606020202030204" pitchFamily="34" charset="0"/>
              </a:rPr>
              <a:t>Fail match node</a:t>
            </a:r>
          </a:p>
        </p:txBody>
      </p:sp>
      <p:cxnSp>
        <p:nvCxnSpPr>
          <p:cNvPr id="53" name="52 - Ευθεία γραμμή σύνδεσης"/>
          <p:cNvCxnSpPr/>
          <p:nvPr/>
        </p:nvCxnSpPr>
        <p:spPr>
          <a:xfrm>
            <a:off x="3275856" y="6100377"/>
            <a:ext cx="648072" cy="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55" name="54 - TextBox"/>
          <p:cNvSpPr txBox="1"/>
          <p:nvPr/>
        </p:nvSpPr>
        <p:spPr>
          <a:xfrm>
            <a:off x="4067944" y="5875061"/>
            <a:ext cx="1872208" cy="369332"/>
          </a:xfrm>
          <a:prstGeom prst="rect">
            <a:avLst/>
          </a:prstGeom>
          <a:noFill/>
        </p:spPr>
        <p:txBody>
          <a:bodyPr wrap="square" rtlCol="0">
            <a:spAutoFit/>
          </a:bodyPr>
          <a:lstStyle/>
          <a:p>
            <a:r>
              <a:rPr lang="en-GB" dirty="0" smtClean="0">
                <a:latin typeface="Arial Narrow" panose="020B0606020202030204" pitchFamily="34" charset="0"/>
              </a:rPr>
              <a:t>Matching</a:t>
            </a:r>
          </a:p>
        </p:txBody>
      </p:sp>
      <p:cxnSp>
        <p:nvCxnSpPr>
          <p:cNvPr id="56" name="55 - Ευθεία γραμμή σύνδεσης"/>
          <p:cNvCxnSpPr/>
          <p:nvPr/>
        </p:nvCxnSpPr>
        <p:spPr>
          <a:xfrm>
            <a:off x="3275856" y="6388409"/>
            <a:ext cx="648072" cy="0"/>
          </a:xfrm>
          <a:prstGeom prst="line">
            <a:avLst/>
          </a:prstGeom>
          <a:ln w="3810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57" name="56 - TextBox"/>
          <p:cNvSpPr txBox="1"/>
          <p:nvPr/>
        </p:nvSpPr>
        <p:spPr>
          <a:xfrm>
            <a:off x="4067944" y="6163093"/>
            <a:ext cx="2232248" cy="369332"/>
          </a:xfrm>
          <a:prstGeom prst="rect">
            <a:avLst/>
          </a:prstGeom>
          <a:noFill/>
          <a:ln cmpd="sng">
            <a:noFill/>
            <a:prstDash val="solid"/>
          </a:ln>
        </p:spPr>
        <p:txBody>
          <a:bodyPr wrap="square" rtlCol="0">
            <a:spAutoFit/>
          </a:bodyPr>
          <a:lstStyle/>
          <a:p>
            <a:r>
              <a:rPr lang="en-GB" dirty="0" smtClean="0">
                <a:latin typeface="Arial Narrow" panose="020B0606020202030204" pitchFamily="34" charset="0"/>
              </a:rPr>
              <a:t>Parent-child relationship</a:t>
            </a:r>
          </a:p>
        </p:txBody>
      </p:sp>
      <p:sp>
        <p:nvSpPr>
          <p:cNvPr id="59" name="58 - Ορθογώνιο"/>
          <p:cNvSpPr/>
          <p:nvPr/>
        </p:nvSpPr>
        <p:spPr>
          <a:xfrm>
            <a:off x="2987824" y="4516201"/>
            <a:ext cx="3312368" cy="21602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59 - Έλλειψη"/>
          <p:cNvSpPr/>
          <p:nvPr/>
        </p:nvSpPr>
        <p:spPr>
          <a:xfrm>
            <a:off x="3347864" y="4948249"/>
            <a:ext cx="432048" cy="216024"/>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baseline="-25000" dirty="0"/>
          </a:p>
        </p:txBody>
      </p:sp>
      <p:sp>
        <p:nvSpPr>
          <p:cNvPr id="65" name="64 - TextBox"/>
          <p:cNvSpPr txBox="1"/>
          <p:nvPr/>
        </p:nvSpPr>
        <p:spPr>
          <a:xfrm>
            <a:off x="4067944" y="4876241"/>
            <a:ext cx="2088232" cy="369332"/>
          </a:xfrm>
          <a:prstGeom prst="rect">
            <a:avLst/>
          </a:prstGeom>
          <a:noFill/>
        </p:spPr>
        <p:txBody>
          <a:bodyPr wrap="square" rtlCol="0">
            <a:spAutoFit/>
          </a:bodyPr>
          <a:lstStyle/>
          <a:p>
            <a:r>
              <a:rPr lang="en-GB" dirty="0" smtClean="0">
                <a:latin typeface="Arial Narrow" panose="020B0606020202030204" pitchFamily="34" charset="0"/>
              </a:rPr>
              <a:t>Subsumed node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Expectations</a:t>
            </a:r>
            <a:endParaRPr lang="en-GB" dirty="0"/>
          </a:p>
        </p:txBody>
      </p:sp>
      <p:sp>
        <p:nvSpPr>
          <p:cNvPr id="3" name="2 - Θέση περιεχομένου"/>
          <p:cNvSpPr>
            <a:spLocks noGrp="1"/>
          </p:cNvSpPr>
          <p:nvPr>
            <p:ph idx="1"/>
          </p:nvPr>
        </p:nvSpPr>
        <p:spPr/>
        <p:txBody>
          <a:bodyPr/>
          <a:lstStyle/>
          <a:p>
            <a:r>
              <a:rPr lang="en-GB" dirty="0" smtClean="0"/>
              <a:t>Matchmaking:</a:t>
            </a:r>
          </a:p>
          <a:p>
            <a:pPr lvl="1"/>
            <a:r>
              <a:rPr lang="en-GB" dirty="0" smtClean="0"/>
              <a:t>In worst case, Parallel best followed by Sequential</a:t>
            </a:r>
          </a:p>
          <a:p>
            <a:pPr lvl="1"/>
            <a:r>
              <a:rPr lang="en-GB" dirty="0" smtClean="0"/>
              <a:t>In best case, Parallel or subsumes could be the best</a:t>
            </a:r>
          </a:p>
          <a:p>
            <a:r>
              <a:rPr lang="en-GB" dirty="0" smtClean="0"/>
              <a:t>Registration:</a:t>
            </a:r>
          </a:p>
          <a:p>
            <a:pPr lvl="1"/>
            <a:r>
              <a:rPr lang="en-GB" dirty="0" smtClean="0"/>
              <a:t>Parallel is the best followed by Sequential</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18</a:t>
            </a:fld>
            <a:endParaRPr lang="de-DE"/>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Experimental Evaluation</a:t>
            </a:r>
            <a:endParaRPr lang="en-GB" dirty="0"/>
          </a:p>
        </p:txBody>
      </p:sp>
      <p:sp>
        <p:nvSpPr>
          <p:cNvPr id="3" name="2 - Θέση περιεχομένου"/>
          <p:cNvSpPr>
            <a:spLocks noGrp="1"/>
          </p:cNvSpPr>
          <p:nvPr>
            <p:ph idx="1"/>
          </p:nvPr>
        </p:nvSpPr>
        <p:spPr/>
        <p:txBody>
          <a:bodyPr/>
          <a:lstStyle/>
          <a:p>
            <a:r>
              <a:rPr lang="en-GB" dirty="0" smtClean="0"/>
              <a:t>Exploited experimental framework in [1]</a:t>
            </a:r>
          </a:p>
          <a:p>
            <a:r>
              <a:rPr lang="en-GB" dirty="0" smtClean="0"/>
              <a:t>Input: OWLS-TC for functional aspect, randomized for non-functional aspect</a:t>
            </a:r>
          </a:p>
          <a:p>
            <a:pPr lvl="1"/>
            <a:r>
              <a:rPr lang="en-GB" dirty="0" smtClean="0"/>
              <a:t>1050 functional, 3 * 1050 non-functional (gold, silver, bronze)</a:t>
            </a:r>
          </a:p>
          <a:p>
            <a:r>
              <a:rPr lang="en-GB" dirty="0" smtClean="0"/>
              <a:t>Alive Functional MM [2] was exploited </a:t>
            </a:r>
          </a:p>
          <a:p>
            <a:r>
              <a:rPr lang="en-GB" dirty="0" smtClean="0"/>
              <a:t>Unary Non-Functional MM [1] was also exploited</a:t>
            </a:r>
          </a:p>
          <a:p>
            <a:r>
              <a:rPr lang="en-GB" dirty="0" err="1" smtClean="0"/>
              <a:t>OfferNum</a:t>
            </a:r>
            <a:r>
              <a:rPr lang="en-GB" dirty="0" smtClean="0"/>
              <a:t> varied from 50 to 1050 with 200 step – 30 runs per step</a:t>
            </a:r>
          </a:p>
          <a:p>
            <a:r>
              <a:rPr lang="en-GB" dirty="0" smtClean="0"/>
              <a:t>Accuracy not considered as influence solely by the functional MM</a:t>
            </a:r>
          </a:p>
          <a:p>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19</a:t>
            </a:fld>
            <a:endParaRPr lang="de-D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Presentation Outline</a:t>
            </a:r>
            <a:endParaRPr lang="en-GB" dirty="0"/>
          </a:p>
        </p:txBody>
      </p:sp>
      <p:sp>
        <p:nvSpPr>
          <p:cNvPr id="3" name="2 - Θέση περιεχομένου"/>
          <p:cNvSpPr>
            <a:spLocks noGrp="1"/>
          </p:cNvSpPr>
          <p:nvPr>
            <p:ph idx="1"/>
          </p:nvPr>
        </p:nvSpPr>
        <p:spPr/>
        <p:txBody>
          <a:bodyPr/>
          <a:lstStyle/>
          <a:p>
            <a:r>
              <a:rPr lang="en-GB" dirty="0" smtClean="0"/>
              <a:t>Problematic</a:t>
            </a:r>
          </a:p>
          <a:p>
            <a:r>
              <a:rPr lang="en-GB" dirty="0" smtClean="0"/>
              <a:t>Contribution</a:t>
            </a:r>
          </a:p>
          <a:p>
            <a:r>
              <a:rPr lang="en-GB" dirty="0" smtClean="0"/>
              <a:t>Evaluation</a:t>
            </a:r>
          </a:p>
          <a:p>
            <a:r>
              <a:rPr lang="en-GB" dirty="0" smtClean="0"/>
              <a:t>Future Work Directions</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2</a:t>
            </a:fld>
            <a:endParaRPr lang="de-DE"/>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Results</a:t>
            </a:r>
            <a:endParaRPr lang="en-GB" dirty="0"/>
          </a:p>
        </p:txBody>
      </p:sp>
      <p:sp>
        <p:nvSpPr>
          <p:cNvPr id="3" name="2 - Θέση περιεχομένου"/>
          <p:cNvSpPr>
            <a:spLocks noGrp="1"/>
          </p:cNvSpPr>
          <p:nvPr>
            <p:ph idx="1"/>
          </p:nvPr>
        </p:nvSpPr>
        <p:spPr/>
        <p:txBody>
          <a:bodyPr/>
          <a:lstStyle/>
          <a:p>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20</a:t>
            </a:fld>
            <a:endParaRPr lang="de-DE"/>
          </a:p>
        </p:txBody>
      </p:sp>
      <p:pic>
        <p:nvPicPr>
          <p:cNvPr id="4098" name="Picture 2" descr="C:\Users\Kyriakos\Documents\Research Work\Research\Reports\Conferences\ESSOC2016 - SD\match_owlstc_6.pn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n-GB"/>
          </a:p>
        </p:txBody>
      </p:sp>
      <p:sp>
        <p:nvSpPr>
          <p:cNvPr id="3" name="2 - Θέση περιεχομένου"/>
          <p:cNvSpPr>
            <a:spLocks noGrp="1"/>
          </p:cNvSpPr>
          <p:nvPr>
            <p:ph idx="1"/>
          </p:nvPr>
        </p:nvSpPr>
        <p:spPr/>
        <p:txBody>
          <a:bodyPr/>
          <a:lstStyle/>
          <a:p>
            <a:endParaRPr lang="en-GB"/>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21</a:t>
            </a:fld>
            <a:endParaRPr lang="de-DE"/>
          </a:p>
        </p:txBody>
      </p:sp>
      <p:pic>
        <p:nvPicPr>
          <p:cNvPr id="5122" name="Picture 2" descr="C:\Users\Kyriakos\Documents\Research Work\Research\Reports\Conferences\ESSOC2016 - SD\reg_owlstc_6.png"/>
          <p:cNvPicPr>
            <a:picLocks noChangeAspect="1" noChangeArrowheads="1"/>
          </p:cNvPicPr>
          <p:nvPr/>
        </p:nvPicPr>
        <p:blipFill>
          <a:blip r:embed="rId2" cstate="print"/>
          <a:srcRect/>
          <a:stretch>
            <a:fillRect/>
          </a:stretch>
        </p:blipFill>
        <p:spPr bwMode="auto">
          <a:xfrm>
            <a:off x="-36512" y="1860"/>
            <a:ext cx="9180512" cy="6856140"/>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Future Work</a:t>
            </a:r>
            <a:endParaRPr lang="en-GB" dirty="0"/>
          </a:p>
        </p:txBody>
      </p:sp>
      <p:sp>
        <p:nvSpPr>
          <p:cNvPr id="3" name="2 - Θέση περιεχομένου"/>
          <p:cNvSpPr>
            <a:spLocks noGrp="1"/>
          </p:cNvSpPr>
          <p:nvPr>
            <p:ph idx="1"/>
          </p:nvPr>
        </p:nvSpPr>
        <p:spPr/>
        <p:txBody>
          <a:bodyPr/>
          <a:lstStyle/>
          <a:p>
            <a:r>
              <a:rPr lang="en-GB" dirty="0" smtClean="0"/>
              <a:t>Thorough validation of proposed algorithms</a:t>
            </a:r>
          </a:p>
          <a:p>
            <a:r>
              <a:rPr lang="en-GB" dirty="0" smtClean="0"/>
              <a:t>Completing development of the architecture</a:t>
            </a:r>
          </a:p>
          <a:p>
            <a:r>
              <a:rPr lang="en-GB" dirty="0" smtClean="0"/>
              <a:t>Consideration of service behaviour in matchmaking for better accuracy</a:t>
            </a:r>
          </a:p>
          <a:p>
            <a:r>
              <a:rPr lang="en-GB" dirty="0" smtClean="0"/>
              <a:t>Integration with existing service composition framework</a:t>
            </a:r>
          </a:p>
          <a:p>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22</a:t>
            </a:fld>
            <a:endParaRPr lang="de-DE"/>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References</a:t>
            </a:r>
            <a:endParaRPr lang="en-GB" dirty="0"/>
          </a:p>
        </p:txBody>
      </p:sp>
      <p:sp>
        <p:nvSpPr>
          <p:cNvPr id="3" name="2 - Θέση περιεχομένου"/>
          <p:cNvSpPr>
            <a:spLocks noGrp="1"/>
          </p:cNvSpPr>
          <p:nvPr>
            <p:ph idx="1"/>
          </p:nvPr>
        </p:nvSpPr>
        <p:spPr/>
        <p:txBody>
          <a:bodyPr/>
          <a:lstStyle/>
          <a:p>
            <a:pPr marL="514350" indent="-514350">
              <a:buFont typeface="+mj-lt"/>
              <a:buAutoNum type="arabicPeriod"/>
            </a:pPr>
            <a:r>
              <a:rPr lang="en-GB" dirty="0" err="1" smtClean="0"/>
              <a:t>Kritikos</a:t>
            </a:r>
            <a:r>
              <a:rPr lang="en-GB" dirty="0" smtClean="0"/>
              <a:t>, K., </a:t>
            </a:r>
            <a:r>
              <a:rPr lang="en-GB" dirty="0" err="1" smtClean="0"/>
              <a:t>Plexousakis</a:t>
            </a:r>
            <a:r>
              <a:rPr lang="en-GB" dirty="0" smtClean="0"/>
              <a:t>, D.: Novel Optimal and Scalable </a:t>
            </a:r>
            <a:r>
              <a:rPr lang="en-GB" dirty="0" err="1" smtClean="0"/>
              <a:t>Nonfunctional</a:t>
            </a:r>
            <a:r>
              <a:rPr lang="en-GB" dirty="0" smtClean="0"/>
              <a:t> Service Matchmaking Techniques. IEEE T. Services Computing 7(4), 614–627 (2014)</a:t>
            </a:r>
          </a:p>
          <a:p>
            <a:pPr marL="514350" indent="-514350">
              <a:buFont typeface="+mj-lt"/>
              <a:buAutoNum type="arabicPeriod"/>
            </a:pPr>
            <a:r>
              <a:rPr lang="en-US" dirty="0" err="1" smtClean="0"/>
              <a:t>Cliﬀe</a:t>
            </a:r>
            <a:r>
              <a:rPr lang="en-US" dirty="0" smtClean="0"/>
              <a:t>, O., </a:t>
            </a:r>
            <a:r>
              <a:rPr lang="en-US" dirty="0" err="1" smtClean="0"/>
              <a:t>Andreou</a:t>
            </a:r>
            <a:r>
              <a:rPr lang="en-US" dirty="0" smtClean="0"/>
              <a:t>, D.: Service Matchmaking Framework. Public Deliverable D5.2a, Alive EU Project Consortium (10 September 2009)</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23</a:t>
            </a:fld>
            <a:endParaRPr lang="de-DE"/>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Backup Slides</a:t>
            </a:r>
            <a:endParaRPr lang="en-GB" dirty="0"/>
          </a:p>
        </p:txBody>
      </p:sp>
      <p:sp>
        <p:nvSpPr>
          <p:cNvPr id="3" name="2 - Θέση περιεχομένου"/>
          <p:cNvSpPr>
            <a:spLocks noGrp="1"/>
          </p:cNvSpPr>
          <p:nvPr>
            <p:ph idx="1"/>
          </p:nvPr>
        </p:nvSpPr>
        <p:spPr/>
        <p:txBody>
          <a:bodyPr/>
          <a:lstStyle/>
          <a:p>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24</a:t>
            </a:fld>
            <a:endParaRPr lang="de-DE"/>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Unified Service Discovery Architecture – Implementation</a:t>
            </a:r>
            <a:endParaRPr lang="en-GB" dirty="0"/>
          </a:p>
        </p:txBody>
      </p:sp>
      <p:sp>
        <p:nvSpPr>
          <p:cNvPr id="3" name="2 - Θέση περιεχομένου"/>
          <p:cNvSpPr>
            <a:spLocks noGrp="1"/>
          </p:cNvSpPr>
          <p:nvPr>
            <p:ph idx="1"/>
          </p:nvPr>
        </p:nvSpPr>
        <p:spPr>
          <a:xfrm>
            <a:off x="251520" y="980728"/>
            <a:ext cx="8640960" cy="5430217"/>
          </a:xfrm>
        </p:spPr>
        <p:txBody>
          <a:bodyPr/>
          <a:lstStyle/>
          <a:p>
            <a:r>
              <a:rPr lang="en-GB" dirty="0" smtClean="0"/>
              <a:t>Java</a:t>
            </a:r>
          </a:p>
          <a:p>
            <a:pPr lvl="1"/>
            <a:r>
              <a:rPr lang="en-GB" dirty="0" smtClean="0"/>
              <a:t>Main implementation lang. for most matchmakers</a:t>
            </a:r>
          </a:p>
          <a:p>
            <a:r>
              <a:rPr lang="en-GB" dirty="0" smtClean="0"/>
              <a:t>REST via Jersey</a:t>
            </a:r>
          </a:p>
          <a:p>
            <a:r>
              <a:rPr lang="en-GB" dirty="0" smtClean="0"/>
              <a:t>Pellet </a:t>
            </a:r>
            <a:r>
              <a:rPr lang="en-GB" dirty="0" err="1" smtClean="0"/>
              <a:t>Reasoner</a:t>
            </a:r>
            <a:r>
              <a:rPr lang="en-GB" dirty="0" smtClean="0"/>
              <a:t> for ontology-based loading &amp; consistency checking</a:t>
            </a:r>
          </a:p>
          <a:p>
            <a:r>
              <a:rPr lang="en-GB" dirty="0" smtClean="0"/>
              <a:t>Constraint Solvers: Ibex -&gt; finite constraint solving &amp; </a:t>
            </a:r>
            <a:r>
              <a:rPr lang="en-GB" dirty="0" err="1" smtClean="0"/>
              <a:t>Choco</a:t>
            </a:r>
            <a:r>
              <a:rPr lang="en-GB" dirty="0" smtClean="0"/>
              <a:t> – constraint programming</a:t>
            </a:r>
          </a:p>
          <a:p>
            <a:r>
              <a:rPr lang="en-GB" dirty="0" smtClean="0"/>
              <a:t>Alive Matchmaker as default functional service discovery algorithm</a:t>
            </a:r>
          </a:p>
          <a:p>
            <a:r>
              <a:rPr lang="en-GB" dirty="0" smtClean="0"/>
              <a:t>Unary Matchmaker as default non-functional service discovery algorithm</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25</a:t>
            </a:fld>
            <a:endParaRPr lang="de-DE"/>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Problematic</a:t>
            </a:r>
            <a:endParaRPr lang="en-GB" dirty="0"/>
          </a:p>
        </p:txBody>
      </p:sp>
      <p:sp>
        <p:nvSpPr>
          <p:cNvPr id="3" name="2 - Θέση περιεχομένου"/>
          <p:cNvSpPr>
            <a:spLocks noGrp="1"/>
          </p:cNvSpPr>
          <p:nvPr>
            <p:ph idx="1"/>
          </p:nvPr>
        </p:nvSpPr>
        <p:spPr/>
        <p:txBody>
          <a:bodyPr/>
          <a:lstStyle/>
          <a:p>
            <a:r>
              <a:rPr lang="en-GB" dirty="0" smtClean="0"/>
              <a:t>Many service-based applications are designed &amp; published</a:t>
            </a:r>
          </a:p>
          <a:p>
            <a:pPr lvl="1"/>
            <a:r>
              <a:rPr lang="en-GB" dirty="0" smtClean="0"/>
              <a:t>Need of accurate service discovery and composition techniques</a:t>
            </a:r>
          </a:p>
          <a:p>
            <a:r>
              <a:rPr lang="en-GB" dirty="0" smtClean="0"/>
              <a:t>Service discovery should focus on both functional and non-functional aspects &amp; incorporate semantics</a:t>
            </a:r>
          </a:p>
          <a:p>
            <a:r>
              <a:rPr lang="en-GB" dirty="0" smtClean="0"/>
              <a:t>Current research mostly focuses on just one aspect and not both</a:t>
            </a:r>
          </a:p>
          <a:p>
            <a:r>
              <a:rPr lang="en-GB" dirty="0" smtClean="0"/>
              <a:t>Those approaches covering both aspects exhibit the following:</a:t>
            </a:r>
          </a:p>
          <a:p>
            <a:pPr lvl="1"/>
            <a:r>
              <a:rPr lang="en-GB" dirty="0" smtClean="0"/>
              <a:t>No consideration of best state-of-the-art aspect-specific solutions</a:t>
            </a:r>
          </a:p>
          <a:p>
            <a:pPr lvl="1"/>
            <a:r>
              <a:rPr lang="en-GB" dirty="0" smtClean="0"/>
              <a:t>Service semantics is not covered</a:t>
            </a:r>
          </a:p>
          <a:p>
            <a:pPr lvl="1"/>
            <a:r>
              <a:rPr lang="en-GB" dirty="0" smtClean="0"/>
              <a:t>No suitable performance and accuracy levels delivered</a:t>
            </a:r>
          </a:p>
          <a:p>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3</a:t>
            </a:fld>
            <a:endParaRPr lang="de-DE"/>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Contribution</a:t>
            </a:r>
            <a:endParaRPr lang="en-GB" dirty="0"/>
          </a:p>
        </p:txBody>
      </p:sp>
      <p:sp>
        <p:nvSpPr>
          <p:cNvPr id="3" name="2 - Θέση περιεχομένου"/>
          <p:cNvSpPr>
            <a:spLocks noGrp="1"/>
          </p:cNvSpPr>
          <p:nvPr>
            <p:ph idx="1"/>
          </p:nvPr>
        </p:nvSpPr>
        <p:spPr/>
        <p:txBody>
          <a:bodyPr/>
          <a:lstStyle/>
          <a:p>
            <a:r>
              <a:rPr lang="en-GB" dirty="0" smtClean="0"/>
              <a:t>Unified semantics-oriented architecture integrating aspect-specific discovery solutions</a:t>
            </a:r>
          </a:p>
          <a:p>
            <a:r>
              <a:rPr lang="en-GB" dirty="0" smtClean="0"/>
              <a:t>Development of novel combinations of state-of-the-art aspect-specific solutions</a:t>
            </a:r>
          </a:p>
          <a:p>
            <a:r>
              <a:rPr lang="en-GB" dirty="0" smtClean="0"/>
              <a:t>Experimental evaluation of performance of these combinations</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4</a:t>
            </a:fld>
            <a:endParaRPr lang="de-DE"/>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Unified Service Discovery Architecture</a:t>
            </a:r>
            <a:endParaRPr lang="en-GB" dirty="0"/>
          </a:p>
        </p:txBody>
      </p:sp>
      <p:sp>
        <p:nvSpPr>
          <p:cNvPr id="3" name="2 - Θέση περιεχομένου"/>
          <p:cNvSpPr>
            <a:spLocks noGrp="1"/>
          </p:cNvSpPr>
          <p:nvPr>
            <p:ph idx="1"/>
          </p:nvPr>
        </p:nvSpPr>
        <p:spPr/>
        <p:txBody>
          <a:bodyPr/>
          <a:lstStyle/>
          <a:p>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5</a:t>
            </a:fld>
            <a:endParaRPr lang="de-DE" dirty="0"/>
          </a:p>
        </p:txBody>
      </p:sp>
      <p:pic>
        <p:nvPicPr>
          <p:cNvPr id="1026" name="Picture 2" descr="C:\Users\Kyriakos\Documents\Research Work\Research\Reports\Conferences\ESSOC2016 - SD\arch.jpg"/>
          <p:cNvPicPr>
            <a:picLocks noChangeAspect="1" noChangeArrowheads="1"/>
          </p:cNvPicPr>
          <p:nvPr/>
        </p:nvPicPr>
        <p:blipFill>
          <a:blip r:embed="rId2" cstate="print"/>
          <a:srcRect/>
          <a:stretch>
            <a:fillRect/>
          </a:stretch>
        </p:blipFill>
        <p:spPr bwMode="auto">
          <a:xfrm>
            <a:off x="179512" y="836712"/>
            <a:ext cx="8712968" cy="5904656"/>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Unified Service Discovery Architecture</a:t>
            </a:r>
            <a:endParaRPr lang="en-GB" dirty="0"/>
          </a:p>
        </p:txBody>
      </p:sp>
      <p:sp>
        <p:nvSpPr>
          <p:cNvPr id="3" name="2 - Θέση περιεχομένου"/>
          <p:cNvSpPr>
            <a:spLocks noGrp="1"/>
          </p:cNvSpPr>
          <p:nvPr>
            <p:ph idx="1"/>
          </p:nvPr>
        </p:nvSpPr>
        <p:spPr>
          <a:xfrm>
            <a:off x="251520" y="1052736"/>
            <a:ext cx="8640960" cy="5430217"/>
          </a:xfrm>
        </p:spPr>
        <p:txBody>
          <a:bodyPr/>
          <a:lstStyle/>
          <a:p>
            <a:r>
              <a:rPr lang="en-GB" dirty="0" smtClean="0"/>
              <a:t>Interesting Features:</a:t>
            </a:r>
          </a:p>
          <a:p>
            <a:pPr lvl="1"/>
            <a:r>
              <a:rPr lang="en-GB" dirty="0" smtClean="0"/>
              <a:t>Independence from aspect-specific functionality </a:t>
            </a:r>
          </a:p>
          <a:p>
            <a:pPr lvl="2"/>
            <a:r>
              <a:rPr lang="en-GB" dirty="0" smtClean="0"/>
              <a:t>Any state-of-the-art semantic algorithm can be used</a:t>
            </a:r>
          </a:p>
          <a:p>
            <a:pPr lvl="1"/>
            <a:r>
              <a:rPr lang="en-GB" dirty="0" smtClean="0"/>
              <a:t>Consistent integration of aspect-specific algorithms</a:t>
            </a:r>
          </a:p>
          <a:p>
            <a:pPr lvl="2"/>
            <a:r>
              <a:rPr lang="en-GB" dirty="0" smtClean="0"/>
              <a:t>Transactional service registration &amp; updating</a:t>
            </a:r>
          </a:p>
          <a:p>
            <a:pPr lvl="1"/>
            <a:r>
              <a:rPr lang="en-GB" dirty="0" smtClean="0"/>
              <a:t>Programming &amp; web-based access</a:t>
            </a:r>
          </a:p>
          <a:p>
            <a:pPr lvl="1"/>
            <a:r>
              <a:rPr lang="en-GB" dirty="0" smtClean="0"/>
              <a:t>Secure access to some of the services offered</a:t>
            </a:r>
          </a:p>
          <a:p>
            <a:pPr lvl="1"/>
            <a:r>
              <a:rPr lang="en-GB" dirty="0" smtClean="0"/>
              <a:t>Independence from (semantic) service specification language</a:t>
            </a:r>
          </a:p>
          <a:p>
            <a:r>
              <a:rPr lang="en-GB" dirty="0" smtClean="0"/>
              <a:t>Requirements:</a:t>
            </a:r>
          </a:p>
          <a:p>
            <a:pPr lvl="1"/>
            <a:r>
              <a:rPr lang="en-GB" dirty="0" smtClean="0"/>
              <a:t>Each aspect specific algorithm should offer an entry point to its functionality (REST or programmatic)</a:t>
            </a:r>
          </a:p>
          <a:p>
            <a:pPr lvl="1"/>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6</a:t>
            </a:fld>
            <a:endParaRPr lang="de-DE"/>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Aspect-Specific Algorithm Combinations</a:t>
            </a:r>
            <a:endParaRPr lang="en-GB" dirty="0"/>
          </a:p>
        </p:txBody>
      </p:sp>
      <p:sp>
        <p:nvSpPr>
          <p:cNvPr id="3" name="2 - Θέση περιεχομένου"/>
          <p:cNvSpPr>
            <a:spLocks noGrp="1"/>
          </p:cNvSpPr>
          <p:nvPr>
            <p:ph idx="1"/>
          </p:nvPr>
        </p:nvSpPr>
        <p:spPr>
          <a:xfrm>
            <a:off x="251520" y="1052736"/>
            <a:ext cx="8640960" cy="5430217"/>
          </a:xfrm>
        </p:spPr>
        <p:txBody>
          <a:bodyPr/>
          <a:lstStyle/>
          <a:p>
            <a:r>
              <a:rPr lang="en-GB" dirty="0" smtClean="0"/>
              <a:t>Different criteria exploration</a:t>
            </a:r>
          </a:p>
          <a:p>
            <a:pPr lvl="1"/>
            <a:r>
              <a:rPr lang="en-GB" dirty="0" smtClean="0"/>
              <a:t>Control flow:</a:t>
            </a:r>
          </a:p>
          <a:p>
            <a:pPr lvl="2"/>
            <a:r>
              <a:rPr lang="en-GB" dirty="0" smtClean="0"/>
              <a:t>Sequence </a:t>
            </a:r>
          </a:p>
          <a:p>
            <a:pPr lvl="3"/>
            <a:r>
              <a:rPr lang="en-GB" dirty="0" smtClean="0"/>
              <a:t>(F-&gt; NF): Functional matchmaking more restrictive than </a:t>
            </a:r>
            <a:r>
              <a:rPr lang="en-GB" dirty="0" err="1" smtClean="0"/>
              <a:t>Nonfunctional</a:t>
            </a:r>
            <a:r>
              <a:rPr lang="en-GB" dirty="0" smtClean="0"/>
              <a:t> matchmaking</a:t>
            </a:r>
          </a:p>
          <a:p>
            <a:pPr lvl="2"/>
            <a:r>
              <a:rPr lang="en-GB" dirty="0" smtClean="0"/>
              <a:t>Parallel: More resources but matchmaking speed-up</a:t>
            </a:r>
          </a:p>
          <a:p>
            <a:pPr lvl="1"/>
            <a:r>
              <a:rPr lang="en-GB" dirty="0" smtClean="0"/>
              <a:t>Smart structure for service advertisement organisation</a:t>
            </a:r>
          </a:p>
          <a:p>
            <a:pPr lvl="2"/>
            <a:r>
              <a:rPr lang="en-GB" dirty="0" smtClean="0"/>
              <a:t>Subsumes relations are exploited</a:t>
            </a:r>
          </a:p>
          <a:p>
            <a:pPr lvl="3"/>
            <a:r>
              <a:rPr lang="en-GB" dirty="0" smtClean="0"/>
              <a:t>Another way to speed up matchmaking</a:t>
            </a:r>
          </a:p>
          <a:p>
            <a:pPr lvl="3"/>
            <a:r>
              <a:rPr lang="en-GB" dirty="0" smtClean="0"/>
              <a:t>Subsumes metric: </a:t>
            </a:r>
            <a:r>
              <a:rPr lang="en-GB" dirty="0" err="1" smtClean="0"/>
              <a:t>combSub</a:t>
            </a:r>
            <a:r>
              <a:rPr lang="en-GB" dirty="0" smtClean="0"/>
              <a:t> (S</a:t>
            </a:r>
            <a:r>
              <a:rPr lang="en-GB" baseline="-25000" dirty="0" smtClean="0"/>
              <a:t>1</a:t>
            </a:r>
            <a:r>
              <a:rPr lang="en-GB" dirty="0" smtClean="0"/>
              <a:t>, S</a:t>
            </a:r>
            <a:r>
              <a:rPr lang="en-GB" baseline="-25000" dirty="0" smtClean="0"/>
              <a:t>2</a:t>
            </a:r>
            <a:r>
              <a:rPr lang="en-GB" dirty="0" smtClean="0"/>
              <a:t>) ≡ </a:t>
            </a:r>
            <a:r>
              <a:rPr lang="en-GB" dirty="0" err="1" smtClean="0"/>
              <a:t>fSub</a:t>
            </a:r>
            <a:r>
              <a:rPr lang="en-GB" dirty="0" smtClean="0"/>
              <a:t> (S</a:t>
            </a:r>
            <a:r>
              <a:rPr lang="en-GB" baseline="-25000" dirty="0" smtClean="0"/>
              <a:t>1</a:t>
            </a:r>
            <a:r>
              <a:rPr lang="en-GB" dirty="0" smtClean="0"/>
              <a:t>, S</a:t>
            </a:r>
            <a:r>
              <a:rPr lang="en-GB" baseline="-25000" dirty="0" smtClean="0"/>
              <a:t>2</a:t>
            </a:r>
            <a:r>
              <a:rPr lang="en-GB" dirty="0" smtClean="0"/>
              <a:t>) ∧ </a:t>
            </a:r>
            <a:r>
              <a:rPr lang="en-GB" dirty="0" err="1" smtClean="0"/>
              <a:t>nfSub</a:t>
            </a:r>
            <a:r>
              <a:rPr lang="en-GB" dirty="0" smtClean="0"/>
              <a:t> (S</a:t>
            </a:r>
            <a:r>
              <a:rPr lang="en-GB" baseline="-25000" dirty="0" smtClean="0"/>
              <a:t>1</a:t>
            </a:r>
            <a:r>
              <a:rPr lang="en-GB" dirty="0" smtClean="0"/>
              <a:t>, S</a:t>
            </a:r>
            <a:r>
              <a:rPr lang="en-GB" baseline="-25000" dirty="0" smtClean="0"/>
              <a:t>2</a:t>
            </a:r>
            <a:r>
              <a:rPr lang="en-GB" dirty="0" smtClean="0"/>
              <a:t>)</a:t>
            </a:r>
          </a:p>
          <a:p>
            <a:pPr lvl="3"/>
            <a:r>
              <a:rPr lang="en-GB" dirty="0" smtClean="0"/>
              <a:t>subsumes &amp; </a:t>
            </a:r>
            <a:r>
              <a:rPr lang="en-GB" dirty="0" err="1" smtClean="0"/>
              <a:t>subsumedBy</a:t>
            </a:r>
            <a:r>
              <a:rPr lang="en-GB" dirty="0" smtClean="0"/>
              <a:t> relations are exploited with different trade-offs </a:t>
            </a:r>
            <a:r>
              <a:rPr lang="en-GB" dirty="0" err="1" smtClean="0"/>
              <a:t>wrt</a:t>
            </a:r>
            <a:r>
              <a:rPr lang="en-GB" dirty="0" smtClean="0"/>
              <a:t>. service matchmaking &amp; registration performance [1]</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7</a:t>
            </a:fld>
            <a:endParaRPr lang="de-DE"/>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Subsumes Relation Example </a:t>
            </a:r>
            <a:endParaRPr lang="en-GB" dirty="0"/>
          </a:p>
        </p:txBody>
      </p:sp>
      <p:sp>
        <p:nvSpPr>
          <p:cNvPr id="3" name="2 - Θέση περιεχομένου"/>
          <p:cNvSpPr>
            <a:spLocks noGrp="1"/>
          </p:cNvSpPr>
          <p:nvPr>
            <p:ph idx="1"/>
          </p:nvPr>
        </p:nvSpPr>
        <p:spPr/>
        <p:txBody>
          <a:bodyPr/>
          <a:lstStyle/>
          <a:p>
            <a:endParaRPr lang="en-GB"/>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8</a:t>
            </a:fld>
            <a:endParaRPr lang="de-DE"/>
          </a:p>
        </p:txBody>
      </p:sp>
      <p:pic>
        <p:nvPicPr>
          <p:cNvPr id="2050" name="Picture 2" descr="C:\Users\Kyriakos\Documents\Research Work\Research\Reports\Conferences\ESSOC2016 - SD\tree.jpg"/>
          <p:cNvPicPr>
            <a:picLocks noChangeAspect="1" noChangeArrowheads="1"/>
          </p:cNvPicPr>
          <p:nvPr/>
        </p:nvPicPr>
        <p:blipFill>
          <a:blip r:embed="rId2" cstate="print"/>
          <a:srcRect/>
          <a:stretch>
            <a:fillRect/>
          </a:stretch>
        </p:blipFill>
        <p:spPr bwMode="auto">
          <a:xfrm>
            <a:off x="179512" y="1008100"/>
            <a:ext cx="8784976" cy="582783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Sequential Matchmaking Algorithm</a:t>
            </a:r>
            <a:endParaRPr lang="en-GB" dirty="0"/>
          </a:p>
        </p:txBody>
      </p:sp>
      <p:sp>
        <p:nvSpPr>
          <p:cNvPr id="3" name="2 - Θέση περιεχομένου"/>
          <p:cNvSpPr>
            <a:spLocks noGrp="1"/>
          </p:cNvSpPr>
          <p:nvPr>
            <p:ph idx="1"/>
          </p:nvPr>
        </p:nvSpPr>
        <p:spPr>
          <a:xfrm>
            <a:off x="251520" y="908720"/>
            <a:ext cx="8640960" cy="5430217"/>
          </a:xfrm>
        </p:spPr>
        <p:txBody>
          <a:bodyPr/>
          <a:lstStyle/>
          <a:p>
            <a:r>
              <a:rPr lang="en-GB" dirty="0" smtClean="0"/>
              <a:t>Two versions:</a:t>
            </a:r>
          </a:p>
          <a:p>
            <a:pPr lvl="1"/>
            <a:r>
              <a:rPr lang="en-GB" dirty="0" smtClean="0"/>
              <a:t>Sequential: run </a:t>
            </a:r>
            <a:r>
              <a:rPr lang="en-GB" dirty="0" err="1" smtClean="0"/>
              <a:t>funcMM</a:t>
            </a:r>
            <a:r>
              <a:rPr lang="en-GB" dirty="0" smtClean="0"/>
              <a:t> first and then </a:t>
            </a:r>
            <a:r>
              <a:rPr lang="en-GB" dirty="0" err="1" smtClean="0"/>
              <a:t>nonfuncMM</a:t>
            </a:r>
            <a:r>
              <a:rPr lang="en-GB" dirty="0" smtClean="0"/>
              <a:t> based on the functional matchmaking results</a:t>
            </a:r>
          </a:p>
          <a:p>
            <a:pPr lvl="1"/>
            <a:r>
              <a:rPr lang="en-GB" dirty="0" err="1" smtClean="0"/>
              <a:t>SeqOnTheFly</a:t>
            </a:r>
            <a:r>
              <a:rPr lang="en-GB" dirty="0" smtClean="0"/>
              <a:t>: run </a:t>
            </a:r>
            <a:r>
              <a:rPr lang="en-GB" dirty="0" err="1" smtClean="0"/>
              <a:t>funcMM</a:t>
            </a:r>
            <a:r>
              <a:rPr lang="en-GB" dirty="0" smtClean="0"/>
              <a:t> and on-the-fly filter the non-functional offers of the functional matches</a:t>
            </a:r>
          </a:p>
          <a:p>
            <a:r>
              <a:rPr lang="en-GB" dirty="0" smtClean="0"/>
              <a:t>Registration behaviour equivalent in both versions:</a:t>
            </a:r>
          </a:p>
          <a:p>
            <a:pPr lvl="1"/>
            <a:r>
              <a:rPr lang="en-GB" dirty="0" smtClean="0"/>
              <a:t>Register functional offer part in </a:t>
            </a:r>
            <a:r>
              <a:rPr lang="en-GB" dirty="0" err="1" smtClean="0"/>
              <a:t>funcMM</a:t>
            </a:r>
            <a:endParaRPr lang="en-GB" dirty="0" smtClean="0"/>
          </a:p>
          <a:p>
            <a:pPr lvl="1"/>
            <a:r>
              <a:rPr lang="en-GB" dirty="0" smtClean="0"/>
              <a:t>Register combined entry in Combined Registry</a:t>
            </a:r>
          </a:p>
          <a:p>
            <a:pPr lvl="1"/>
            <a:endParaRPr lang="en-GB" dirty="0" smtClean="0"/>
          </a:p>
          <a:p>
            <a:r>
              <a:rPr lang="en-GB" dirty="0" smtClean="0"/>
              <a:t>Matchmaking complexity: </a:t>
            </a:r>
            <a:r>
              <a:rPr lang="pt-BR" dirty="0" smtClean="0"/>
              <a:t> </a:t>
            </a:r>
            <a:r>
              <a:rPr lang="pt-BR" i="1" dirty="0" smtClean="0"/>
              <a:t>O</a:t>
            </a:r>
            <a:r>
              <a:rPr lang="pt-BR" dirty="0" smtClean="0"/>
              <a:t>(R</a:t>
            </a:r>
            <a:r>
              <a:rPr lang="pt-BR" baseline="-25000" dirty="0" smtClean="0"/>
              <a:t>O</a:t>
            </a:r>
            <a:r>
              <a:rPr lang="pt-BR" dirty="0" smtClean="0"/>
              <a:t> ∗ S ∗ R</a:t>
            </a:r>
            <a:r>
              <a:rPr lang="pt-BR" baseline="-25000" dirty="0" smtClean="0"/>
              <a:t>AO</a:t>
            </a:r>
            <a:r>
              <a:rPr lang="pt-BR" dirty="0" smtClean="0"/>
              <a:t> + T</a:t>
            </a:r>
            <a:r>
              <a:rPr lang="pt-BR" baseline="-25000" dirty="0" smtClean="0"/>
              <a:t>Z</a:t>
            </a:r>
            <a:r>
              <a:rPr lang="pt-BR" dirty="0" smtClean="0"/>
              <a:t>)</a:t>
            </a:r>
          </a:p>
          <a:p>
            <a:r>
              <a:rPr lang="pt-BR" dirty="0" smtClean="0"/>
              <a:t>Registration complexity: </a:t>
            </a:r>
            <a:r>
              <a:rPr lang="pl-PL" i="1" dirty="0" smtClean="0"/>
              <a:t>O</a:t>
            </a:r>
            <a:r>
              <a:rPr lang="pl-PL" dirty="0" smtClean="0"/>
              <a:t>(</a:t>
            </a:r>
            <a:r>
              <a:rPr lang="pt-BR" dirty="0" smtClean="0"/>
              <a:t>T</a:t>
            </a:r>
            <a:r>
              <a:rPr lang="pt-BR" baseline="-25000" dirty="0" smtClean="0"/>
              <a:t>Z</a:t>
            </a:r>
            <a:r>
              <a:rPr lang="pl-PL" dirty="0" smtClean="0"/>
              <a:t> + </a:t>
            </a:r>
            <a:r>
              <a:rPr lang="pt-BR" dirty="0" smtClean="0"/>
              <a:t>S</a:t>
            </a:r>
            <a:r>
              <a:rPr lang="pt-BR" baseline="-25000" dirty="0" smtClean="0"/>
              <a:t>C</a:t>
            </a:r>
            <a:r>
              <a:rPr lang="pl-PL" dirty="0" smtClean="0"/>
              <a:t>)</a:t>
            </a:r>
            <a:endParaRPr lang="en-GB" dirty="0" smtClean="0"/>
          </a:p>
          <a:p>
            <a:pPr lvl="1"/>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9</a:t>
            </a:fld>
            <a:endParaRPr lang="de-DE"/>
          </a:p>
        </p:txBody>
      </p:sp>
    </p:spTree>
  </p:cSld>
  <p:clrMapOvr>
    <a:masterClrMapping/>
  </p:clrMapOvr>
</p:sld>
</file>

<file path=ppt/theme/theme1.xml><?xml version="1.0" encoding="utf-8"?>
<a:theme xmlns:a="http://schemas.openxmlformats.org/drawingml/2006/main" name="CloudSocket_PPT_Template_v2_DRAFT">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dirty="0" err="1" smtClean="0">
            <a:latin typeface="Arial Narrow" panose="020B0606020202030204" pitchFamily="34" charset="0"/>
          </a:defRPr>
        </a:defPPr>
      </a:lstStyle>
    </a:txDef>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CloudSocket_PPT_Template_v2_DRAFT</Template>
  <TotalTime>438</TotalTime>
  <Words>994</Words>
  <Application>Microsoft Office PowerPoint</Application>
  <PresentationFormat>Προβολή στην οθόνη (4:3)</PresentationFormat>
  <Paragraphs>201</Paragraphs>
  <Slides>25</Slides>
  <Notes>0</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25</vt:i4>
      </vt:variant>
    </vt:vector>
  </HeadingPairs>
  <TitlesOfParts>
    <vt:vector size="27" baseType="lpstr">
      <vt:lpstr>CloudSocket_PPT_Template_v2_DRAFT</vt:lpstr>
      <vt:lpstr>Equation</vt:lpstr>
      <vt:lpstr>Towards Combined and Functional and Non-Functional Semantic Service Discovery</vt:lpstr>
      <vt:lpstr>Presentation Outline</vt:lpstr>
      <vt:lpstr>Problematic</vt:lpstr>
      <vt:lpstr>Contribution</vt:lpstr>
      <vt:lpstr>Unified Service Discovery Architecture</vt:lpstr>
      <vt:lpstr>Unified Service Discovery Architecture</vt:lpstr>
      <vt:lpstr>Aspect-Specific Algorithm Combinations</vt:lpstr>
      <vt:lpstr>Subsumes Relation Example </vt:lpstr>
      <vt:lpstr>Sequential Matchmaking Algorithm</vt:lpstr>
      <vt:lpstr>Parallel Matchmaking Algorithm</vt:lpstr>
      <vt:lpstr>Subsumes Matchmaking Algorithm</vt:lpstr>
      <vt:lpstr>Matchmaking Example</vt:lpstr>
      <vt:lpstr>Registration Examples</vt:lpstr>
      <vt:lpstr>Subsumes Matchmaking Algorithm</vt:lpstr>
      <vt:lpstr>SubsumedBy Matchmaking Algorithm</vt:lpstr>
      <vt:lpstr>Matchmaking Example</vt:lpstr>
      <vt:lpstr>Registration Examples</vt:lpstr>
      <vt:lpstr>Expectations</vt:lpstr>
      <vt:lpstr>Experimental Evaluation</vt:lpstr>
      <vt:lpstr>Results</vt:lpstr>
      <vt:lpstr>Διαφάνεια 21</vt:lpstr>
      <vt:lpstr>Future Work</vt:lpstr>
      <vt:lpstr>References</vt:lpstr>
      <vt:lpstr>Backup Slides</vt:lpstr>
      <vt:lpstr>Unified Service Discovery Architecture – Implementation</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Towards Combined and Functional and Non-Functional Semantic Service Discovery</dc:title>
  <dc:creator>Kyriakos</dc:creator>
  <cp:lastModifiedBy>Kyriakos</cp:lastModifiedBy>
  <cp:revision>64</cp:revision>
  <dcterms:created xsi:type="dcterms:W3CDTF">2016-09-01T14:44:02Z</dcterms:created>
  <dcterms:modified xsi:type="dcterms:W3CDTF">2016-09-02T10:42:29Z</dcterms:modified>
</cp:coreProperties>
</file>