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6" r:id="rId3"/>
    <p:sldId id="275" r:id="rId4"/>
    <p:sldId id="287" r:id="rId5"/>
    <p:sldId id="276" r:id="rId6"/>
    <p:sldId id="277" r:id="rId7"/>
    <p:sldId id="278" r:id="rId8"/>
    <p:sldId id="279" r:id="rId9"/>
    <p:sldId id="280" r:id="rId10"/>
    <p:sldId id="281" r:id="rId11"/>
    <p:sldId id="267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16" autoAdjust="0"/>
    <p:restoredTop sz="86437"/>
  </p:normalViewPr>
  <p:slideViewPr>
    <p:cSldViewPr snapToGrid="0">
      <p:cViewPr varScale="1">
        <p:scale>
          <a:sx n="92" d="100"/>
          <a:sy n="92" d="100"/>
        </p:scale>
        <p:origin x="8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151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40936-A1AA-41CD-9FDC-A5F9127C6F44}" type="datetimeFigureOut">
              <a:rPr lang="el-GR" smtClean="0"/>
              <a:pPr/>
              <a:t>3/2/2017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29C8D-FF5B-4EC2-B2CD-CBABC7E2365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7691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A7297-693B-443F-B76A-788184289E0E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047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01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12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15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220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78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31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91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16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43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9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31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634187" y="2637386"/>
            <a:ext cx="6542087" cy="4221088"/>
            <a:chOff x="2411760" y="2472328"/>
            <a:chExt cx="6542087" cy="4221088"/>
          </a:xfrm>
        </p:grpSpPr>
        <p:pic>
          <p:nvPicPr>
            <p:cNvPr id="1027" name="Picture 3" descr="I:\CloudSocket_LOGO_RZfinal_RGB_v5_large.png"/>
            <p:cNvPicPr>
              <a:picLocks noChangeAspect="1" noChangeArrowheads="1"/>
            </p:cNvPicPr>
            <p:nvPr userDrawn="1"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486" b="20865"/>
            <a:stretch/>
          </p:blipFill>
          <p:spPr bwMode="auto">
            <a:xfrm>
              <a:off x="2411760" y="2472328"/>
              <a:ext cx="6516216" cy="422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hteck 7"/>
            <p:cNvSpPr/>
            <p:nvPr userDrawn="1"/>
          </p:nvSpPr>
          <p:spPr>
            <a:xfrm>
              <a:off x="2509638" y="2780928"/>
              <a:ext cx="6444209" cy="3912488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89" r="9564"/>
          <a:stretch/>
        </p:blipFill>
        <p:spPr bwMode="auto">
          <a:xfrm>
            <a:off x="6728942" y="6104054"/>
            <a:ext cx="2219255" cy="38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1520" y="1600201"/>
            <a:ext cx="8640960" cy="4471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216116"/>
            <a:ext cx="2895600" cy="50405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75888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51520" y="-1588"/>
            <a:ext cx="8640960" cy="1762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243187" y="6237312"/>
            <a:ext cx="2168573" cy="461665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lvl="0"/>
            <a:r>
              <a:rPr lang="de-DE" sz="1200" dirty="0" smtClean="0">
                <a:latin typeface="Arial Narrow" panose="020B0606020202030204" pitchFamily="34" charset="0"/>
              </a:rPr>
              <a:t>WWW: www.cloudsocket.eu</a:t>
            </a:r>
          </a:p>
          <a:p>
            <a:pPr lvl="0"/>
            <a:r>
              <a:rPr lang="de-DE" sz="1200" dirty="0" smtClean="0">
                <a:latin typeface="Arial Narrow" panose="020B0606020202030204" pitchFamily="34" charset="0"/>
              </a:rPr>
              <a:t>Email: info@cloudsocket.eu</a:t>
            </a:r>
            <a:endParaRPr lang="de-DE" sz="1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49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/>
          <a:lstStyle/>
          <a:p>
            <a:r>
              <a:rPr lang="en-US" dirty="0" err="1" smtClean="0"/>
              <a:t>BPaaS</a:t>
            </a:r>
            <a:r>
              <a:rPr lang="en-US" dirty="0" smtClean="0"/>
              <a:t> Allocation Environment Research Prototype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023533"/>
          </a:xfrm>
        </p:spPr>
        <p:txBody>
          <a:bodyPr>
            <a:normAutofit/>
          </a:bodyPr>
          <a:lstStyle/>
          <a:p>
            <a:pPr eaLnBrk="0" hangingPunct="0"/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K.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Kritikos</a:t>
            </a:r>
            <a:endParaRPr lang="en-US" dirty="0" smtClean="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pPr eaLnBrk="0" hangingPunct="0"/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ICS-FORTH</a:t>
            </a:r>
          </a:p>
          <a:p>
            <a:pPr lvl="0" eaLnBrk="0" hangingPunct="0"/>
            <a:endParaRPr lang="en-US" dirty="0" smtClean="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75006"/>
            <a:ext cx="8640960" cy="1143000"/>
          </a:xfrm>
        </p:spPr>
        <p:txBody>
          <a:bodyPr/>
          <a:lstStyle/>
          <a:p>
            <a:r>
              <a:rPr lang="en-GB" dirty="0" smtClean="0"/>
              <a:t>Service Selection Module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5" name="4 - Εικόνα" descr="ss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31151"/>
            <a:ext cx="9144000" cy="399569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90926"/>
            <a:ext cx="8640960" cy="1143000"/>
          </a:xfrm>
        </p:spPr>
        <p:txBody>
          <a:bodyPr/>
          <a:lstStyle/>
          <a:p>
            <a:r>
              <a:rPr lang="en-GB" dirty="0" smtClean="0"/>
              <a:t>Showcase – </a:t>
            </a:r>
            <a:r>
              <a:rPr lang="en-GB" dirty="0" err="1" smtClean="0"/>
              <a:t>BPaaS</a:t>
            </a:r>
            <a:r>
              <a:rPr lang="en-GB" dirty="0" smtClean="0"/>
              <a:t> Allocation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3869" y="1261240"/>
            <a:ext cx="9249833" cy="559676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Rely on Send Invoice use case</a:t>
            </a:r>
          </a:p>
          <a:p>
            <a:pPr lvl="1"/>
            <a:r>
              <a:rPr lang="en-GB" dirty="0" smtClean="0"/>
              <a:t>Service components allocation:</a:t>
            </a:r>
          </a:p>
          <a:p>
            <a:pPr lvl="2"/>
            <a:r>
              <a:rPr lang="en-GB" dirty="0" smtClean="0"/>
              <a:t>Invoice Ninja to </a:t>
            </a:r>
            <a:r>
              <a:rPr lang="en-GB" dirty="0" err="1" smtClean="0"/>
              <a:t>IaaS</a:t>
            </a:r>
            <a:r>
              <a:rPr lang="en-GB" dirty="0" smtClean="0"/>
              <a:t> services</a:t>
            </a:r>
          </a:p>
          <a:p>
            <a:pPr lvl="2"/>
            <a:r>
              <a:rPr lang="en-GB" dirty="0" smtClean="0"/>
              <a:t>CRM to </a:t>
            </a:r>
            <a:r>
              <a:rPr lang="en-GB" dirty="0" err="1" smtClean="0"/>
              <a:t>SaaS</a:t>
            </a:r>
            <a:r>
              <a:rPr lang="en-GB" dirty="0" smtClean="0"/>
              <a:t> services</a:t>
            </a:r>
          </a:p>
          <a:p>
            <a:r>
              <a:rPr lang="en-GB" dirty="0" smtClean="0"/>
              <a:t>Broker requirements:</a:t>
            </a:r>
          </a:p>
          <a:p>
            <a:pPr lvl="1"/>
            <a:r>
              <a:rPr lang="en-GB" dirty="0" smtClean="0"/>
              <a:t>global availability should be greater than 98%</a:t>
            </a:r>
            <a:endParaRPr lang="el-GR" dirty="0" smtClean="0"/>
          </a:p>
          <a:p>
            <a:pPr lvl="1"/>
            <a:r>
              <a:rPr lang="en-GB" dirty="0" smtClean="0"/>
              <a:t>total price per month should be less than 135 $</a:t>
            </a:r>
            <a:endParaRPr lang="el-GR" dirty="0" smtClean="0"/>
          </a:p>
          <a:p>
            <a:pPr lvl="1"/>
            <a:r>
              <a:rPr lang="en-GB" dirty="0" smtClean="0"/>
              <a:t>CRM service reliability should be greater than 0.8</a:t>
            </a:r>
            <a:endParaRPr lang="el-GR" dirty="0" smtClean="0"/>
          </a:p>
          <a:p>
            <a:pPr lvl="1"/>
            <a:r>
              <a:rPr lang="en-GB" dirty="0" smtClean="0"/>
              <a:t>CRM response time should be less or equal to 20 seconds </a:t>
            </a:r>
            <a:endParaRPr lang="el-GR" dirty="0" smtClean="0"/>
          </a:p>
          <a:p>
            <a:pPr lvl="1"/>
            <a:r>
              <a:rPr lang="en-GB" dirty="0" smtClean="0"/>
              <a:t>Invoice Ninja should be hosted on a VM with the following characteristics: 2 cores, 4 </a:t>
            </a:r>
            <a:r>
              <a:rPr lang="en-GB" dirty="0" err="1" smtClean="0"/>
              <a:t>GBs</a:t>
            </a:r>
            <a:r>
              <a:rPr lang="en-GB" dirty="0" smtClean="0"/>
              <a:t> of main memory and 20 </a:t>
            </a:r>
            <a:r>
              <a:rPr lang="en-GB" dirty="0" err="1" smtClean="0"/>
              <a:t>GBs</a:t>
            </a:r>
            <a:r>
              <a:rPr lang="en-GB" dirty="0" smtClean="0"/>
              <a:t> of hard disk. In addition, the OS for the VM should be </a:t>
            </a:r>
            <a:r>
              <a:rPr lang="en-GB" dirty="0" err="1" smtClean="0"/>
              <a:t>ubuntu</a:t>
            </a:r>
            <a:r>
              <a:rPr lang="en-GB" dirty="0" smtClean="0"/>
              <a:t>. </a:t>
            </a:r>
          </a:p>
          <a:p>
            <a:pPr lvl="1"/>
            <a:endParaRPr lang="en-GB" dirty="0" smtClean="0"/>
          </a:p>
          <a:p>
            <a:pPr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Showcase – Cloud Services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12</a:t>
            </a:fld>
            <a:endParaRPr lang="de-DE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409903" y="1629101"/>
          <a:ext cx="8092965" cy="1460940"/>
        </p:xfrm>
        <a:graphic>
          <a:graphicData uri="http://schemas.openxmlformats.org/drawingml/2006/table">
            <a:tbl>
              <a:tblPr/>
              <a:tblGrid>
                <a:gridCol w="1315249"/>
                <a:gridCol w="1347561"/>
                <a:gridCol w="1610800"/>
                <a:gridCol w="1750498"/>
                <a:gridCol w="2068857"/>
              </a:tblGrid>
              <a:tr h="365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Calibri"/>
                          <a:ea typeface="Calibri"/>
                          <a:cs typeface="Times New Roman"/>
                        </a:rPr>
                        <a:t>SaaS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availability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reliability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latin typeface="Calibri"/>
                          <a:ea typeface="Calibri"/>
                          <a:cs typeface="Times New Roman"/>
                        </a:rPr>
                        <a:t>Response </a:t>
                      </a:r>
                      <a:r>
                        <a:rPr lang="en-GB" sz="1800" b="1" dirty="0"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pricing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latin typeface="Calibri"/>
                          <a:ea typeface="Calibri"/>
                          <a:cs typeface="Times New Roman"/>
                        </a:rPr>
                        <a:t>SugarCRM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99.978 %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0.85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10 sec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10 $ / month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Calibri"/>
                          <a:cs typeface="Times New Roman"/>
                        </a:rPr>
                        <a:t>Zoho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 CRM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99.9 %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0.7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25 sec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3 $ / month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YMENS CRM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99.9 %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0.8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latin typeface="Calibri"/>
                          <a:ea typeface="Calibri"/>
                          <a:cs typeface="Times New Roman"/>
                        </a:rPr>
                        <a:t>20 sec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7.5 $ / month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30924" y="3491772"/>
          <a:ext cx="8050923" cy="2310642"/>
        </p:xfrm>
        <a:graphic>
          <a:graphicData uri="http://schemas.openxmlformats.org/drawingml/2006/table">
            <a:tbl>
              <a:tblPr/>
              <a:tblGrid>
                <a:gridCol w="1133666"/>
                <a:gridCol w="950391"/>
                <a:gridCol w="1187516"/>
                <a:gridCol w="1196962"/>
                <a:gridCol w="856864"/>
                <a:gridCol w="1204521"/>
                <a:gridCol w="1521003"/>
              </a:tblGrid>
              <a:tr h="671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Calibri"/>
                          <a:ea typeface="Calibri"/>
                          <a:cs typeface="Times New Roman"/>
                        </a:rPr>
                        <a:t>IaaS</a:t>
                      </a:r>
                      <a:r>
                        <a:rPr lang="en-GB" sz="1800" b="1" dirty="0">
                          <a:latin typeface="Calibri"/>
                          <a:ea typeface="Calibri"/>
                          <a:cs typeface="Times New Roman"/>
                        </a:rPr>
                        <a:t> Name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latin typeface="Calibri"/>
                          <a:ea typeface="Calibri"/>
                          <a:cs typeface="Times New Roman"/>
                        </a:rPr>
                        <a:t>Provider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Core Number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Memory Size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Storage Size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Availability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latin typeface="Calibri"/>
                          <a:ea typeface="Calibri"/>
                          <a:cs typeface="Times New Roman"/>
                        </a:rPr>
                        <a:t>Pricing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t2.medium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Amazon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4 GB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20 GB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99.95%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0.172 $ / hour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t2.large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Amazon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8 GB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20 GB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99.95%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0.219 $ / hour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A2 V2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Azure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4 GB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20 GB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99.9 %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0.136 $ / hour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F2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Azure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4 GB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latin typeface="Calibri"/>
                          <a:ea typeface="Calibri"/>
                          <a:cs typeface="Times New Roman"/>
                        </a:rPr>
                        <a:t>32 GB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99.9 %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0.221 $ / hour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13</a:t>
            </a:fld>
            <a:endParaRPr lang="de-DE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949803"/>
              </p:ext>
            </p:extLst>
          </p:nvPr>
        </p:nvGraphicFramePr>
        <p:xfrm>
          <a:off x="472966" y="2043142"/>
          <a:ext cx="7998372" cy="2781107"/>
        </p:xfrm>
        <a:graphic>
          <a:graphicData uri="http://schemas.openxmlformats.org/drawingml/2006/table">
            <a:tbl>
              <a:tblPr/>
              <a:tblGrid>
                <a:gridCol w="2217682"/>
                <a:gridCol w="1923393"/>
                <a:gridCol w="1857235"/>
                <a:gridCol w="2000062"/>
              </a:tblGrid>
              <a:tr h="499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Times New Roman"/>
                          <a:cs typeface="Times New Roman"/>
                        </a:rPr>
                        <a:t>Combination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Times New Roman"/>
                          <a:cs typeface="Times New Roman"/>
                        </a:rPr>
                        <a:t>Availability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Times New Roman"/>
                          <a:cs typeface="Times New Roman"/>
                        </a:rPr>
                        <a:t>Cost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Times New Roman"/>
                          <a:cs typeface="Times New Roman"/>
                        </a:rPr>
                        <a:t>Utility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Times New Roman"/>
                          <a:cs typeface="Times New Roman"/>
                        </a:rPr>
                        <a:t>SugarCRM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+ t2.medium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99.928%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133.84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0.7769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Times New Roman"/>
                          <a:cs typeface="Times New Roman"/>
                        </a:rPr>
                        <a:t>SugarCRM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+ A2 V2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99.87%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107.92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0.7719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YMENS CRM </a:t>
                      </a: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+ t2.medium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99.85%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131.84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0.5048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YMENS CRM </a:t>
                      </a: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+ A2 V2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99.80%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105.42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0.5000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85516"/>
            <a:ext cx="8640960" cy="1143000"/>
          </a:xfrm>
        </p:spPr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88460" y="1337450"/>
            <a:ext cx="8892480" cy="457987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 smtClean="0"/>
              <a:t>Lam, J. S. C., </a:t>
            </a:r>
            <a:r>
              <a:rPr lang="en-GB" sz="2000" dirty="0" err="1" smtClean="0"/>
              <a:t>Vasconcelos</a:t>
            </a:r>
            <a:r>
              <a:rPr lang="en-GB" sz="2000" dirty="0" smtClean="0"/>
              <a:t>, W. W., Guerin, F., </a:t>
            </a:r>
            <a:r>
              <a:rPr lang="en-GB" sz="2000" dirty="0" err="1" smtClean="0"/>
              <a:t>Corsar</a:t>
            </a:r>
            <a:r>
              <a:rPr lang="en-GB" sz="2000" dirty="0" smtClean="0"/>
              <a:t>, D., Chorley, A., Norman, T. J., ... </a:t>
            </a:r>
            <a:r>
              <a:rPr lang="en-GB" sz="2000" dirty="0" err="1" smtClean="0"/>
              <a:t>Nieuwenhuis</a:t>
            </a:r>
            <a:r>
              <a:rPr lang="en-GB" sz="2000" dirty="0" smtClean="0"/>
              <a:t>, K. (2009). ALIVE: a framework for flexible and adaptive service coordination. In H. </a:t>
            </a:r>
            <a:r>
              <a:rPr lang="en-GB" sz="2000" dirty="0" err="1" smtClean="0"/>
              <a:t>Aldewereld</a:t>
            </a:r>
            <a:r>
              <a:rPr lang="en-GB" sz="2000" dirty="0" smtClean="0"/>
              <a:t>, V. </a:t>
            </a:r>
            <a:r>
              <a:rPr lang="en-GB" sz="2000" dirty="0" err="1" smtClean="0"/>
              <a:t>Dignum</a:t>
            </a:r>
            <a:r>
              <a:rPr lang="en-GB" sz="2000" dirty="0" smtClean="0"/>
              <a:t>, &amp; G. </a:t>
            </a:r>
            <a:r>
              <a:rPr lang="en-GB" sz="2000" dirty="0" err="1" smtClean="0"/>
              <a:t>Picard</a:t>
            </a:r>
            <a:r>
              <a:rPr lang="en-GB" sz="2000" dirty="0" smtClean="0"/>
              <a:t> (Eds.), </a:t>
            </a:r>
            <a:r>
              <a:rPr lang="en-GB" sz="2000" i="1" dirty="0" smtClean="0"/>
              <a:t>Engineering Societies in the Agents World X: 10th International Workshop, ESAW 2009 Utrecht, The Netherlands, November 18-20, 2009. Proceedings.</a:t>
            </a:r>
            <a:r>
              <a:rPr lang="en-GB" sz="2000" dirty="0" smtClean="0"/>
              <a:t> (pp. 236-239). (Lecture notes in computer science; Vol. 5881). Berlin: Springer.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Kritikos</a:t>
            </a:r>
            <a:r>
              <a:rPr lang="en-US" sz="2000" dirty="0" smtClean="0"/>
              <a:t>, K., </a:t>
            </a:r>
            <a:r>
              <a:rPr lang="en-US" sz="2000" dirty="0" err="1" smtClean="0"/>
              <a:t>Plexousakis</a:t>
            </a:r>
            <a:r>
              <a:rPr lang="en-US" sz="2000" dirty="0" smtClean="0"/>
              <a:t>, D. (2016). </a:t>
            </a:r>
            <a:r>
              <a:rPr lang="en-US" sz="2000" dirty="0" err="1" smtClean="0"/>
              <a:t>Subsumption</a:t>
            </a:r>
            <a:r>
              <a:rPr lang="en-US" sz="2000" dirty="0" smtClean="0"/>
              <a:t> Reasoning for </a:t>
            </a:r>
            <a:r>
              <a:rPr lang="en-US" sz="2000" dirty="0" err="1" smtClean="0"/>
              <a:t>QoS</a:t>
            </a:r>
            <a:r>
              <a:rPr lang="en-US" sz="2000" dirty="0" smtClean="0"/>
              <a:t>-based Matchmaking. In </a:t>
            </a:r>
            <a:r>
              <a:rPr lang="en-US" sz="2000" i="1" dirty="0" smtClean="0"/>
              <a:t>ESOCC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Kritikos</a:t>
            </a:r>
            <a:r>
              <a:rPr lang="en-US" sz="2000" dirty="0" smtClean="0"/>
              <a:t>, K., </a:t>
            </a:r>
            <a:r>
              <a:rPr lang="en-US" sz="2000" dirty="0" err="1" smtClean="0"/>
              <a:t>Plexousakis</a:t>
            </a:r>
            <a:r>
              <a:rPr lang="en-US" sz="2000" dirty="0" smtClean="0"/>
              <a:t>, D.  (2014).  Novel Optimal and Scalable Nonfunctional Service Matchmaking Techniques. </a:t>
            </a:r>
            <a:r>
              <a:rPr lang="en-US" sz="2000" i="1" dirty="0" smtClean="0"/>
              <a:t>IEEE T. Services Computing</a:t>
            </a:r>
            <a:r>
              <a:rPr lang="en-US" sz="2000" dirty="0" smtClean="0"/>
              <a:t>, 7(4), 614–627.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Kritikos</a:t>
            </a:r>
            <a:r>
              <a:rPr lang="en-US" sz="2000" dirty="0" smtClean="0"/>
              <a:t>, K., </a:t>
            </a:r>
            <a:r>
              <a:rPr lang="en-US" sz="2000" dirty="0" err="1" smtClean="0"/>
              <a:t>Plexousakis</a:t>
            </a:r>
            <a:r>
              <a:rPr lang="en-US" sz="2000" dirty="0" smtClean="0"/>
              <a:t>, D. (2016). Towards Combined Functional and Non-Functional Semantic Service Discovery. In </a:t>
            </a:r>
            <a:r>
              <a:rPr lang="en-US" sz="2000" i="1" dirty="0" smtClean="0"/>
              <a:t>ESOCC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Kritikos</a:t>
            </a:r>
            <a:r>
              <a:rPr lang="en-US" sz="2000" dirty="0" smtClean="0"/>
              <a:t>, K., </a:t>
            </a:r>
            <a:r>
              <a:rPr lang="en-US" sz="2000" dirty="0" err="1" smtClean="0"/>
              <a:t>Plexousakis</a:t>
            </a:r>
            <a:r>
              <a:rPr lang="en-US" sz="2000" dirty="0" smtClean="0"/>
              <a:t>, D. (2015). Multi-Cloud Application Design through Cloud Service Composition. In </a:t>
            </a:r>
            <a:r>
              <a:rPr lang="en-US" sz="2000" i="1" dirty="0" smtClean="0"/>
              <a:t>Cloud</a:t>
            </a:r>
            <a:r>
              <a:rPr lang="en-US" sz="2000" dirty="0" smtClean="0"/>
              <a:t>, 686-693.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Kritikos</a:t>
            </a:r>
            <a:r>
              <a:rPr lang="en-US" sz="2000" dirty="0" smtClean="0"/>
              <a:t>, K., </a:t>
            </a:r>
            <a:r>
              <a:rPr lang="en-US" sz="2000" dirty="0" err="1" smtClean="0"/>
              <a:t>Magoutis</a:t>
            </a:r>
            <a:r>
              <a:rPr lang="en-US" sz="2000" dirty="0" smtClean="0"/>
              <a:t>, K., </a:t>
            </a:r>
            <a:r>
              <a:rPr lang="en-US" sz="2000" dirty="0" err="1" smtClean="0"/>
              <a:t>Plexousakis</a:t>
            </a:r>
            <a:r>
              <a:rPr lang="en-US" sz="2000" dirty="0" smtClean="0"/>
              <a:t>, D. (2016). Towards Knowledge-Assisted </a:t>
            </a:r>
            <a:r>
              <a:rPr lang="en-US" sz="2000" dirty="0" err="1" smtClean="0"/>
              <a:t>IaaS</a:t>
            </a:r>
            <a:r>
              <a:rPr lang="en-US" sz="2000" dirty="0" smtClean="0"/>
              <a:t> Selection. In </a:t>
            </a:r>
            <a:r>
              <a:rPr lang="en-US" sz="2000" i="1" dirty="0" err="1" smtClean="0"/>
              <a:t>CloudCom</a:t>
            </a:r>
            <a:r>
              <a:rPr lang="en-US" sz="2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GB" sz="1600" dirty="0" smtClean="0"/>
          </a:p>
          <a:p>
            <a:pPr marL="514350" indent="-514350">
              <a:buFont typeface="+mj-lt"/>
              <a:buAutoNum type="arabicPeriod"/>
            </a:pPr>
            <a:endParaRPr lang="en-GB" sz="16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85516"/>
            <a:ext cx="8640960" cy="1143000"/>
          </a:xfrm>
        </p:spPr>
        <p:txBody>
          <a:bodyPr/>
          <a:lstStyle/>
          <a:p>
            <a:r>
              <a:rPr lang="en-GB" dirty="0" smtClean="0"/>
              <a:t>Problem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326941"/>
            <a:ext cx="8640960" cy="473752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Manual selection of cloud services</a:t>
            </a:r>
          </a:p>
          <a:p>
            <a:pPr lvl="1"/>
            <a:r>
              <a:rPr lang="en-GB" dirty="0" smtClean="0"/>
              <a:t>Impossible for large solution space</a:t>
            </a:r>
          </a:p>
          <a:p>
            <a:pPr lvl="1"/>
            <a:r>
              <a:rPr lang="en-GB" dirty="0" smtClean="0"/>
              <a:t>Individual selection at different levels leads to sub-optimal results</a:t>
            </a:r>
          </a:p>
          <a:p>
            <a:pPr lvl="1"/>
            <a:r>
              <a:rPr lang="en-GB" dirty="0" smtClean="0"/>
              <a:t>Design choices might be involved</a:t>
            </a:r>
          </a:p>
          <a:p>
            <a:pPr lvl="2"/>
            <a:r>
              <a:rPr lang="en-GB" dirty="0" smtClean="0"/>
              <a:t>Use external </a:t>
            </a:r>
            <a:r>
              <a:rPr lang="en-GB" dirty="0" err="1" smtClean="0"/>
              <a:t>SaaS</a:t>
            </a:r>
            <a:r>
              <a:rPr lang="en-GB" dirty="0" smtClean="0"/>
              <a:t> or deploy a software component as internal </a:t>
            </a:r>
            <a:r>
              <a:rPr lang="en-GB" dirty="0" err="1" smtClean="0"/>
              <a:t>SaaS</a:t>
            </a:r>
            <a:r>
              <a:rPr lang="en-GB" dirty="0" smtClean="0"/>
              <a:t> </a:t>
            </a:r>
          </a:p>
          <a:p>
            <a:r>
              <a:rPr lang="en-GB" dirty="0" smtClean="0"/>
              <a:t>Most cloud service allocation frameworks deal with one level</a:t>
            </a:r>
          </a:p>
          <a:p>
            <a:pPr lvl="1"/>
            <a:r>
              <a:rPr lang="en-GB" dirty="0" smtClean="0"/>
              <a:t>Low accuracy encountered due to non-consideration of semantics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280106"/>
            <a:ext cx="8640960" cy="1143000"/>
          </a:xfrm>
        </p:spPr>
        <p:txBody>
          <a:bodyPr/>
          <a:lstStyle/>
          <a:p>
            <a:r>
              <a:rPr lang="en-GB" dirty="0" smtClean="0"/>
              <a:t>Solution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591"/>
            <a:ext cx="8640960" cy="4471580"/>
          </a:xfrm>
        </p:spPr>
        <p:txBody>
          <a:bodyPr/>
          <a:lstStyle/>
          <a:p>
            <a:r>
              <a:rPr lang="en-GB" dirty="0" smtClean="0"/>
              <a:t>Semantic service discovery to cover both functional and non-functional aspects &amp; increase accuracy</a:t>
            </a:r>
          </a:p>
          <a:p>
            <a:r>
              <a:rPr lang="en-GB" dirty="0" smtClean="0"/>
              <a:t>Cross-level service selection to identify the best possible / optimal solutions</a:t>
            </a:r>
          </a:p>
          <a:p>
            <a:r>
              <a:rPr lang="en-GB" dirty="0" smtClean="0"/>
              <a:t>Benefits:</a:t>
            </a:r>
          </a:p>
          <a:p>
            <a:pPr lvl="1"/>
            <a:r>
              <a:rPr lang="en-GB" dirty="0" smtClean="0"/>
              <a:t>Automation in service selection</a:t>
            </a:r>
          </a:p>
          <a:p>
            <a:pPr lvl="1"/>
            <a:r>
              <a:rPr lang="en-GB" dirty="0" smtClean="0"/>
              <a:t>Bundle development time accelerated</a:t>
            </a:r>
          </a:p>
          <a:p>
            <a:pPr lvl="2"/>
            <a:r>
              <a:rPr lang="en-GB" dirty="0" smtClean="0"/>
              <a:t>Faster time-to-market for </a:t>
            </a:r>
            <a:r>
              <a:rPr lang="en-GB" dirty="0" err="1" smtClean="0"/>
              <a:t>BPaaS</a:t>
            </a:r>
            <a:r>
              <a:rPr lang="en-GB" dirty="0" smtClean="0"/>
              <a:t> bundles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269596"/>
            <a:ext cx="8640960" cy="1143000"/>
          </a:xfrm>
        </p:spPr>
        <p:txBody>
          <a:bodyPr/>
          <a:lstStyle/>
          <a:p>
            <a:r>
              <a:rPr lang="en-GB" dirty="0" smtClean="0"/>
              <a:t>Solution – Assumptions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591"/>
            <a:ext cx="8640960" cy="447158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Appropriate input is given:</a:t>
            </a:r>
          </a:p>
          <a:p>
            <a:pPr lvl="1"/>
            <a:r>
              <a:rPr lang="en-GB" dirty="0" smtClean="0"/>
              <a:t>Abstract </a:t>
            </a:r>
            <a:r>
              <a:rPr lang="en-GB" dirty="0" err="1" smtClean="0"/>
              <a:t>BPaaS</a:t>
            </a:r>
            <a:r>
              <a:rPr lang="en-GB" dirty="0" smtClean="0"/>
              <a:t> workflow annotated with semantic information</a:t>
            </a:r>
          </a:p>
          <a:p>
            <a:pPr lvl="2"/>
            <a:r>
              <a:rPr lang="en-GB" dirty="0" smtClean="0"/>
              <a:t>Non-functional requirements at global level at least are specified via OWL-Q</a:t>
            </a:r>
          </a:p>
          <a:p>
            <a:pPr lvl="1"/>
            <a:r>
              <a:rPr lang="en-GB" dirty="0" smtClean="0"/>
              <a:t>Camel model is given which defines the quantitative hardware requirements for internal </a:t>
            </a:r>
            <a:r>
              <a:rPr lang="en-GB" dirty="0" err="1" smtClean="0"/>
              <a:t>sw</a:t>
            </a:r>
            <a:r>
              <a:rPr lang="en-GB" dirty="0" smtClean="0"/>
              <a:t> components</a:t>
            </a:r>
          </a:p>
          <a:p>
            <a:r>
              <a:rPr lang="en-GB" dirty="0" smtClean="0"/>
              <a:t>Service registry existence:</a:t>
            </a:r>
          </a:p>
          <a:p>
            <a:pPr lvl="1"/>
            <a:r>
              <a:rPr lang="en-GB" dirty="0" smtClean="0"/>
              <a:t>Includes semantic functional &amp; non-functional service advertisements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 – Service Discovery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5910" y="1600201"/>
            <a:ext cx="8892480" cy="447158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Rely on state-of-the-art functional matchmaker (Alive) [1]</a:t>
            </a:r>
          </a:p>
          <a:p>
            <a:r>
              <a:rPr lang="en-GB" dirty="0" smtClean="0"/>
              <a:t>Exploit our work on non-functional matchmaking</a:t>
            </a:r>
          </a:p>
          <a:p>
            <a:pPr lvl="1"/>
            <a:r>
              <a:rPr lang="en-GB" dirty="0" smtClean="0"/>
              <a:t>Different approach types can be exploited:</a:t>
            </a:r>
          </a:p>
          <a:p>
            <a:pPr lvl="2"/>
            <a:r>
              <a:rPr lang="en-GB" dirty="0" smtClean="0"/>
              <a:t>Ontology-based relying on ontology </a:t>
            </a:r>
            <a:r>
              <a:rPr lang="en-GB" dirty="0" err="1" smtClean="0"/>
              <a:t>subsumption</a:t>
            </a:r>
            <a:r>
              <a:rPr lang="en-GB" dirty="0" smtClean="0"/>
              <a:t> [2] </a:t>
            </a:r>
          </a:p>
          <a:p>
            <a:pPr lvl="2"/>
            <a:r>
              <a:rPr lang="en-GB" dirty="0" smtClean="0"/>
              <a:t>Mixed approach: ontology alignment, CP model transformation, CP solving [3]</a:t>
            </a:r>
          </a:p>
          <a:p>
            <a:r>
              <a:rPr lang="en-GB" dirty="0" smtClean="0"/>
              <a:t>Combine aspect-specific matchmakers in innovative way [4] :</a:t>
            </a:r>
          </a:p>
          <a:p>
            <a:pPr lvl="1"/>
            <a:r>
              <a:rPr lang="en-GB" dirty="0" smtClean="0"/>
              <a:t>Performance-wise best combination: parallel  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 – Service Selection [5]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Transform input to CP optimisation model &amp; use CP solver to solve it</a:t>
            </a:r>
          </a:p>
          <a:p>
            <a:r>
              <a:rPr lang="en-GB" dirty="0" smtClean="0"/>
              <a:t>Smart utility functions used per non-functional metric to guarantee feasibility even for over-constrained requirements</a:t>
            </a:r>
          </a:p>
          <a:p>
            <a:r>
              <a:rPr lang="en-GB" dirty="0" smtClean="0"/>
              <a:t>Design choices are taken into account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62031" y="196022"/>
            <a:ext cx="8640960" cy="1143000"/>
          </a:xfrm>
        </p:spPr>
        <p:txBody>
          <a:bodyPr/>
          <a:lstStyle/>
          <a:p>
            <a:r>
              <a:rPr lang="en-GB" dirty="0" smtClean="0"/>
              <a:t>Solution – Service Selection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261241"/>
            <a:ext cx="8640960" cy="4810540"/>
          </a:xfrm>
        </p:spPr>
        <p:txBody>
          <a:bodyPr>
            <a:normAutofit/>
          </a:bodyPr>
          <a:lstStyle/>
          <a:p>
            <a:r>
              <a:rPr lang="en-GB" dirty="0" smtClean="0"/>
              <a:t>Connection between different levels via functions</a:t>
            </a:r>
          </a:p>
          <a:p>
            <a:pPr lvl="1"/>
            <a:r>
              <a:rPr lang="en-GB" dirty="0" smtClean="0"/>
              <a:t>e.g., SW component </a:t>
            </a:r>
            <a:r>
              <a:rPr lang="en-GB" dirty="0" err="1" smtClean="0"/>
              <a:t>QoS</a:t>
            </a:r>
            <a:r>
              <a:rPr lang="en-GB" dirty="0" smtClean="0"/>
              <a:t> related to </a:t>
            </a:r>
            <a:r>
              <a:rPr lang="en-GB" dirty="0" err="1" smtClean="0"/>
              <a:t>IaaS</a:t>
            </a:r>
            <a:r>
              <a:rPr lang="en-GB" dirty="0" smtClean="0"/>
              <a:t> characteristics</a:t>
            </a:r>
          </a:p>
          <a:p>
            <a:r>
              <a:rPr lang="en-GB" dirty="0" smtClean="0"/>
              <a:t>Non-linear functions can be used (e.g., for availability)</a:t>
            </a:r>
          </a:p>
          <a:p>
            <a:r>
              <a:rPr lang="en-GB" dirty="0" smtClean="0"/>
              <a:t>High-level security requirements / capabilities are handled</a:t>
            </a:r>
          </a:p>
          <a:p>
            <a:r>
              <a:rPr lang="en-GB" dirty="0" smtClean="0"/>
              <a:t>Concurrent handling of </a:t>
            </a:r>
            <a:r>
              <a:rPr lang="en-GB" dirty="0" err="1" smtClean="0"/>
              <a:t>IaaS</a:t>
            </a:r>
            <a:r>
              <a:rPr lang="en-GB" dirty="0" smtClean="0"/>
              <a:t> &amp; </a:t>
            </a:r>
            <a:r>
              <a:rPr lang="en-GB" dirty="0" err="1" smtClean="0"/>
              <a:t>SaaS</a:t>
            </a:r>
            <a:r>
              <a:rPr lang="en-GB" dirty="0" smtClean="0"/>
              <a:t> services</a:t>
            </a:r>
          </a:p>
          <a:p>
            <a:r>
              <a:rPr lang="en-GB" dirty="0" smtClean="0"/>
              <a:t>Solution time saving [6]: CP model parts fixed via exploitation of previous execution knowledge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85516"/>
            <a:ext cx="8640960" cy="1143000"/>
          </a:xfrm>
        </p:spPr>
        <p:txBody>
          <a:bodyPr/>
          <a:lstStyle/>
          <a:p>
            <a:r>
              <a:rPr lang="en-GB" dirty="0" smtClean="0"/>
              <a:t>Overall Architecture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8</a:t>
            </a:fld>
            <a:endParaRPr lang="de-DE"/>
          </a:p>
        </p:txBody>
      </p:sp>
      <p:pic>
        <p:nvPicPr>
          <p:cNvPr id="5" name="4 - Εικόνα" descr="sdd_overall_ar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86048"/>
            <a:ext cx="9144000" cy="429610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-140294"/>
            <a:ext cx="8640960" cy="1143000"/>
          </a:xfrm>
        </p:spPr>
        <p:txBody>
          <a:bodyPr/>
          <a:lstStyle/>
          <a:p>
            <a:r>
              <a:rPr lang="en-GB" dirty="0" smtClean="0"/>
              <a:t>Service Discovery Module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9</a:t>
            </a:fld>
            <a:endParaRPr lang="de-DE"/>
          </a:p>
        </p:txBody>
      </p:sp>
      <p:pic>
        <p:nvPicPr>
          <p:cNvPr id="5" name="4 - Εικόνα" descr="sdm_arc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14937"/>
            <a:ext cx="9144000" cy="57430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ocket_PPT_Template_v1_DRAF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630</Words>
  <Application>Microsoft Office PowerPoint</Application>
  <PresentationFormat>On-screen Show (4:3)</PresentationFormat>
  <Paragraphs>159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Times New Roman</vt:lpstr>
      <vt:lpstr>CloudSocket_PPT_Template_v1_DRAFT</vt:lpstr>
      <vt:lpstr>BPaaS Allocation Environment Research Prototype</vt:lpstr>
      <vt:lpstr>Problem</vt:lpstr>
      <vt:lpstr>Solution</vt:lpstr>
      <vt:lpstr>Solution – Assumptions</vt:lpstr>
      <vt:lpstr>Solution – Service Discovery</vt:lpstr>
      <vt:lpstr>Solution – Service Selection [5]</vt:lpstr>
      <vt:lpstr>Solution – Service Selection</vt:lpstr>
      <vt:lpstr>Overall Architecture</vt:lpstr>
      <vt:lpstr>Service Discovery Module</vt:lpstr>
      <vt:lpstr>Service Selection Module</vt:lpstr>
      <vt:lpstr>Showcase – BPaaS Allocation</vt:lpstr>
      <vt:lpstr>Showcase – Cloud Services</vt:lpstr>
      <vt:lpstr>Solution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CLOUDSOCKET  HERAKLION MEETING 6-8 June 2016</dc:title>
  <dc:creator>Dimitris Plexousakis</dc:creator>
  <cp:lastModifiedBy>admin</cp:lastModifiedBy>
  <cp:revision>84</cp:revision>
  <dcterms:modified xsi:type="dcterms:W3CDTF">2017-02-03T14:43:16Z</dcterms:modified>
</cp:coreProperties>
</file>