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9"/>
  </p:notesMasterIdLst>
  <p:handoutMasterIdLst>
    <p:handoutMasterId r:id="rId50"/>
  </p:handoutMasterIdLst>
  <p:sldIdLst>
    <p:sldId id="450" r:id="rId2"/>
    <p:sldId id="319" r:id="rId3"/>
    <p:sldId id="438" r:id="rId4"/>
    <p:sldId id="440" r:id="rId5"/>
    <p:sldId id="403" r:id="rId6"/>
    <p:sldId id="401" r:id="rId7"/>
    <p:sldId id="451" r:id="rId8"/>
    <p:sldId id="428" r:id="rId9"/>
    <p:sldId id="448" r:id="rId10"/>
    <p:sldId id="429" r:id="rId11"/>
    <p:sldId id="430" r:id="rId12"/>
    <p:sldId id="431" r:id="rId13"/>
    <p:sldId id="432" r:id="rId14"/>
    <p:sldId id="433" r:id="rId15"/>
    <p:sldId id="436" r:id="rId16"/>
    <p:sldId id="449" r:id="rId17"/>
    <p:sldId id="424" r:id="rId18"/>
    <p:sldId id="425" r:id="rId19"/>
    <p:sldId id="399" r:id="rId20"/>
    <p:sldId id="407" r:id="rId21"/>
    <p:sldId id="405" r:id="rId22"/>
    <p:sldId id="434" r:id="rId23"/>
    <p:sldId id="435" r:id="rId24"/>
    <p:sldId id="437" r:id="rId25"/>
    <p:sldId id="446" r:id="rId26"/>
    <p:sldId id="445" r:id="rId27"/>
    <p:sldId id="406" r:id="rId28"/>
    <p:sldId id="409" r:id="rId29"/>
    <p:sldId id="390" r:id="rId30"/>
    <p:sldId id="392" r:id="rId31"/>
    <p:sldId id="388" r:id="rId32"/>
    <p:sldId id="391" r:id="rId33"/>
    <p:sldId id="384" r:id="rId34"/>
    <p:sldId id="393" r:id="rId35"/>
    <p:sldId id="383" r:id="rId36"/>
    <p:sldId id="385" r:id="rId37"/>
    <p:sldId id="386" r:id="rId38"/>
    <p:sldId id="387" r:id="rId39"/>
    <p:sldId id="397" r:id="rId40"/>
    <p:sldId id="396" r:id="rId41"/>
    <p:sldId id="395" r:id="rId42"/>
    <p:sldId id="389" r:id="rId43"/>
    <p:sldId id="381" r:id="rId44"/>
    <p:sldId id="382" r:id="rId45"/>
    <p:sldId id="380" r:id="rId46"/>
    <p:sldId id="379" r:id="rId47"/>
    <p:sldId id="439" r:id="rId4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17B1C65-97E0-4063-95BD-C684D67F398A}">
          <p14:sldIdLst>
            <p14:sldId id="450"/>
            <p14:sldId id="319"/>
            <p14:sldId id="438"/>
            <p14:sldId id="440"/>
            <p14:sldId id="403"/>
            <p14:sldId id="401"/>
            <p14:sldId id="451"/>
            <p14:sldId id="428"/>
            <p14:sldId id="448"/>
            <p14:sldId id="429"/>
            <p14:sldId id="430"/>
            <p14:sldId id="431"/>
            <p14:sldId id="432"/>
            <p14:sldId id="433"/>
            <p14:sldId id="436"/>
            <p14:sldId id="449"/>
            <p14:sldId id="424"/>
            <p14:sldId id="425"/>
          </p14:sldIdLst>
        </p14:section>
        <p14:section name="Backup" id="{24392466-D4AE-4B49-99DB-21F7DC064AED}">
          <p14:sldIdLst>
            <p14:sldId id="399"/>
            <p14:sldId id="407"/>
            <p14:sldId id="405"/>
            <p14:sldId id="434"/>
            <p14:sldId id="435"/>
            <p14:sldId id="437"/>
            <p14:sldId id="446"/>
            <p14:sldId id="445"/>
            <p14:sldId id="406"/>
            <p14:sldId id="409"/>
            <p14:sldId id="390"/>
            <p14:sldId id="392"/>
            <p14:sldId id="388"/>
            <p14:sldId id="391"/>
            <p14:sldId id="384"/>
            <p14:sldId id="393"/>
            <p14:sldId id="383"/>
            <p14:sldId id="385"/>
            <p14:sldId id="386"/>
            <p14:sldId id="387"/>
            <p14:sldId id="397"/>
            <p14:sldId id="396"/>
            <p14:sldId id="395"/>
            <p14:sldId id="389"/>
            <p14:sldId id="381"/>
            <p14:sldId id="382"/>
            <p14:sldId id="380"/>
            <p14:sldId id="379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FF3300"/>
    <a:srgbClr val="00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0" autoAdjust="0"/>
    <p:restoredTop sz="81598" autoAdjust="0"/>
  </p:normalViewPr>
  <p:slideViewPr>
    <p:cSldViewPr snapToGrid="0">
      <p:cViewPr varScale="1">
        <p:scale>
          <a:sx n="71" d="100"/>
          <a:sy n="71" d="100"/>
        </p:scale>
        <p:origin x="1757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73039-8E68-499B-90D1-04DE092D0B8C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0" y="8682335"/>
            <a:ext cx="2168573" cy="461665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de-DE" sz="1200" dirty="0" smtClean="0">
                <a:latin typeface="Arial Narrow" panose="020B0606020202030204" pitchFamily="34" charset="0"/>
              </a:rPr>
              <a:t>WWW: www.cloudsocket.eu</a:t>
            </a:r>
          </a:p>
          <a:p>
            <a:pPr lvl="0"/>
            <a:r>
              <a:rPr lang="de-DE" sz="1200" dirty="0" smtClean="0">
                <a:latin typeface="Arial Narrow" panose="020B0606020202030204" pitchFamily="34" charset="0"/>
              </a:rPr>
              <a:t>Email: info@cloudsocket.eu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9" r="9564"/>
          <a:stretch/>
        </p:blipFill>
        <p:spPr bwMode="auto">
          <a:xfrm>
            <a:off x="4637712" y="8475027"/>
            <a:ext cx="2219255" cy="3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592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FD6D38-0006-4E1A-8A27-CAFFACBF7E08}" type="datetimeFigureOut">
              <a:rPr lang="de-DE"/>
              <a:pPr>
                <a:defRPr/>
              </a:pPr>
              <a:t>07.02.2017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98A65E-09DE-4843-9D7D-BCAF93A2F5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755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bundle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Execution</a:t>
            </a:r>
            <a:r>
              <a:rPr lang="de-DE" baseline="0" dirty="0" smtClean="0"/>
              <a:t> Environment.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I will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PaaS</a:t>
            </a:r>
            <a:r>
              <a:rPr lang="de-DE" baseline="0" dirty="0" smtClean="0"/>
              <a:t> Orchestration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Adaptation.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8A65E-09DE-4843-9D7D-BCAF93A2F53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5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Research </a:t>
            </a:r>
            <a:r>
              <a:rPr lang="de-DE" dirty="0" err="1" smtClean="0"/>
              <a:t>questions</a:t>
            </a:r>
            <a:r>
              <a:rPr lang="de-DE" dirty="0" smtClean="0"/>
              <a:t> -&gt;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Parts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Handover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Allocation</a:t>
            </a:r>
            <a:r>
              <a:rPr lang="de-DE" baseline="0" dirty="0" smtClean="0"/>
              <a:t> Environment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BPaaS </a:t>
            </a:r>
            <a:r>
              <a:rPr lang="de-DE" baseline="0" dirty="0" err="1" smtClean="0"/>
              <a:t>bundle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created</a:t>
            </a:r>
            <a:endParaRPr lang="de-DE" dirty="0" smtClean="0"/>
          </a:p>
          <a:p>
            <a:r>
              <a:rPr lang="de-DE" dirty="0" err="1" smtClean="0"/>
              <a:t>Shortcomings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Execution</a:t>
            </a:r>
            <a:r>
              <a:rPr lang="de-DE" dirty="0" smtClean="0"/>
              <a:t> Environment</a:t>
            </a:r>
          </a:p>
          <a:p>
            <a:pPr lvl="1"/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deployment</a:t>
            </a:r>
            <a:r>
              <a:rPr lang="de-DE" dirty="0" smtClean="0"/>
              <a:t> on </a:t>
            </a:r>
            <a:r>
              <a:rPr lang="de-DE" dirty="0" err="1" smtClean="0"/>
              <a:t>IaaS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Description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selection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service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provider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restricted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exchanging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services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between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layers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means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monitoring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external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services</a:t>
            </a:r>
            <a:r>
              <a:rPr lang="de-DE" dirty="0" smtClean="0">
                <a:sym typeface="Wingdings" panose="05000000000000000000" pitchFamily="2" charset="2"/>
              </a:rPr>
              <a:t> in a </a:t>
            </a:r>
            <a:r>
              <a:rPr lang="de-DE" dirty="0" err="1" smtClean="0">
                <a:sym typeface="Wingdings" panose="05000000000000000000" pitchFamily="2" charset="2"/>
              </a:rPr>
              <a:t>unified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way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8A65E-09DE-4843-9D7D-BCAF93A2F53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9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Adaptation Management REST </a:t>
            </a:r>
            <a:r>
              <a:rPr lang="de-DE" dirty="0" err="1" smtClean="0"/>
              <a:t>interface</a:t>
            </a:r>
            <a:r>
              <a:rPr lang="de-DE" dirty="0" smtClean="0"/>
              <a:t>:</a:t>
            </a:r>
          </a:p>
          <a:p>
            <a:r>
              <a:rPr lang="de-DE" dirty="0" smtClean="0"/>
              <a:t>API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adaptation</a:t>
            </a:r>
            <a:r>
              <a:rPr lang="de-DE" baseline="0" dirty="0" smtClean="0"/>
              <a:t> plan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end.</a:t>
            </a:r>
          </a:p>
          <a:p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external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precessors</a:t>
            </a:r>
            <a:r>
              <a:rPr lang="de-DE" baseline="0" dirty="0" smtClean="0"/>
              <a:t>.</a:t>
            </a:r>
            <a:endParaRPr lang="de-DE" dirty="0" smtClean="0"/>
          </a:p>
          <a:p>
            <a:r>
              <a:rPr lang="de-DE" dirty="0" smtClean="0"/>
              <a:t>Implementation </a:t>
            </a:r>
            <a:r>
              <a:rPr lang="de-DE" dirty="0" err="1" smtClean="0"/>
              <a:t>of</a:t>
            </a:r>
            <a:r>
              <a:rPr lang="de-DE" dirty="0" smtClean="0"/>
              <a:t> Action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declared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CAMEL </a:t>
            </a:r>
            <a:r>
              <a:rPr lang="de-DE" dirty="0" err="1" smtClean="0"/>
              <a:t>specification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Currently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engine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adaptations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8A65E-09DE-4843-9D7D-BCAF93A2F532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62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:\CloudSocket_LOGO_RZfinal_RGB_v5_larg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6" b="20865"/>
          <a:stretch/>
        </p:blipFill>
        <p:spPr bwMode="auto">
          <a:xfrm>
            <a:off x="2627784" y="2636912"/>
            <a:ext cx="65162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00192" y="6237312"/>
            <a:ext cx="2592288" cy="514128"/>
          </a:xfrm>
        </p:spPr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9" r="9564"/>
          <a:stretch/>
        </p:blipFill>
        <p:spPr bwMode="auto">
          <a:xfrm>
            <a:off x="6728942" y="6067296"/>
            <a:ext cx="2219255" cy="3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04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6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5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0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I:\CloudSocket_LOGO_RZfinal_RGB_v5_larg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6" b="20865"/>
          <a:stretch/>
        </p:blipFill>
        <p:spPr bwMode="auto">
          <a:xfrm>
            <a:off x="2627784" y="2637024"/>
            <a:ext cx="651621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9" r="9564"/>
          <a:stretch/>
        </p:blipFill>
        <p:spPr bwMode="auto">
          <a:xfrm>
            <a:off x="6728942" y="6067296"/>
            <a:ext cx="2219255" cy="3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1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12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0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4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6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I:\CloudSocket_LOGO_RZfinal_RGB_v5_large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3" t="75213" r="14486" b="20865"/>
          <a:stretch/>
        </p:blipFill>
        <p:spPr bwMode="auto">
          <a:xfrm>
            <a:off x="253945" y="0"/>
            <a:ext cx="8656913" cy="17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I:\CloudSocket_LOGO_RZfinal_RGB_v5_large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7" t="35511" r="56223" b="61262"/>
          <a:stretch/>
        </p:blipFill>
        <p:spPr bwMode="auto">
          <a:xfrm>
            <a:off x="253945" y="0"/>
            <a:ext cx="7198375" cy="1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640960" cy="543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216116"/>
            <a:ext cx="2895600" cy="5040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00192" y="6220159"/>
            <a:ext cx="2592288" cy="5141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EF5301-6CB9-4036-932F-7497656FBF09}" type="slidenum">
              <a:rPr lang="de-DE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07504" y="6237312"/>
            <a:ext cx="2600621" cy="461665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www.cloudsocket.eu,info@cloudsocket.eu</a:t>
            </a:r>
            <a:endParaRPr lang="de-DE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9" r="9564"/>
          <a:stretch/>
        </p:blipFill>
        <p:spPr bwMode="auto">
          <a:xfrm>
            <a:off x="6728942" y="6067296"/>
            <a:ext cx="2219255" cy="3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640960" cy="926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97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134.60.64.232:8005/" TargetMode="External"/><Relationship Id="rId3" Type="http://schemas.openxmlformats.org/officeDocument/2006/relationships/hyperlink" Target="http://134.60.64.166/cloud-provider-engine-ui/#/component" TargetMode="External"/><Relationship Id="rId7" Type="http://schemas.openxmlformats.org/officeDocument/2006/relationships/hyperlink" Target="http://134.60.64.173/activiti-explorer/?login=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134.60.64.166/cloud-provider-engine-ui/#/platformInstance" TargetMode="External"/><Relationship Id="rId11" Type="http://schemas.openxmlformats.org/officeDocument/2006/relationships/hyperlink" Target="http://localhost:9017/v0/step" TargetMode="External"/><Relationship Id="rId5" Type="http://schemas.openxmlformats.org/officeDocument/2006/relationships/hyperlink" Target="http://134.60.64.166/cloud-provider-engine-ui/#/instance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134.60.64.166:9000/api/platformComponent" TargetMode="External"/><Relationship Id="rId9" Type="http://schemas.openxmlformats.org/officeDocument/2006/relationships/hyperlink" Target="https://dashboard.heroku.com/login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134.60.64.232:8005/" TargetMode="External"/><Relationship Id="rId3" Type="http://schemas.openxmlformats.org/officeDocument/2006/relationships/hyperlink" Target="http://134.60.64.166:9000/api/platformComponent" TargetMode="External"/><Relationship Id="rId7" Type="http://schemas.openxmlformats.org/officeDocument/2006/relationships/hyperlink" Target="http://134.60.64.173/activiti-explorer/?login=Y" TargetMode="External"/><Relationship Id="rId2" Type="http://schemas.openxmlformats.org/officeDocument/2006/relationships/hyperlink" Target="http://134.60.64.166/cloud-provider-engine-ui/#/componen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134.60.64.166/cloud-provider-engine-ui/#/platformInstance" TargetMode="External"/><Relationship Id="rId11" Type="http://schemas.openxmlformats.org/officeDocument/2006/relationships/hyperlink" Target="http://localhost:9017/v0/step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6.png"/><Relationship Id="rId4" Type="http://schemas.openxmlformats.org/officeDocument/2006/relationships/hyperlink" Target="http://134.60.64.166/cloud-provider-engine-ui/#/instance" TargetMode="External"/><Relationship Id="rId9" Type="http://schemas.openxmlformats.org/officeDocument/2006/relationships/hyperlink" Target="https://dashboard.heroku.com/logi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oudsocket.eu/BPAASDesigner/?t=view&amp;at=1&amp;vt=graphical&amp;id=ac128ac6-0a64-4db7-aeca-db84a37e5e65&amp;classId=01ae10f2-48be-4181-96f5-58a04a96a352&amp;rid=ac128ac6-0a64-4db7-aeca-db84a37e5e65&amp;repoid=ee7273e6-17ee-4d48-8528-84c12484d146&amp;sc=anp_scenario_1_design_and_document&amp;tf=false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134.60.64.155:8989/index.html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WP3: BPaaS Research 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smtClean="0"/>
              <a:t>Environment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 smtClean="0"/>
              <a:t>PaaS</a:t>
            </a:r>
            <a:r>
              <a:rPr lang="de-DE" b="1" dirty="0" smtClean="0"/>
              <a:t> Orchestration </a:t>
            </a:r>
            <a:r>
              <a:rPr lang="de-DE" b="1" dirty="0" err="1" smtClean="0"/>
              <a:t>and</a:t>
            </a:r>
            <a:r>
              <a:rPr lang="de-DE" b="1" dirty="0" smtClean="0"/>
              <a:t> Adaptation</a:t>
            </a:r>
          </a:p>
          <a:p>
            <a:r>
              <a:rPr lang="de-DE" sz="2000" b="1" dirty="0" err="1" smtClean="0"/>
              <a:t>Presenter</a:t>
            </a:r>
            <a:r>
              <a:rPr lang="de-DE" sz="2000" dirty="0" smtClean="0"/>
              <a:t>: Frank Griesinger</a:t>
            </a:r>
          </a:p>
          <a:p>
            <a:r>
              <a:rPr lang="de-DE" sz="2000" dirty="0" smtClean="0"/>
              <a:t>Second Review, </a:t>
            </a:r>
            <a:r>
              <a:rPr lang="de-DE" sz="2000" dirty="0" err="1" smtClean="0"/>
              <a:t>Brussels</a:t>
            </a:r>
            <a:r>
              <a:rPr lang="de-DE" sz="2000" dirty="0" smtClean="0"/>
              <a:t>, </a:t>
            </a:r>
            <a:r>
              <a:rPr lang="de-DE" sz="2000" dirty="0" err="1" smtClean="0"/>
              <a:t>February</a:t>
            </a:r>
            <a:r>
              <a:rPr lang="de-DE" sz="2000" dirty="0" smtClean="0"/>
              <a:t> 8th, 2017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89">
        <p:fade/>
      </p:transition>
    </mc:Choice>
    <mc:Fallback xmlns="">
      <p:transition spd="med" advTm="4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</a:t>
            </a:r>
            <a:r>
              <a:rPr lang="de-DE" sz="2500" dirty="0" smtClean="0"/>
              <a:t>Adaptation</a:t>
            </a:r>
            <a:endParaRPr lang="de-DE" sz="2500" dirty="0"/>
          </a:p>
        </p:txBody>
      </p:sp>
      <p:sp>
        <p:nvSpPr>
          <p:cNvPr id="4" name="Abgerundetes Rechteck 3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cxnSp>
        <p:nvCxnSpPr>
          <p:cNvPr id="6" name="Gerade Verbindung mit Pfeil 5"/>
          <p:cNvCxnSpPr>
            <a:stCxn id="4" idx="3"/>
            <a:endCxn id="5" idx="1"/>
          </p:cNvCxnSpPr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8" name="Gerade Verbindung mit Pfeil 7"/>
          <p:cNvCxnSpPr>
            <a:stCxn id="5" idx="3"/>
            <a:endCxn id="7" idx="1"/>
          </p:cNvCxnSpPr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9" idx="6"/>
            <a:endCxn id="4" idx="1"/>
          </p:cNvCxnSpPr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0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0"/>
    </mc:Choice>
    <mc:Fallback xmlns="">
      <p:transition spd="slow" advTm="49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Adaptation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cxnSp>
        <p:nvCxnSpPr>
          <p:cNvPr id="6" name="Gerade Verbindung mit Pfeil 5"/>
          <p:cNvCxnSpPr>
            <a:stCxn id="4" idx="3"/>
            <a:endCxn id="5" idx="1"/>
          </p:cNvCxnSpPr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8" name="Gerade Verbindung mit Pfeil 7"/>
          <p:cNvCxnSpPr>
            <a:stCxn id="5" idx="3"/>
            <a:endCxn id="7" idx="1"/>
          </p:cNvCxnSpPr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4" idx="1"/>
          </p:cNvCxnSpPr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251520" y="2291180"/>
            <a:ext cx="7344817" cy="232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290715"/>
            <a:ext cx="348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Execution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Environment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7 Rectángulo redondeado"/>
          <p:cNvSpPr/>
          <p:nvPr/>
        </p:nvSpPr>
        <p:spPr>
          <a:xfrm>
            <a:off x="415331" y="2792151"/>
            <a:ext cx="3290197" cy="16589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Cloud Provider 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7 Rectángulo redondeado"/>
          <p:cNvSpPr/>
          <p:nvPr/>
        </p:nvSpPr>
        <p:spPr>
          <a:xfrm>
            <a:off x="5306123" y="3730770"/>
            <a:ext cx="2165781" cy="72037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7 Rectángulo redondeado"/>
          <p:cNvSpPr/>
          <p:nvPr/>
        </p:nvSpPr>
        <p:spPr>
          <a:xfrm>
            <a:off x="5306123" y="2792151"/>
            <a:ext cx="2138246" cy="72621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7 Rectángulo redondeado"/>
          <p:cNvSpPr/>
          <p:nvPr/>
        </p:nvSpPr>
        <p:spPr>
          <a:xfrm>
            <a:off x="3860822" y="2792151"/>
            <a:ext cx="1125694" cy="72621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Wolke 17"/>
          <p:cNvSpPr/>
          <p:nvPr/>
        </p:nvSpPr>
        <p:spPr>
          <a:xfrm>
            <a:off x="2072099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6" y="5368883"/>
            <a:ext cx="796544" cy="609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4" y="5065179"/>
            <a:ext cx="607408" cy="6074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331" y="3644726"/>
            <a:ext cx="1196080" cy="73023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1834910" y="3240505"/>
            <a:ext cx="1755211" cy="370753"/>
          </a:xfrm>
          <a:prstGeom prst="roundRect">
            <a:avLst>
              <a:gd name="adj" fmla="val 84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1837021" y="3645698"/>
            <a:ext cx="1753099" cy="729258"/>
          </a:xfrm>
          <a:prstGeom prst="roundRect">
            <a:avLst>
              <a:gd name="adj" fmla="val 5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2453262" y="4010327"/>
            <a:ext cx="1089660" cy="31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25" name="Gewinkelte Verbindung 24"/>
          <p:cNvCxnSpPr>
            <a:stCxn id="22" idx="1"/>
            <a:endCxn id="18" idx="2"/>
          </p:cNvCxnSpPr>
          <p:nvPr/>
        </p:nvCxnSpPr>
        <p:spPr>
          <a:xfrm rot="10800000" flipH="1" flipV="1">
            <a:off x="1834909" y="3425881"/>
            <a:ext cx="244557" cy="2246705"/>
          </a:xfrm>
          <a:prstGeom prst="bentConnector3">
            <a:avLst>
              <a:gd name="adj1" fmla="val -9347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winkelte Verbindung 28"/>
          <p:cNvCxnSpPr>
            <a:stCxn id="19" idx="0"/>
            <a:endCxn id="17" idx="2"/>
          </p:cNvCxnSpPr>
          <p:nvPr/>
        </p:nvCxnSpPr>
        <p:spPr>
          <a:xfrm rot="5400000" flipH="1" flipV="1">
            <a:off x="2817267" y="3762482"/>
            <a:ext cx="1850522" cy="1362281"/>
          </a:xfrm>
          <a:prstGeom prst="bentConnector3">
            <a:avLst>
              <a:gd name="adj1" fmla="val 4588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17" idx="3"/>
            <a:endCxn id="15" idx="1"/>
          </p:cNvCxnSpPr>
          <p:nvPr/>
        </p:nvCxnSpPr>
        <p:spPr>
          <a:xfrm>
            <a:off x="4986516" y="3155256"/>
            <a:ext cx="319607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43"/>
          <p:cNvCxnSpPr>
            <a:endCxn id="14" idx="1"/>
          </p:cNvCxnSpPr>
          <p:nvPr/>
        </p:nvCxnSpPr>
        <p:spPr>
          <a:xfrm flipV="1">
            <a:off x="3470026" y="4090959"/>
            <a:ext cx="1836097" cy="1581627"/>
          </a:xfrm>
          <a:prstGeom prst="bentConnector3">
            <a:avLst>
              <a:gd name="adj1" fmla="val 65355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Wolke 52"/>
          <p:cNvSpPr/>
          <p:nvPr/>
        </p:nvSpPr>
        <p:spPr>
          <a:xfrm>
            <a:off x="4832308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4" name="Grafik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9" y="5155372"/>
            <a:ext cx="1032510" cy="344170"/>
          </a:xfrm>
          <a:prstGeom prst="rect">
            <a:avLst/>
          </a:prstGeo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3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18"/>
    </mc:Choice>
    <mc:Fallback xmlns="">
      <p:transition spd="slow" advTm="2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Adaptation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shade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cxnSp>
        <p:nvCxnSpPr>
          <p:cNvPr id="6" name="Gerade Verbindung mit Pfeil 5"/>
          <p:cNvCxnSpPr>
            <a:stCxn id="4" idx="3"/>
            <a:endCxn id="5" idx="1"/>
          </p:cNvCxnSpPr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8" name="Gerade Verbindung mit Pfeil 7"/>
          <p:cNvCxnSpPr>
            <a:stCxn id="5" idx="3"/>
            <a:endCxn id="7" idx="1"/>
          </p:cNvCxnSpPr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4" idx="1"/>
          </p:cNvCxnSpPr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251520" y="2291180"/>
            <a:ext cx="7344817" cy="232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290715"/>
            <a:ext cx="348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Execution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Environment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7 Rectángulo redondeado"/>
          <p:cNvSpPr/>
          <p:nvPr/>
        </p:nvSpPr>
        <p:spPr>
          <a:xfrm>
            <a:off x="415331" y="2792151"/>
            <a:ext cx="3290197" cy="16589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Cloud Provider 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7 Rectángulo redondeado"/>
          <p:cNvSpPr/>
          <p:nvPr/>
        </p:nvSpPr>
        <p:spPr>
          <a:xfrm>
            <a:off x="5306123" y="3730770"/>
            <a:ext cx="2165781" cy="72037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7 Rectángulo redondeado"/>
          <p:cNvSpPr/>
          <p:nvPr/>
        </p:nvSpPr>
        <p:spPr>
          <a:xfrm>
            <a:off x="5306123" y="2792151"/>
            <a:ext cx="2138246" cy="72621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7 Rectángulo redondeado"/>
          <p:cNvSpPr/>
          <p:nvPr/>
        </p:nvSpPr>
        <p:spPr>
          <a:xfrm>
            <a:off x="3860822" y="2792151"/>
            <a:ext cx="1125694" cy="72621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Wolke 17"/>
          <p:cNvSpPr/>
          <p:nvPr/>
        </p:nvSpPr>
        <p:spPr>
          <a:xfrm>
            <a:off x="2072099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6" y="5368883"/>
            <a:ext cx="796544" cy="609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4" y="5065179"/>
            <a:ext cx="607408" cy="6074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331" y="3644726"/>
            <a:ext cx="1196080" cy="73023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1834910" y="3240505"/>
            <a:ext cx="1755211" cy="370753"/>
          </a:xfrm>
          <a:prstGeom prst="roundRect">
            <a:avLst>
              <a:gd name="adj" fmla="val 84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1837021" y="3645698"/>
            <a:ext cx="1753099" cy="729258"/>
          </a:xfrm>
          <a:prstGeom prst="roundRect">
            <a:avLst>
              <a:gd name="adj" fmla="val 5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2453262" y="4010327"/>
            <a:ext cx="1089660" cy="31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28" name="Gewinkelte Verbindung 27"/>
          <p:cNvCxnSpPr/>
          <p:nvPr/>
        </p:nvCxnSpPr>
        <p:spPr>
          <a:xfrm flipV="1">
            <a:off x="3470026" y="4090959"/>
            <a:ext cx="1836097" cy="1581627"/>
          </a:xfrm>
          <a:prstGeom prst="bentConnector3">
            <a:avLst>
              <a:gd name="adj1" fmla="val 65355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>
            <a:stCxn id="15" idx="0"/>
          </p:cNvCxnSpPr>
          <p:nvPr/>
        </p:nvCxnSpPr>
        <p:spPr>
          <a:xfrm rot="16200000" flipV="1">
            <a:off x="4787823" y="1204728"/>
            <a:ext cx="12700" cy="3174846"/>
          </a:xfrm>
          <a:prstGeom prst="bentConnector4">
            <a:avLst>
              <a:gd name="adj1" fmla="val 3480000"/>
              <a:gd name="adj2" fmla="val 99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Wolke 33"/>
          <p:cNvSpPr/>
          <p:nvPr/>
        </p:nvSpPr>
        <p:spPr>
          <a:xfrm>
            <a:off x="4832308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9" y="5155372"/>
            <a:ext cx="1032510" cy="34417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5394072"/>
            <a:ext cx="796544" cy="609600"/>
          </a:xfrm>
          <a:prstGeom prst="rect">
            <a:avLst/>
          </a:prstGeom>
        </p:spPr>
      </p:pic>
      <p:cxnSp>
        <p:nvCxnSpPr>
          <p:cNvPr id="38" name="Gewinkelte Verbindung 37"/>
          <p:cNvCxnSpPr>
            <a:stCxn id="24" idx="2"/>
            <a:endCxn id="34" idx="3"/>
          </p:cNvCxnSpPr>
          <p:nvPr/>
        </p:nvCxnSpPr>
        <p:spPr>
          <a:xfrm rot="16200000" flipH="1">
            <a:off x="4142636" y="3183888"/>
            <a:ext cx="732860" cy="3021948"/>
          </a:xfrm>
          <a:prstGeom prst="bentConnector3">
            <a:avLst>
              <a:gd name="adj1" fmla="val 6559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15"/>
    </mc:Choice>
    <mc:Fallback xmlns="">
      <p:transition spd="slow" advTm="12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Adaptation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bgerundetes Rechteck 6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8" name="Gerade Verbindung mit Pfeil 7"/>
          <p:cNvCxnSpPr>
            <a:endCxn id="7" idx="1"/>
          </p:cNvCxnSpPr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251520" y="2291180"/>
            <a:ext cx="7344817" cy="232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290715"/>
            <a:ext cx="348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Execution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Environment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7 Rectángulo redondeado"/>
          <p:cNvSpPr/>
          <p:nvPr/>
        </p:nvSpPr>
        <p:spPr>
          <a:xfrm>
            <a:off x="415331" y="2792151"/>
            <a:ext cx="3290197" cy="16589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Cloud Provider 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7 Rectángulo redondeado"/>
          <p:cNvSpPr/>
          <p:nvPr/>
        </p:nvSpPr>
        <p:spPr>
          <a:xfrm>
            <a:off x="5306123" y="3730770"/>
            <a:ext cx="2165781" cy="72037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7 Rectángulo redondeado"/>
          <p:cNvSpPr/>
          <p:nvPr/>
        </p:nvSpPr>
        <p:spPr>
          <a:xfrm>
            <a:off x="5306123" y="2792151"/>
            <a:ext cx="2138246" cy="72621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7 Rectángulo redondeado"/>
          <p:cNvSpPr/>
          <p:nvPr/>
        </p:nvSpPr>
        <p:spPr>
          <a:xfrm>
            <a:off x="3860822" y="2792151"/>
            <a:ext cx="1125694" cy="72621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Wolke 17"/>
          <p:cNvSpPr/>
          <p:nvPr/>
        </p:nvSpPr>
        <p:spPr>
          <a:xfrm>
            <a:off x="2072099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6" y="5368883"/>
            <a:ext cx="796544" cy="609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4" y="5065179"/>
            <a:ext cx="607408" cy="6074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331" y="3644726"/>
            <a:ext cx="1196080" cy="73023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1834910" y="3240505"/>
            <a:ext cx="1755211" cy="370753"/>
          </a:xfrm>
          <a:prstGeom prst="roundRect">
            <a:avLst>
              <a:gd name="adj" fmla="val 84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1837021" y="3645698"/>
            <a:ext cx="1753099" cy="729258"/>
          </a:xfrm>
          <a:prstGeom prst="roundRect">
            <a:avLst>
              <a:gd name="adj" fmla="val 5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2453262" y="4010327"/>
            <a:ext cx="1089660" cy="31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30" name="Gewinkelte Verbindung 29"/>
          <p:cNvCxnSpPr>
            <a:stCxn id="15" idx="0"/>
          </p:cNvCxnSpPr>
          <p:nvPr/>
        </p:nvCxnSpPr>
        <p:spPr>
          <a:xfrm rot="16200000" flipV="1">
            <a:off x="4787823" y="1204728"/>
            <a:ext cx="12700" cy="3174846"/>
          </a:xfrm>
          <a:prstGeom prst="bentConnector4">
            <a:avLst>
              <a:gd name="adj1" fmla="val 3480000"/>
              <a:gd name="adj2" fmla="val 99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Wolke 33"/>
          <p:cNvSpPr/>
          <p:nvPr/>
        </p:nvSpPr>
        <p:spPr>
          <a:xfrm>
            <a:off x="4832308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9" y="5155372"/>
            <a:ext cx="1032510" cy="34417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5394072"/>
            <a:ext cx="796544" cy="609600"/>
          </a:xfrm>
          <a:prstGeom prst="rect">
            <a:avLst/>
          </a:prstGeom>
        </p:spPr>
      </p:pic>
      <p:sp>
        <p:nvSpPr>
          <p:cNvPr id="41" name="Ellipse 40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sp>
        <p:nvSpPr>
          <p:cNvPr id="32" name="Abgerundetes Rechteck 31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cxnSp>
        <p:nvCxnSpPr>
          <p:cNvPr id="35" name="Gewinkelte Verbindung 34"/>
          <p:cNvCxnSpPr>
            <a:stCxn id="34" idx="2"/>
            <a:endCxn id="24" idx="3"/>
          </p:cNvCxnSpPr>
          <p:nvPr/>
        </p:nvCxnSpPr>
        <p:spPr>
          <a:xfrm rot="10800000">
            <a:off x="3542922" y="4169381"/>
            <a:ext cx="1296754" cy="1503207"/>
          </a:xfrm>
          <a:prstGeom prst="bentConnector3">
            <a:avLst>
              <a:gd name="adj1" fmla="val 3942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stCxn id="37" idx="0"/>
            <a:endCxn id="14" idx="2"/>
          </p:cNvCxnSpPr>
          <p:nvPr/>
        </p:nvCxnSpPr>
        <p:spPr>
          <a:xfrm rot="5400000" flipH="1" flipV="1">
            <a:off x="5525695" y="4530754"/>
            <a:ext cx="942924" cy="783713"/>
          </a:xfrm>
          <a:prstGeom prst="bentConnector3">
            <a:avLst>
              <a:gd name="adj1" fmla="val 58889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2"/>
          <p:cNvCxnSpPr/>
          <p:nvPr/>
        </p:nvCxnSpPr>
        <p:spPr>
          <a:xfrm flipV="1">
            <a:off x="3470026" y="4090959"/>
            <a:ext cx="1836097" cy="1581627"/>
          </a:xfrm>
          <a:prstGeom prst="bentConnector3">
            <a:avLst>
              <a:gd name="adj1" fmla="val 65355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0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5"/>
    </mc:Choice>
    <mc:Fallback xmlns="">
      <p:transition spd="slow" advTm="6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Adaptation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251520" y="2291180"/>
            <a:ext cx="7344817" cy="232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290715"/>
            <a:ext cx="348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Execution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Environment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7 Rectángulo redondeado"/>
          <p:cNvSpPr/>
          <p:nvPr/>
        </p:nvSpPr>
        <p:spPr>
          <a:xfrm>
            <a:off x="415331" y="2792151"/>
            <a:ext cx="3290197" cy="16589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Cloud Provider 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7 Rectángulo redondeado"/>
          <p:cNvSpPr/>
          <p:nvPr/>
        </p:nvSpPr>
        <p:spPr>
          <a:xfrm>
            <a:off x="5306123" y="3730770"/>
            <a:ext cx="2165781" cy="72037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7 Rectángulo redondeado"/>
          <p:cNvSpPr/>
          <p:nvPr/>
        </p:nvSpPr>
        <p:spPr>
          <a:xfrm>
            <a:off x="5306123" y="2792151"/>
            <a:ext cx="2138246" cy="72621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7 Rectángulo redondeado"/>
          <p:cNvSpPr/>
          <p:nvPr/>
        </p:nvSpPr>
        <p:spPr>
          <a:xfrm>
            <a:off x="3860822" y="2792151"/>
            <a:ext cx="1125694" cy="72621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Wolke 17"/>
          <p:cNvSpPr/>
          <p:nvPr/>
        </p:nvSpPr>
        <p:spPr>
          <a:xfrm>
            <a:off x="2072099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6" y="5368883"/>
            <a:ext cx="796544" cy="609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4" y="5065179"/>
            <a:ext cx="607408" cy="6074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331" y="3644726"/>
            <a:ext cx="1196080" cy="73023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1834910" y="3240505"/>
            <a:ext cx="1755211" cy="370753"/>
          </a:xfrm>
          <a:prstGeom prst="roundRect">
            <a:avLst>
              <a:gd name="adj" fmla="val 84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1837021" y="3645698"/>
            <a:ext cx="1753099" cy="729258"/>
          </a:xfrm>
          <a:prstGeom prst="roundRect">
            <a:avLst>
              <a:gd name="adj" fmla="val 5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2453262" y="4010327"/>
            <a:ext cx="1089660" cy="31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30" name="Gewinkelte Verbindung 29"/>
          <p:cNvCxnSpPr>
            <a:stCxn id="15" idx="0"/>
          </p:cNvCxnSpPr>
          <p:nvPr/>
        </p:nvCxnSpPr>
        <p:spPr>
          <a:xfrm rot="16200000" flipV="1">
            <a:off x="4787823" y="1204728"/>
            <a:ext cx="12700" cy="3174846"/>
          </a:xfrm>
          <a:prstGeom prst="bentConnector4">
            <a:avLst>
              <a:gd name="adj1" fmla="val 3480000"/>
              <a:gd name="adj2" fmla="val 99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Wolke 33"/>
          <p:cNvSpPr/>
          <p:nvPr/>
        </p:nvSpPr>
        <p:spPr>
          <a:xfrm>
            <a:off x="4832308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9" y="5155372"/>
            <a:ext cx="1032510" cy="34417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5394072"/>
            <a:ext cx="796544" cy="609600"/>
          </a:xfrm>
          <a:prstGeom prst="rect">
            <a:avLst/>
          </a:prstGeom>
        </p:spPr>
      </p:pic>
      <p:sp>
        <p:nvSpPr>
          <p:cNvPr id="41" name="Ellipse 40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cxnSp>
        <p:nvCxnSpPr>
          <p:cNvPr id="28" name="Gewinkelte Verbindung 27"/>
          <p:cNvCxnSpPr>
            <a:stCxn id="37" idx="0"/>
            <a:endCxn id="14" idx="2"/>
          </p:cNvCxnSpPr>
          <p:nvPr/>
        </p:nvCxnSpPr>
        <p:spPr>
          <a:xfrm rot="5400000" flipH="1" flipV="1">
            <a:off x="5525695" y="4530754"/>
            <a:ext cx="942924" cy="783713"/>
          </a:xfrm>
          <a:prstGeom prst="bentConnector3">
            <a:avLst>
              <a:gd name="adj1" fmla="val 58889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sp>
        <p:nvSpPr>
          <p:cNvPr id="38" name="Abgerundetes Rechteck 37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39" name="Gewinkelte Verbindung 38"/>
          <p:cNvCxnSpPr/>
          <p:nvPr/>
        </p:nvCxnSpPr>
        <p:spPr>
          <a:xfrm rot="10800000" flipH="1" flipV="1">
            <a:off x="1834909" y="3425881"/>
            <a:ext cx="244557" cy="2246705"/>
          </a:xfrm>
          <a:prstGeom prst="bentConnector3">
            <a:avLst>
              <a:gd name="adj1" fmla="val -9347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0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3"/>
    </mc:Choice>
    <mc:Fallback xmlns="">
      <p:transition spd="slow" advTm="4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Adaptation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107856" y="157149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5912006" y="157102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75758" y="1570802"/>
            <a:ext cx="462622" cy="68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6 Rectángulo"/>
          <p:cNvSpPr/>
          <p:nvPr/>
        </p:nvSpPr>
        <p:spPr>
          <a:xfrm>
            <a:off x="251520" y="2291180"/>
            <a:ext cx="7344817" cy="232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290715"/>
            <a:ext cx="348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Execution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s-ES_tradn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Environment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7 Rectángulo redondeado"/>
          <p:cNvSpPr/>
          <p:nvPr/>
        </p:nvSpPr>
        <p:spPr>
          <a:xfrm>
            <a:off x="415331" y="2792151"/>
            <a:ext cx="3290197" cy="165899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Cloud Provider 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7 Rectángulo redondeado"/>
          <p:cNvSpPr/>
          <p:nvPr/>
        </p:nvSpPr>
        <p:spPr>
          <a:xfrm>
            <a:off x="5306123" y="3730770"/>
            <a:ext cx="2165781" cy="72037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7 Rectángulo redondeado"/>
          <p:cNvSpPr/>
          <p:nvPr/>
        </p:nvSpPr>
        <p:spPr>
          <a:xfrm>
            <a:off x="5306123" y="2792151"/>
            <a:ext cx="2138246" cy="726211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7 Rectángulo redondeado"/>
          <p:cNvSpPr/>
          <p:nvPr/>
        </p:nvSpPr>
        <p:spPr>
          <a:xfrm>
            <a:off x="3860822" y="2792151"/>
            <a:ext cx="1125694" cy="72621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Monitoring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Wolke 17"/>
          <p:cNvSpPr/>
          <p:nvPr/>
        </p:nvSpPr>
        <p:spPr>
          <a:xfrm>
            <a:off x="2072099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64" y="5065179"/>
            <a:ext cx="607408" cy="60740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415331" y="3644726"/>
            <a:ext cx="1196080" cy="73023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1834910" y="3240505"/>
            <a:ext cx="1755211" cy="370753"/>
          </a:xfrm>
          <a:prstGeom prst="roundRect">
            <a:avLst>
              <a:gd name="adj" fmla="val 84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3" name="Abgerundetes Rechteck 22"/>
          <p:cNvSpPr/>
          <p:nvPr/>
        </p:nvSpPr>
        <p:spPr>
          <a:xfrm>
            <a:off x="1837021" y="3645698"/>
            <a:ext cx="1753099" cy="729258"/>
          </a:xfrm>
          <a:prstGeom prst="roundRect">
            <a:avLst>
              <a:gd name="adj" fmla="val 51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2453262" y="4010327"/>
            <a:ext cx="1089660" cy="31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30" name="Gewinkelte Verbindung 29"/>
          <p:cNvCxnSpPr>
            <a:stCxn id="15" idx="0"/>
          </p:cNvCxnSpPr>
          <p:nvPr/>
        </p:nvCxnSpPr>
        <p:spPr>
          <a:xfrm rot="16200000" flipV="1">
            <a:off x="4787823" y="1204728"/>
            <a:ext cx="12700" cy="3174846"/>
          </a:xfrm>
          <a:prstGeom prst="bentConnector4">
            <a:avLst>
              <a:gd name="adj1" fmla="val 3480000"/>
              <a:gd name="adj2" fmla="val 999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Wolke 33"/>
          <p:cNvSpPr/>
          <p:nvPr/>
        </p:nvSpPr>
        <p:spPr>
          <a:xfrm>
            <a:off x="4832308" y="498236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39" y="5155372"/>
            <a:ext cx="1032510" cy="344170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9" y="5394072"/>
            <a:ext cx="796544" cy="609600"/>
          </a:xfrm>
          <a:prstGeom prst="rect">
            <a:avLst/>
          </a:prstGeom>
        </p:spPr>
      </p:pic>
      <p:sp>
        <p:nvSpPr>
          <p:cNvPr id="41" name="Ellipse 40"/>
          <p:cNvSpPr/>
          <p:nvPr/>
        </p:nvSpPr>
        <p:spPr>
          <a:xfrm>
            <a:off x="127118" y="1296482"/>
            <a:ext cx="548640" cy="548640"/>
          </a:xfrm>
          <a:prstGeom prst="ellips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1138380" y="1297395"/>
            <a:ext cx="1969477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cxnSp>
        <p:nvCxnSpPr>
          <p:cNvPr id="28" name="Gewinkelte Verbindung 27"/>
          <p:cNvCxnSpPr>
            <a:stCxn id="37" idx="0"/>
            <a:endCxn id="14" idx="2"/>
          </p:cNvCxnSpPr>
          <p:nvPr/>
        </p:nvCxnSpPr>
        <p:spPr>
          <a:xfrm rot="5400000" flipH="1" flipV="1">
            <a:off x="5525695" y="4530754"/>
            <a:ext cx="942924" cy="783713"/>
          </a:xfrm>
          <a:prstGeom prst="bentConnector3">
            <a:avLst>
              <a:gd name="adj1" fmla="val 58889"/>
            </a:avLst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3484461" y="1297395"/>
            <a:ext cx="2427545" cy="54819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shade val="50000"/>
                <a:alpha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sp>
        <p:nvSpPr>
          <p:cNvPr id="38" name="Abgerundetes Rechteck 37"/>
          <p:cNvSpPr/>
          <p:nvPr/>
        </p:nvSpPr>
        <p:spPr>
          <a:xfrm>
            <a:off x="6470410" y="1296930"/>
            <a:ext cx="2422070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"/>
    </mc:Choice>
    <mc:Fallback xmlns="">
      <p:transition spd="slow" advTm="3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Demonstration: Adaptation (Video / Live)</a:t>
            </a:r>
            <a:endParaRPr lang="de-DE" sz="25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3"/>
    </mc:Choice>
    <mc:Fallback xmlns="">
      <p:transition spd="slow" advTm="255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WP3: BPaaS </a:t>
            </a:r>
            <a:r>
              <a:rPr lang="de-DE" sz="2500" dirty="0" smtClean="0"/>
              <a:t>Research </a:t>
            </a:r>
            <a:r>
              <a:rPr lang="de-DE" sz="2500" dirty="0" err="1" smtClean="0"/>
              <a:t>Execution</a:t>
            </a:r>
            <a:r>
              <a:rPr lang="de-DE" sz="2500" dirty="0" smtClean="0"/>
              <a:t> Environment: </a:t>
            </a:r>
            <a:br>
              <a:rPr lang="de-DE" sz="2500" dirty="0" smtClean="0"/>
            </a:br>
            <a:r>
              <a:rPr lang="de-DE" sz="2500" dirty="0" err="1" smtClean="0"/>
              <a:t>PaaS</a:t>
            </a:r>
            <a:r>
              <a:rPr lang="de-DE" sz="2500" dirty="0" smtClean="0"/>
              <a:t> Orchestration </a:t>
            </a:r>
            <a:r>
              <a:rPr lang="de-DE" sz="2500" dirty="0" err="1" smtClean="0"/>
              <a:t>and</a:t>
            </a:r>
            <a:r>
              <a:rPr lang="de-DE" sz="2500" dirty="0" smtClean="0"/>
              <a:t> Adaptation</a:t>
            </a:r>
            <a:endParaRPr lang="en-US" sz="25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4000" y="1600200"/>
            <a:ext cx="86423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/>
              <a:t>Added Value: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400" b="1" dirty="0" smtClean="0"/>
          </a:p>
          <a:p>
            <a:pPr fontAlgn="auto">
              <a:spcAft>
                <a:spcPts val="0"/>
              </a:spcAft>
            </a:pPr>
            <a:r>
              <a:rPr lang="en-US" sz="2400" b="1" dirty="0" smtClean="0"/>
              <a:t>deploy </a:t>
            </a:r>
            <a:r>
              <a:rPr lang="en-US" sz="2400" b="1" dirty="0" smtClean="0"/>
              <a:t>components at a bigger variety of Cloud providers</a:t>
            </a:r>
          </a:p>
          <a:p>
            <a:pPr fontAlgn="auto">
              <a:spcAft>
                <a:spcPts val="0"/>
              </a:spcAft>
            </a:pPr>
            <a:endParaRPr lang="en-US" sz="2400" b="1" dirty="0"/>
          </a:p>
          <a:p>
            <a:pPr fontAlgn="auto">
              <a:spcAft>
                <a:spcPts val="0"/>
              </a:spcAft>
            </a:pPr>
            <a:r>
              <a:rPr lang="en-US" sz="2400" b="1" dirty="0"/>
              <a:t>d</a:t>
            </a:r>
            <a:r>
              <a:rPr lang="en-US" sz="2400" b="1" dirty="0" smtClean="0"/>
              <a:t>escribe components on multiple ways and per Cloud layer on a provider-independent way</a:t>
            </a:r>
          </a:p>
          <a:p>
            <a:pPr fontAlgn="auto">
              <a:spcAft>
                <a:spcPts val="0"/>
              </a:spcAft>
            </a:pPr>
            <a:endParaRPr lang="en-US" sz="2400" b="1" dirty="0"/>
          </a:p>
          <a:p>
            <a:pPr fontAlgn="auto">
              <a:spcAft>
                <a:spcPts val="0"/>
              </a:spcAft>
            </a:pPr>
            <a:r>
              <a:rPr lang="en-US" sz="2400" b="1" dirty="0"/>
              <a:t>a</a:t>
            </a:r>
            <a:r>
              <a:rPr lang="en-US" sz="2400" b="1" dirty="0" smtClean="0"/>
              <a:t>llow to describe adaptation plans, e.g. switch provider at run-time or adapt to new conditions</a:t>
            </a:r>
            <a:endParaRPr lang="en-US" sz="2400" b="1" dirty="0"/>
          </a:p>
          <a:p>
            <a:pPr marL="457200" lvl="1" indent="0" fontAlgn="auto">
              <a:spcAft>
                <a:spcPts val="0"/>
              </a:spcAft>
              <a:buNone/>
            </a:pPr>
            <a:endParaRPr lang="en-US" sz="20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7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7"/>
    </mc:Choice>
    <mc:Fallback xmlns="">
      <p:transition spd="slow" advTm="1200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WP3: BPaaS </a:t>
            </a:r>
            <a:r>
              <a:rPr lang="de-DE" sz="2500" dirty="0" smtClean="0"/>
              <a:t>Research </a:t>
            </a:r>
            <a:r>
              <a:rPr lang="de-DE" sz="2500" dirty="0" err="1" smtClean="0"/>
              <a:t>Execution</a:t>
            </a:r>
            <a:r>
              <a:rPr lang="de-DE" sz="2500" dirty="0" smtClean="0"/>
              <a:t> Environment: </a:t>
            </a:r>
            <a:r>
              <a:rPr lang="de-DE" sz="2500" dirty="0"/>
              <a:t/>
            </a:r>
            <a:br>
              <a:rPr lang="de-DE" sz="2500" dirty="0"/>
            </a:br>
            <a:r>
              <a:rPr lang="de-DE" sz="2500" dirty="0" err="1"/>
              <a:t>PaaS</a:t>
            </a:r>
            <a:r>
              <a:rPr lang="de-DE" sz="2500" dirty="0"/>
              <a:t> Orchestration </a:t>
            </a:r>
            <a:r>
              <a:rPr lang="de-DE" sz="2500" dirty="0" err="1"/>
              <a:t>and</a:t>
            </a:r>
            <a:r>
              <a:rPr lang="de-DE" sz="2500" dirty="0"/>
              <a:t> Adaptation</a:t>
            </a:r>
            <a:endParaRPr lang="en-US" sz="2500" dirty="0"/>
          </a:p>
        </p:txBody>
      </p:sp>
      <p:pic>
        <p:nvPicPr>
          <p:cNvPr id="1026" name="Picture 2" descr="http://hdimagesnew.com/wp-content/uploads/2015/11/1447075416_HD-Busines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10" y="1823085"/>
            <a:ext cx="5097780" cy="38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8"/>
    </mc:Choice>
    <mc:Fallback xmlns="">
      <p:transition spd="slow" advTm="668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CAMEL </a:t>
            </a:r>
            <a:r>
              <a:rPr lang="de-DE" dirty="0" err="1" smtClean="0"/>
              <a:t>extensions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deployment</a:t>
            </a:r>
            <a:endParaRPr lang="de-DE" dirty="0" smtClean="0"/>
          </a:p>
          <a:p>
            <a:pPr lvl="1"/>
            <a:r>
              <a:rPr lang="de-DE" dirty="0" err="1" smtClean="0"/>
              <a:t>excerpt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CAMEL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additions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623" y="2245501"/>
            <a:ext cx="6750774" cy="40566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Solution Approach: </a:t>
            </a:r>
            <a:r>
              <a:rPr lang="de-DE" sz="2500" dirty="0" err="1" smtClean="0"/>
              <a:t>PaaS</a:t>
            </a:r>
            <a:r>
              <a:rPr lang="de-DE" sz="2500" dirty="0" smtClean="0"/>
              <a:t> in CAMEL</a:t>
            </a:r>
            <a:endParaRPr lang="de-DE" sz="2500" dirty="0"/>
          </a:p>
        </p:txBody>
      </p:sp>
      <p:sp>
        <p:nvSpPr>
          <p:cNvPr id="11" name="Rechteckige Legende 10"/>
          <p:cNvSpPr/>
          <p:nvPr/>
        </p:nvSpPr>
        <p:spPr>
          <a:xfrm>
            <a:off x="7362955" y="2393274"/>
            <a:ext cx="1742968" cy="1816267"/>
          </a:xfrm>
          <a:prstGeom prst="wedgeRectCallout">
            <a:avLst>
              <a:gd name="adj1" fmla="val -79636"/>
              <a:gd name="adj2" fmla="val -785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IaaS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</a:t>
            </a:r>
          </a:p>
          <a:p>
            <a:pPr algn="ctr"/>
            <a:r>
              <a:rPr lang="de-DE" dirty="0" smtClean="0"/>
              <a:t>Component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Rechteckige Legende 6"/>
          <p:cNvSpPr/>
          <p:nvPr/>
        </p:nvSpPr>
        <p:spPr>
          <a:xfrm>
            <a:off x="6215883" y="4697912"/>
            <a:ext cx="2484233" cy="1090330"/>
          </a:xfrm>
          <a:prstGeom prst="wedgeRectCallout">
            <a:avLst>
              <a:gd name="adj1" fmla="val -130718"/>
              <a:gd name="adj2" fmla="val -312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Combine </a:t>
            </a:r>
            <a:r>
              <a:rPr lang="de-DE" dirty="0" err="1" smtClean="0"/>
              <a:t>PaaS-specific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re-use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15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40"/>
    </mc:Choice>
    <mc:Fallback>
      <p:transition spd="slow" advTm="13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WP3: BPaaS </a:t>
            </a:r>
            <a:r>
              <a:rPr lang="en-US" sz="2500" dirty="0" smtClean="0"/>
              <a:t>Research </a:t>
            </a:r>
            <a:r>
              <a:rPr lang="de-DE" sz="2500" dirty="0" err="1" smtClean="0"/>
              <a:t>Execution</a:t>
            </a:r>
            <a:r>
              <a:rPr lang="de-DE" sz="2500" dirty="0" smtClean="0"/>
              <a:t> Environment: </a:t>
            </a:r>
            <a:br>
              <a:rPr lang="de-DE" sz="2500" dirty="0" smtClean="0"/>
            </a:br>
            <a:r>
              <a:rPr lang="de-DE" sz="2500" dirty="0" err="1" smtClean="0"/>
              <a:t>PaaS</a:t>
            </a:r>
            <a:r>
              <a:rPr lang="de-DE" sz="2500" dirty="0" smtClean="0"/>
              <a:t> Orchestration </a:t>
            </a:r>
            <a:r>
              <a:rPr lang="de-DE" sz="2500" dirty="0" err="1" smtClean="0"/>
              <a:t>and</a:t>
            </a:r>
            <a:r>
              <a:rPr lang="de-DE" sz="2500" dirty="0" smtClean="0"/>
              <a:t> Adaptation</a:t>
            </a:r>
            <a:endParaRPr lang="en-GB" sz="2500" dirty="0"/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254000" y="1600200"/>
            <a:ext cx="86423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/>
              <a:t>Research Problem: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400" b="1" dirty="0" smtClean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/>
              <a:t>How can we make use of Cloud providers on all layers?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	 Orchestration</a:t>
            </a:r>
            <a:endParaRPr lang="en-US" sz="2400" b="1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US" sz="2400" b="1" dirty="0"/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/>
              <a:t>How can we adapt the deployment in a cross-layer way to fit the current needs?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>
                <a:sym typeface="Wingdings" panose="05000000000000000000" pitchFamily="2" charset="2"/>
              </a:rPr>
              <a:t>	 Adaptation</a:t>
            </a:r>
            <a:endParaRPr lang="en-US" sz="2400" b="1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2400" b="1" dirty="0" smtClean="0"/>
          </a:p>
          <a:p>
            <a:pPr marL="457200" lvl="1" indent="0" fontAlgn="auto">
              <a:spcAft>
                <a:spcPts val="0"/>
              </a:spcAft>
              <a:buNone/>
            </a:pPr>
            <a:endParaRPr lang="en-US" sz="20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6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94">
        <p:fade/>
      </p:transition>
    </mc:Choice>
    <mc:Fallback xmlns="">
      <p:transition spd="med" advTm="132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Demonstration: Adaptation Plan Description</a:t>
            </a:r>
            <a:endParaRPr lang="de-DE" sz="2500" dirty="0"/>
          </a:p>
        </p:txBody>
      </p:sp>
      <p:sp>
        <p:nvSpPr>
          <p:cNvPr id="5" name="Abgerundetes Rechteck 4"/>
          <p:cNvSpPr/>
          <p:nvPr/>
        </p:nvSpPr>
        <p:spPr>
          <a:xfrm>
            <a:off x="1406271" y="2372102"/>
            <a:ext cx="1969477" cy="54819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MonitorSubscription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ResponseTimeRule</a:t>
            </a:r>
            <a:endParaRPr lang="de-DE" sz="1400" dirty="0"/>
          </a:p>
        </p:txBody>
      </p:sp>
      <p:sp>
        <p:nvSpPr>
          <p:cNvPr id="6" name="Abgerundetes Rechteck 5"/>
          <p:cNvSpPr/>
          <p:nvPr/>
        </p:nvSpPr>
        <p:spPr>
          <a:xfrm>
            <a:off x="3636212" y="2422957"/>
            <a:ext cx="1969477" cy="4544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&lt;Sensor&gt;</a:t>
            </a:r>
          </a:p>
          <a:p>
            <a:pPr algn="ctr"/>
            <a:r>
              <a:rPr lang="de-DE" sz="1400" dirty="0" err="1" smtClean="0"/>
              <a:t>ResponseTimeSensor</a:t>
            </a:r>
            <a:endParaRPr lang="de-DE" sz="1400" dirty="0"/>
          </a:p>
        </p:txBody>
      </p:sp>
      <p:sp>
        <p:nvSpPr>
          <p:cNvPr id="7" name="Abgerundetes Rechteck 6"/>
          <p:cNvSpPr/>
          <p:nvPr/>
        </p:nvSpPr>
        <p:spPr>
          <a:xfrm>
            <a:off x="5827023" y="2422957"/>
            <a:ext cx="1969477" cy="45440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&lt;Component&gt;</a:t>
            </a:r>
          </a:p>
          <a:p>
            <a:pPr algn="ctr"/>
            <a:r>
              <a:rPr lang="de-DE" sz="1400" dirty="0" err="1" smtClean="0"/>
              <a:t>InvoiceNinja</a:t>
            </a:r>
            <a:endParaRPr lang="de-DE" sz="1400" dirty="0"/>
          </a:p>
        </p:txBody>
      </p:sp>
      <p:cxnSp>
        <p:nvCxnSpPr>
          <p:cNvPr id="9" name="Gerade Verbindung mit Pfeil 8"/>
          <p:cNvCxnSpPr>
            <a:stCxn id="5" idx="3"/>
            <a:endCxn id="6" idx="1"/>
          </p:cNvCxnSpPr>
          <p:nvPr/>
        </p:nvCxnSpPr>
        <p:spPr>
          <a:xfrm>
            <a:off x="3375748" y="2646198"/>
            <a:ext cx="260464" cy="39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659340" y="4026505"/>
            <a:ext cx="1969477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DeployComponent</a:t>
            </a:r>
            <a:endParaRPr lang="de-DE" sz="1400" dirty="0"/>
          </a:p>
        </p:txBody>
      </p:sp>
      <p:cxnSp>
        <p:nvCxnSpPr>
          <p:cNvPr id="13" name="Gerade Verbindung mit Pfeil 12"/>
          <p:cNvCxnSpPr>
            <a:stCxn id="23" idx="0"/>
            <a:endCxn id="7" idx="2"/>
          </p:cNvCxnSpPr>
          <p:nvPr/>
        </p:nvCxnSpPr>
        <p:spPr>
          <a:xfrm flipH="1" flipV="1">
            <a:off x="6811762" y="2877363"/>
            <a:ext cx="390643" cy="114867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3005421" y="4026505"/>
            <a:ext cx="2427545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UpdateWorkflowDescription</a:t>
            </a:r>
            <a:endParaRPr lang="de-DE" sz="1400" dirty="0"/>
          </a:p>
        </p:txBody>
      </p:sp>
      <p:cxnSp>
        <p:nvCxnSpPr>
          <p:cNvPr id="15" name="Gerade Verbindung mit Pfeil 14"/>
          <p:cNvCxnSpPr>
            <a:stCxn id="5" idx="2"/>
            <a:endCxn id="11" idx="0"/>
          </p:cNvCxnSpPr>
          <p:nvPr/>
        </p:nvCxnSpPr>
        <p:spPr>
          <a:xfrm flipH="1">
            <a:off x="1644079" y="2920294"/>
            <a:ext cx="746931" cy="110621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7128405" y="3297813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references</a:t>
            </a:r>
            <a:endParaRPr lang="de-DE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2215544" y="329618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triggers</a:t>
            </a:r>
            <a:endParaRPr lang="de-DE" sz="1400" dirty="0"/>
          </a:p>
        </p:txBody>
      </p:sp>
      <p:cxnSp>
        <p:nvCxnSpPr>
          <p:cNvPr id="20" name="Gerade Verbindung mit Pfeil 19"/>
          <p:cNvCxnSpPr>
            <a:stCxn id="11" idx="3"/>
            <a:endCxn id="14" idx="1"/>
          </p:cNvCxnSpPr>
          <p:nvPr/>
        </p:nvCxnSpPr>
        <p:spPr>
          <a:xfrm>
            <a:off x="2628816" y="4300601"/>
            <a:ext cx="376605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>
            <a:off x="5991370" y="4026040"/>
            <a:ext cx="2422070" cy="54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&lt;</a:t>
            </a:r>
            <a:r>
              <a:rPr lang="de-DE" sz="1400" dirty="0" err="1" smtClean="0"/>
              <a:t>AdaptationTask</a:t>
            </a:r>
            <a:r>
              <a:rPr lang="de-DE" sz="1400" dirty="0" smtClean="0"/>
              <a:t>&gt;</a:t>
            </a:r>
          </a:p>
          <a:p>
            <a:pPr algn="ctr"/>
            <a:r>
              <a:rPr lang="de-DE" sz="1400" dirty="0" err="1" smtClean="0"/>
              <a:t>DeleteComponent</a:t>
            </a:r>
            <a:endParaRPr lang="de-DE" sz="1400" dirty="0"/>
          </a:p>
        </p:txBody>
      </p:sp>
      <p:cxnSp>
        <p:nvCxnSpPr>
          <p:cNvPr id="24" name="Gerade Verbindung mit Pfeil 23"/>
          <p:cNvCxnSpPr>
            <a:stCxn id="14" idx="3"/>
            <a:endCxn id="23" idx="1"/>
          </p:cNvCxnSpPr>
          <p:nvPr/>
        </p:nvCxnSpPr>
        <p:spPr>
          <a:xfrm flipV="1">
            <a:off x="5432966" y="4300136"/>
            <a:ext cx="558404" cy="46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6" idx="3"/>
            <a:endCxn id="7" idx="1"/>
          </p:cNvCxnSpPr>
          <p:nvPr/>
        </p:nvCxnSpPr>
        <p:spPr>
          <a:xfrm>
            <a:off x="5605689" y="2650160"/>
            <a:ext cx="2213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nhaltsplatzhalter 2"/>
          <p:cNvSpPr txBox="1">
            <a:spLocks/>
          </p:cNvSpPr>
          <p:nvPr/>
        </p:nvSpPr>
        <p:spPr>
          <a:xfrm>
            <a:off x="584340" y="1124743"/>
            <a:ext cx="7886700" cy="525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Adaptation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migration</a:t>
            </a:r>
            <a:r>
              <a:rPr lang="de-DE" dirty="0"/>
              <a:t> in </a:t>
            </a:r>
            <a:r>
              <a:rPr lang="de-DE" dirty="0" smtClean="0"/>
              <a:t>CAMEL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executed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Adaptation Management </a:t>
            </a:r>
            <a:r>
              <a:rPr lang="de-DE" dirty="0" err="1" smtClean="0"/>
              <a:t>component</a:t>
            </a:r>
            <a:endParaRPr lang="de-DE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69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331"/>
    </mc:Choice>
    <mc:Fallback>
      <p:transition spd="slow" advTm="29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Solution </a:t>
            </a:r>
            <a:r>
              <a:rPr lang="de-DE" sz="2500" dirty="0" smtClean="0"/>
              <a:t>Approach: </a:t>
            </a:r>
            <a:r>
              <a:rPr lang="de-DE" sz="2500" dirty="0" smtClean="0"/>
              <a:t>Adaptation Management </a:t>
            </a:r>
            <a:r>
              <a:rPr lang="de-DE" sz="2500" dirty="0" err="1" smtClean="0"/>
              <a:t>component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Adaptation Management component that exposes the Cloud Provider Engine and manages the adaptation plans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041" y="2614075"/>
            <a:ext cx="3269894" cy="34238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45" y="3057123"/>
            <a:ext cx="4242265" cy="2537783"/>
          </a:xfrm>
          <a:prstGeom prst="rect">
            <a:avLst/>
          </a:prstGeom>
        </p:spPr>
      </p:pic>
      <p:sp>
        <p:nvSpPr>
          <p:cNvPr id="6" name="Rechteckige Legende 5"/>
          <p:cNvSpPr/>
          <p:nvPr/>
        </p:nvSpPr>
        <p:spPr>
          <a:xfrm>
            <a:off x="2183411" y="2681057"/>
            <a:ext cx="1890943" cy="943622"/>
          </a:xfrm>
          <a:prstGeom prst="wedgeRectCallout">
            <a:avLst>
              <a:gd name="adj1" fmla="val -87500"/>
              <a:gd name="adj2" fmla="val 699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Plans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composed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16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22"/>
    </mc:Choice>
    <mc:Fallback>
      <p:transition spd="slow" advTm="1192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640960" cy="865115"/>
          </a:xfrm>
        </p:spPr>
        <p:txBody>
          <a:bodyPr/>
          <a:lstStyle/>
          <a:p>
            <a:r>
              <a:rPr lang="de-DE" dirty="0" smtClean="0"/>
              <a:t>DEMONSTRATION: CURRENT SET-UP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93752" y="1764034"/>
            <a:ext cx="4809768" cy="36461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dirty="0" smtClean="0"/>
              <a:t>Cloud Provider Engine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585191" y="2152858"/>
            <a:ext cx="1998743" cy="1220271"/>
          </a:xfrm>
          <a:prstGeom prst="rect">
            <a:avLst/>
          </a:prstGeom>
        </p:spPr>
      </p:pic>
      <p:sp>
        <p:nvSpPr>
          <p:cNvPr id="6" name="Abgerundetes Rechteck 5">
            <a:hlinkClick r:id="rId3"/>
          </p:cNvPr>
          <p:cNvSpPr/>
          <p:nvPr/>
        </p:nvSpPr>
        <p:spPr>
          <a:xfrm>
            <a:off x="647700" y="3487633"/>
            <a:ext cx="4511040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IaaS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endParaRPr lang="de-DE" dirty="0"/>
          </a:p>
        </p:txBody>
      </p:sp>
      <p:sp>
        <p:nvSpPr>
          <p:cNvPr id="8" name="Abgerundetes Rechteck 7">
            <a:hlinkClick r:id="rId4"/>
          </p:cNvPr>
          <p:cNvSpPr/>
          <p:nvPr/>
        </p:nvSpPr>
        <p:spPr>
          <a:xfrm>
            <a:off x="647700" y="3970224"/>
            <a:ext cx="4511040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</a:t>
            </a:r>
            <a:r>
              <a:rPr lang="de-DE" dirty="0" err="1" smtClean="0"/>
              <a:t>aaS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endParaRPr lang="de-DE" dirty="0"/>
          </a:p>
        </p:txBody>
      </p:sp>
      <p:sp>
        <p:nvSpPr>
          <p:cNvPr id="9" name="Abgerundetes Rechteck 8">
            <a:hlinkClick r:id="rId5"/>
          </p:cNvPr>
          <p:cNvSpPr/>
          <p:nvPr/>
        </p:nvSpPr>
        <p:spPr>
          <a:xfrm>
            <a:off x="647700" y="4452815"/>
            <a:ext cx="4511040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IaaS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endParaRPr lang="de-DE" dirty="0"/>
          </a:p>
        </p:txBody>
      </p:sp>
      <p:sp>
        <p:nvSpPr>
          <p:cNvPr id="10" name="Abgerundetes Rechteck 9">
            <a:hlinkClick r:id="rId6"/>
          </p:cNvPr>
          <p:cNvSpPr/>
          <p:nvPr/>
        </p:nvSpPr>
        <p:spPr>
          <a:xfrm>
            <a:off x="647700" y="4920304"/>
            <a:ext cx="4511040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</a:t>
            </a:r>
            <a:r>
              <a:rPr lang="de-DE" dirty="0" err="1" smtClean="0"/>
              <a:t>aaS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endParaRPr lang="de-DE" dirty="0"/>
          </a:p>
        </p:txBody>
      </p:sp>
      <p:sp>
        <p:nvSpPr>
          <p:cNvPr id="11" name="7 Rectángulo redondeado"/>
          <p:cNvSpPr/>
          <p:nvPr/>
        </p:nvSpPr>
        <p:spPr>
          <a:xfrm>
            <a:off x="5496623" y="1764035"/>
            <a:ext cx="3152016" cy="110345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Abgerundetes Rechteck 11">
            <a:hlinkClick r:id="rId7"/>
          </p:cNvPr>
          <p:cNvSpPr/>
          <p:nvPr/>
        </p:nvSpPr>
        <p:spPr>
          <a:xfrm>
            <a:off x="5577840" y="2410748"/>
            <a:ext cx="2979360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Creating</a:t>
            </a:r>
            <a:r>
              <a:rPr lang="de-DE" dirty="0" smtClean="0"/>
              <a:t> a </a:t>
            </a:r>
            <a:r>
              <a:rPr lang="de-DE" dirty="0" err="1" smtClean="0"/>
              <a:t>workflow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endParaRPr lang="de-DE" dirty="0"/>
          </a:p>
        </p:txBody>
      </p:sp>
      <p:sp>
        <p:nvSpPr>
          <p:cNvPr id="14" name="7 Rectángulo redondeado"/>
          <p:cNvSpPr/>
          <p:nvPr/>
        </p:nvSpPr>
        <p:spPr>
          <a:xfrm>
            <a:off x="5496623" y="2964072"/>
            <a:ext cx="3152016" cy="109302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SLA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bgerundetes Rechteck 14">
            <a:hlinkClick r:id="rId8"/>
          </p:cNvPr>
          <p:cNvSpPr/>
          <p:nvPr/>
        </p:nvSpPr>
        <p:spPr>
          <a:xfrm>
            <a:off x="5577840" y="3597682"/>
            <a:ext cx="2979360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Show KPI </a:t>
            </a:r>
            <a:r>
              <a:rPr lang="de-DE" dirty="0" err="1" smtClean="0"/>
              <a:t>violations</a:t>
            </a:r>
            <a:endParaRPr lang="de-DE" dirty="0"/>
          </a:p>
        </p:txBody>
      </p:sp>
      <p:sp>
        <p:nvSpPr>
          <p:cNvPr id="18" name="Wolke 17"/>
          <p:cNvSpPr/>
          <p:nvPr/>
        </p:nvSpPr>
        <p:spPr>
          <a:xfrm>
            <a:off x="5904507" y="4340327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" name="Grafik 18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88175"/>
            <a:ext cx="1454928" cy="484976"/>
          </a:xfrm>
          <a:prstGeom prst="rect">
            <a:avLst/>
          </a:prstGeom>
        </p:spPr>
      </p:pic>
      <p:sp>
        <p:nvSpPr>
          <p:cNvPr id="21" name="7 Rectángulo redondeado"/>
          <p:cNvSpPr/>
          <p:nvPr/>
        </p:nvSpPr>
        <p:spPr>
          <a:xfrm>
            <a:off x="493752" y="5539944"/>
            <a:ext cx="4809768" cy="81646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 Management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Abgerundetes Rechteck 21">
            <a:hlinkClick r:id="rId11"/>
          </p:cNvPr>
          <p:cNvSpPr/>
          <p:nvPr/>
        </p:nvSpPr>
        <p:spPr>
          <a:xfrm>
            <a:off x="612434" y="5899465"/>
            <a:ext cx="4546306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Show </a:t>
            </a:r>
            <a:r>
              <a:rPr lang="de-DE" dirty="0" err="1" smtClean="0"/>
              <a:t>adaptation</a:t>
            </a:r>
            <a:r>
              <a:rPr lang="de-DE" dirty="0" smtClean="0"/>
              <a:t> plan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493752" y="1764034"/>
            <a:ext cx="4809768" cy="36461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dirty="0" smtClean="0"/>
              <a:t>Cloud Provider Engine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DEMONSTRATION: </a:t>
            </a:r>
            <a:r>
              <a:rPr lang="de-DE" dirty="0" smtClean="0"/>
              <a:t>UPDATED SET-UP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Abgerundetes Rechteck 5">
            <a:hlinkClick r:id="rId2"/>
          </p:cNvPr>
          <p:cNvSpPr/>
          <p:nvPr/>
        </p:nvSpPr>
        <p:spPr>
          <a:xfrm>
            <a:off x="647700" y="3487633"/>
            <a:ext cx="4511040" cy="352847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50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accent3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IaaS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component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description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Abgerundetes Rechteck 6">
            <a:hlinkClick r:id="rId3"/>
          </p:cNvPr>
          <p:cNvSpPr/>
          <p:nvPr/>
        </p:nvSpPr>
        <p:spPr>
          <a:xfrm>
            <a:off x="647700" y="3970224"/>
            <a:ext cx="4511040" cy="352847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50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accent3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>
                    <a:lumMod val="85000"/>
                  </a:schemeClr>
                </a:solidFill>
              </a:rPr>
              <a:t>P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aaS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component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description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Abgerundetes Rechteck 7">
            <a:hlinkClick r:id="rId4"/>
          </p:cNvPr>
          <p:cNvSpPr/>
          <p:nvPr/>
        </p:nvSpPr>
        <p:spPr>
          <a:xfrm>
            <a:off x="647700" y="4452815"/>
            <a:ext cx="4511040" cy="352847"/>
          </a:xfrm>
          <a:prstGeom prst="round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50000"/>
                </a:schemeClr>
              </a:gs>
              <a:gs pos="35000">
                <a:schemeClr val="accent3">
                  <a:tint val="37000"/>
                  <a:satMod val="300000"/>
                  <a:alpha val="50000"/>
                </a:schemeClr>
              </a:gs>
              <a:gs pos="100000">
                <a:schemeClr val="accent3">
                  <a:tint val="15000"/>
                  <a:satMod val="350000"/>
                  <a:alpha val="50000"/>
                </a:schemeClr>
              </a:gs>
            </a:gsLst>
          </a:gradFill>
          <a:ln>
            <a:solidFill>
              <a:schemeClr val="accent3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IaaS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component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instance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585191" y="2152858"/>
            <a:ext cx="1998743" cy="1220271"/>
          </a:xfrm>
          <a:prstGeom prst="rect">
            <a:avLst/>
          </a:prstGeom>
        </p:spPr>
      </p:pic>
      <p:sp>
        <p:nvSpPr>
          <p:cNvPr id="19" name="Abgerundetes Rechteck 18">
            <a:hlinkClick r:id="rId6"/>
          </p:cNvPr>
          <p:cNvSpPr/>
          <p:nvPr/>
        </p:nvSpPr>
        <p:spPr>
          <a:xfrm>
            <a:off x="647700" y="4920304"/>
            <a:ext cx="4511040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</a:t>
            </a:r>
            <a:r>
              <a:rPr lang="de-DE" dirty="0" err="1" smtClean="0"/>
              <a:t>aaS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endParaRPr lang="de-DE" dirty="0"/>
          </a:p>
        </p:txBody>
      </p:sp>
      <p:sp>
        <p:nvSpPr>
          <p:cNvPr id="20" name="7 Rectángulo redondeado"/>
          <p:cNvSpPr/>
          <p:nvPr/>
        </p:nvSpPr>
        <p:spPr>
          <a:xfrm>
            <a:off x="5496623" y="1764035"/>
            <a:ext cx="3152016" cy="110345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Workflow 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Abgerundetes Rechteck 20">
            <a:hlinkClick r:id="rId7"/>
          </p:cNvPr>
          <p:cNvSpPr/>
          <p:nvPr/>
        </p:nvSpPr>
        <p:spPr>
          <a:xfrm>
            <a:off x="5577840" y="2410748"/>
            <a:ext cx="2979360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Creating</a:t>
            </a:r>
            <a:r>
              <a:rPr lang="de-DE" dirty="0" smtClean="0"/>
              <a:t> a </a:t>
            </a:r>
            <a:r>
              <a:rPr lang="de-DE" dirty="0" err="1" smtClean="0"/>
              <a:t>workflow</a:t>
            </a:r>
            <a:r>
              <a:rPr lang="de-DE" dirty="0" smtClean="0"/>
              <a:t> </a:t>
            </a:r>
            <a:r>
              <a:rPr lang="de-DE" dirty="0" err="1" smtClean="0"/>
              <a:t>instance</a:t>
            </a:r>
            <a:endParaRPr lang="de-DE" dirty="0"/>
          </a:p>
        </p:txBody>
      </p:sp>
      <p:sp>
        <p:nvSpPr>
          <p:cNvPr id="22" name="7 Rectángulo redondeado"/>
          <p:cNvSpPr/>
          <p:nvPr/>
        </p:nvSpPr>
        <p:spPr>
          <a:xfrm>
            <a:off x="5496623" y="2964072"/>
            <a:ext cx="3152016" cy="109302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SLA</a:t>
            </a: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Engine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Abgerundetes Rechteck 22">
            <a:hlinkClick r:id="rId8"/>
          </p:cNvPr>
          <p:cNvSpPr/>
          <p:nvPr/>
        </p:nvSpPr>
        <p:spPr>
          <a:xfrm>
            <a:off x="5577840" y="3597682"/>
            <a:ext cx="2979360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Show KPI </a:t>
            </a:r>
            <a:r>
              <a:rPr lang="de-DE" dirty="0" err="1" smtClean="0"/>
              <a:t>violations</a:t>
            </a:r>
            <a:endParaRPr lang="de-DE" dirty="0"/>
          </a:p>
        </p:txBody>
      </p:sp>
      <p:sp>
        <p:nvSpPr>
          <p:cNvPr id="24" name="Wolke 23"/>
          <p:cNvSpPr/>
          <p:nvPr/>
        </p:nvSpPr>
        <p:spPr>
          <a:xfrm>
            <a:off x="5904507" y="4340327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5" name="Grafik 24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88175"/>
            <a:ext cx="1454928" cy="484976"/>
          </a:xfrm>
          <a:prstGeom prst="rect">
            <a:avLst/>
          </a:prstGeom>
        </p:spPr>
      </p:pic>
      <p:sp>
        <p:nvSpPr>
          <p:cNvPr id="26" name="7 Rectángulo redondeado"/>
          <p:cNvSpPr/>
          <p:nvPr/>
        </p:nvSpPr>
        <p:spPr>
          <a:xfrm>
            <a:off x="493752" y="5539944"/>
            <a:ext cx="4809768" cy="81646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 Management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Abgerundetes Rechteck 26">
            <a:hlinkClick r:id="rId11"/>
          </p:cNvPr>
          <p:cNvSpPr/>
          <p:nvPr/>
        </p:nvSpPr>
        <p:spPr>
          <a:xfrm>
            <a:off x="612434" y="5899465"/>
            <a:ext cx="4546306" cy="3528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Show </a:t>
            </a:r>
            <a:r>
              <a:rPr lang="de-DE" dirty="0" err="1"/>
              <a:t>adaptation</a:t>
            </a:r>
            <a:r>
              <a:rPr lang="de-DE" dirty="0"/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38297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6190714" y="2015582"/>
            <a:ext cx="2471135" cy="32133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Gefaltete Ecke 12"/>
          <p:cNvSpPr/>
          <p:nvPr/>
        </p:nvSpPr>
        <p:spPr>
          <a:xfrm rot="16200000">
            <a:off x="3182746" y="2836723"/>
            <a:ext cx="2438399" cy="1867501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b"/>
          <a:lstStyle/>
          <a:p>
            <a:pPr algn="ctr"/>
            <a:r>
              <a:rPr lang="en-GB" dirty="0" smtClean="0"/>
              <a:t>BPaaS Bundle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DEMONSTRATION: STORY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9599"/>
            <a:ext cx="2438400" cy="2438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50" y="3139631"/>
            <a:ext cx="1406697" cy="10765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71" y="2135564"/>
            <a:ext cx="2045594" cy="20455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3" y="4226593"/>
            <a:ext cx="1906110" cy="635370"/>
          </a:xfrm>
          <a:prstGeom prst="rect">
            <a:avLst/>
          </a:prstGeom>
        </p:spPr>
      </p:pic>
      <p:sp>
        <p:nvSpPr>
          <p:cNvPr id="10" name="Pfeil nach links und rechts 9"/>
          <p:cNvSpPr/>
          <p:nvPr/>
        </p:nvSpPr>
        <p:spPr>
          <a:xfrm>
            <a:off x="2337488" y="3481865"/>
            <a:ext cx="1207363" cy="39208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14238063">
            <a:off x="5622181" y="2571949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 rot="18317574">
            <a:off x="5610443" y="3528996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winkelte Verbindung 14"/>
          <p:cNvCxnSpPr>
            <a:stCxn id="6" idx="2"/>
            <a:endCxn id="21" idx="2"/>
          </p:cNvCxnSpPr>
          <p:nvPr/>
        </p:nvCxnSpPr>
        <p:spPr>
          <a:xfrm rot="16200000" flipH="1">
            <a:off x="4112267" y="1914932"/>
            <a:ext cx="420949" cy="6207082"/>
          </a:xfrm>
          <a:prstGeom prst="bentConnector3">
            <a:avLst>
              <a:gd name="adj1" fmla="val 2007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2096223" y="5714082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Allowed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and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Availabe</a:t>
            </a:r>
            <a:r>
              <a:rPr lang="de-DE" dirty="0" smtClean="0">
                <a:latin typeface="Arial Narrow" panose="020B0606020202030204" pitchFamily="34" charset="0"/>
              </a:rPr>
              <a:t> Cloud </a:t>
            </a:r>
            <a:r>
              <a:rPr lang="de-DE" dirty="0" err="1" smtClean="0">
                <a:latin typeface="Arial Narrow" panose="020B0606020202030204" pitchFamily="34" charset="0"/>
              </a:rPr>
              <a:t>Infrastructures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smtClean="0">
                <a:latin typeface="Arial Narrow" panose="020B0606020202030204" pitchFamily="34" charset="0"/>
              </a:rPr>
              <a:t>/ Providers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190714" y="199224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IaaS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207946" y="4849145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PaaS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6190714" y="2015582"/>
            <a:ext cx="2471135" cy="32133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Gefaltete Ecke 12"/>
          <p:cNvSpPr/>
          <p:nvPr/>
        </p:nvSpPr>
        <p:spPr>
          <a:xfrm rot="16200000">
            <a:off x="3182746" y="2836723"/>
            <a:ext cx="2438399" cy="1867501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b"/>
          <a:lstStyle/>
          <a:p>
            <a:pPr algn="ctr"/>
            <a:r>
              <a:rPr lang="en-GB" dirty="0" smtClean="0"/>
              <a:t>BPaaS Bundle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DEMONSTRATION: STORY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9599"/>
            <a:ext cx="2438400" cy="2438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50" y="3139631"/>
            <a:ext cx="1406697" cy="10765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71" y="2135564"/>
            <a:ext cx="2045594" cy="20455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3" y="4226593"/>
            <a:ext cx="1906110" cy="635370"/>
          </a:xfrm>
          <a:prstGeom prst="rect">
            <a:avLst/>
          </a:prstGeom>
        </p:spPr>
      </p:pic>
      <p:sp>
        <p:nvSpPr>
          <p:cNvPr id="10" name="Pfeil nach links und rechts 9"/>
          <p:cNvSpPr/>
          <p:nvPr/>
        </p:nvSpPr>
        <p:spPr>
          <a:xfrm>
            <a:off x="2337488" y="3481865"/>
            <a:ext cx="1207363" cy="39208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14238063">
            <a:off x="5622181" y="2571949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 rot="18317574">
            <a:off x="5610443" y="3528996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6190714" y="199224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IaaS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207946" y="4849145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PaaS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DEMONSTRATION: ADAPTATION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27118" y="1296482"/>
            <a:ext cx="8765362" cy="5066328"/>
            <a:chOff x="127118" y="1296482"/>
            <a:chExt cx="8765362" cy="5066328"/>
          </a:xfrm>
        </p:grpSpPr>
        <p:sp>
          <p:nvSpPr>
            <p:cNvPr id="11" name="6 Rectángulo"/>
            <p:cNvSpPr/>
            <p:nvPr/>
          </p:nvSpPr>
          <p:spPr>
            <a:xfrm>
              <a:off x="251520" y="2291180"/>
              <a:ext cx="7344817" cy="23265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en-US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1520" y="2290715"/>
              <a:ext cx="3484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Execution</a:t>
              </a:r>
              <a:r>
                <a:rPr lang="es-ES_tradnl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</a:t>
              </a:r>
              <a:r>
                <a:rPr lang="es-ES_tradnl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Environment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13" name="7 Rectángulo redondeado"/>
            <p:cNvSpPr/>
            <p:nvPr/>
          </p:nvSpPr>
          <p:spPr>
            <a:xfrm>
              <a:off x="415331" y="2792151"/>
              <a:ext cx="3290197" cy="1658997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s-ES_tradnl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Cloud Provider Engine</a:t>
              </a:r>
              <a:endParaRPr lang="en-US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" name="7 Rectángulo redondeado"/>
            <p:cNvSpPr/>
            <p:nvPr/>
          </p:nvSpPr>
          <p:spPr>
            <a:xfrm>
              <a:off x="5306123" y="3730770"/>
              <a:ext cx="2165781" cy="72037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s-ES_tradnl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Workflow </a:t>
              </a:r>
            </a:p>
            <a:p>
              <a:pPr algn="ctr"/>
              <a:r>
                <a:rPr lang="es-ES_tradnl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Engine</a:t>
              </a:r>
              <a:endParaRPr lang="en-US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7 Rectángulo redondeado"/>
            <p:cNvSpPr/>
            <p:nvPr/>
          </p:nvSpPr>
          <p:spPr>
            <a:xfrm>
              <a:off x="5306123" y="2792151"/>
              <a:ext cx="2138246" cy="726211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s-ES_tradnl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Adaptation</a:t>
              </a:r>
            </a:p>
            <a:p>
              <a:pPr algn="ctr"/>
              <a:r>
                <a:rPr lang="es-ES_tradnl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Engine</a:t>
              </a:r>
              <a:endParaRPr lang="en-US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7 Rectángulo redondeado"/>
            <p:cNvSpPr/>
            <p:nvPr/>
          </p:nvSpPr>
          <p:spPr>
            <a:xfrm>
              <a:off x="3860822" y="2792151"/>
              <a:ext cx="1125694" cy="726210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s-ES_tradnl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Monitoring </a:t>
              </a:r>
            </a:p>
            <a:p>
              <a:pPr algn="ctr"/>
              <a:r>
                <a:rPr lang="es-ES_tradnl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Engine</a:t>
              </a:r>
              <a:endParaRPr lang="en-US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Wolke 17"/>
            <p:cNvSpPr/>
            <p:nvPr/>
          </p:nvSpPr>
          <p:spPr>
            <a:xfrm>
              <a:off x="2072099" y="4982364"/>
              <a:ext cx="2375463" cy="1380446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3116" y="5368883"/>
              <a:ext cx="796544" cy="609600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864" y="5065179"/>
              <a:ext cx="607408" cy="607408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72" r="2871" b="32195"/>
            <a:stretch/>
          </p:blipFill>
          <p:spPr>
            <a:xfrm>
              <a:off x="415331" y="3644726"/>
              <a:ext cx="1196080" cy="730230"/>
            </a:xfrm>
            <a:prstGeom prst="rect">
              <a:avLst/>
            </a:prstGeom>
          </p:spPr>
        </p:pic>
        <p:sp>
          <p:nvSpPr>
            <p:cNvPr id="22" name="Abgerundetes Rechteck 21"/>
            <p:cNvSpPr/>
            <p:nvPr/>
          </p:nvSpPr>
          <p:spPr>
            <a:xfrm>
              <a:off x="1834910" y="3240505"/>
              <a:ext cx="1755211" cy="370753"/>
            </a:xfrm>
            <a:prstGeom prst="roundRect">
              <a:avLst>
                <a:gd name="adj" fmla="val 844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Sword</a:t>
              </a:r>
              <a:endParaRPr lang="de-DE" dirty="0"/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1837021" y="3645698"/>
              <a:ext cx="1753099" cy="729258"/>
            </a:xfrm>
            <a:prstGeom prst="roundRect">
              <a:avLst>
                <a:gd name="adj" fmla="val 517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de-DE" dirty="0" err="1" smtClean="0"/>
                <a:t>Dagger</a:t>
              </a:r>
              <a:endParaRPr lang="de-DE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2453262" y="4010327"/>
              <a:ext cx="1089660" cy="31810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PUL</a:t>
              </a:r>
              <a:endParaRPr lang="de-DE" dirty="0"/>
            </a:p>
          </p:txBody>
        </p:sp>
        <p:cxnSp>
          <p:nvCxnSpPr>
            <p:cNvPr id="30" name="Gewinkelte Verbindung 29"/>
            <p:cNvCxnSpPr>
              <a:stCxn id="15" idx="0"/>
            </p:cNvCxnSpPr>
            <p:nvPr/>
          </p:nvCxnSpPr>
          <p:spPr>
            <a:xfrm rot="16200000" flipV="1">
              <a:off x="4787823" y="1204728"/>
              <a:ext cx="12700" cy="3174846"/>
            </a:xfrm>
            <a:prstGeom prst="bentConnector4">
              <a:avLst>
                <a:gd name="adj1" fmla="val 3480000"/>
                <a:gd name="adj2" fmla="val 99959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Wolke 33"/>
            <p:cNvSpPr/>
            <p:nvPr/>
          </p:nvSpPr>
          <p:spPr>
            <a:xfrm>
              <a:off x="4832308" y="4982364"/>
              <a:ext cx="2375463" cy="1380446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039" y="5155372"/>
              <a:ext cx="1032510" cy="344170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29" y="5394072"/>
              <a:ext cx="796544" cy="609600"/>
            </a:xfrm>
            <a:prstGeom prst="rect">
              <a:avLst/>
            </a:prstGeom>
          </p:spPr>
        </p:pic>
        <p:cxnSp>
          <p:nvCxnSpPr>
            <p:cNvPr id="28" name="Gewinkelte Verbindung 27"/>
            <p:cNvCxnSpPr>
              <a:stCxn id="37" idx="0"/>
              <a:endCxn id="14" idx="2"/>
            </p:cNvCxnSpPr>
            <p:nvPr/>
          </p:nvCxnSpPr>
          <p:spPr>
            <a:xfrm rot="5400000" flipH="1" flipV="1">
              <a:off x="5525695" y="4530754"/>
              <a:ext cx="942924" cy="783713"/>
            </a:xfrm>
            <a:prstGeom prst="bentConnector3">
              <a:avLst>
                <a:gd name="adj1" fmla="val 58889"/>
              </a:avLst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winkelte Verbindung 38"/>
            <p:cNvCxnSpPr/>
            <p:nvPr/>
          </p:nvCxnSpPr>
          <p:spPr>
            <a:xfrm rot="10800000" flipH="1" flipV="1">
              <a:off x="1834909" y="3425881"/>
              <a:ext cx="244557" cy="2246705"/>
            </a:xfrm>
            <a:prstGeom prst="bentConnector3">
              <a:avLst>
                <a:gd name="adj1" fmla="val -93475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/>
            <p:nvPr/>
          </p:nvCxnSpPr>
          <p:spPr>
            <a:xfrm rot="10800000">
              <a:off x="3542922" y="4169381"/>
              <a:ext cx="1296754" cy="1503207"/>
            </a:xfrm>
            <a:prstGeom prst="bentConnector3">
              <a:avLst>
                <a:gd name="adj1" fmla="val 3942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/>
            <p:cNvCxnSpPr/>
            <p:nvPr/>
          </p:nvCxnSpPr>
          <p:spPr>
            <a:xfrm flipV="1">
              <a:off x="3470026" y="4090959"/>
              <a:ext cx="1836097" cy="1581627"/>
            </a:xfrm>
            <a:prstGeom prst="bentConnector3">
              <a:avLst>
                <a:gd name="adj1" fmla="val 65355"/>
              </a:avLst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winkelte Verbindung 39"/>
            <p:cNvCxnSpPr/>
            <p:nvPr/>
          </p:nvCxnSpPr>
          <p:spPr>
            <a:xfrm rot="16200000" flipH="1">
              <a:off x="4142636" y="3183888"/>
              <a:ext cx="732860" cy="3021948"/>
            </a:xfrm>
            <a:prstGeom prst="bentConnector3">
              <a:avLst>
                <a:gd name="adj1" fmla="val 65596"/>
              </a:avLst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winkelte Verbindung 41"/>
            <p:cNvCxnSpPr/>
            <p:nvPr/>
          </p:nvCxnSpPr>
          <p:spPr>
            <a:xfrm rot="10800000" flipH="1" flipV="1">
              <a:off x="1834909" y="3425881"/>
              <a:ext cx="244557" cy="2246705"/>
            </a:xfrm>
            <a:prstGeom prst="bentConnector3">
              <a:avLst>
                <a:gd name="adj1" fmla="val -93475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winkelte Verbindung 42"/>
            <p:cNvCxnSpPr/>
            <p:nvPr/>
          </p:nvCxnSpPr>
          <p:spPr>
            <a:xfrm rot="5400000" flipH="1" flipV="1">
              <a:off x="2817267" y="3762482"/>
              <a:ext cx="1850522" cy="1362281"/>
            </a:xfrm>
            <a:prstGeom prst="bentConnector3">
              <a:avLst>
                <a:gd name="adj1" fmla="val 45882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winkelte Verbindung 43"/>
            <p:cNvCxnSpPr/>
            <p:nvPr/>
          </p:nvCxnSpPr>
          <p:spPr>
            <a:xfrm>
              <a:off x="4986516" y="3155256"/>
              <a:ext cx="319607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bgerundetes Rechteck 51"/>
            <p:cNvSpPr/>
            <p:nvPr/>
          </p:nvSpPr>
          <p:spPr>
            <a:xfrm>
              <a:off x="1138380" y="1297395"/>
              <a:ext cx="1969477" cy="54819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&lt;</a:t>
              </a:r>
              <a:r>
                <a:rPr lang="de-DE" sz="1400" dirty="0" err="1" smtClean="0"/>
                <a:t>AdaptationTask</a:t>
              </a:r>
              <a:r>
                <a:rPr lang="de-DE" sz="1400" dirty="0" smtClean="0"/>
                <a:t>&gt;</a:t>
              </a:r>
            </a:p>
            <a:p>
              <a:pPr algn="ctr"/>
              <a:r>
                <a:rPr lang="de-DE" sz="1400" dirty="0" err="1" smtClean="0"/>
                <a:t>DeployComponent</a:t>
              </a:r>
              <a:endParaRPr lang="de-DE" sz="1400" dirty="0"/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3484461" y="1297395"/>
              <a:ext cx="2427545" cy="54819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&lt;</a:t>
              </a:r>
              <a:r>
                <a:rPr lang="de-DE" sz="1400" dirty="0" err="1" smtClean="0"/>
                <a:t>AdaptationTask</a:t>
              </a:r>
              <a:r>
                <a:rPr lang="de-DE" sz="1400" dirty="0" smtClean="0"/>
                <a:t>&gt;</a:t>
              </a:r>
            </a:p>
            <a:p>
              <a:pPr algn="ctr"/>
              <a:r>
                <a:rPr lang="de-DE" sz="1400" dirty="0" err="1" smtClean="0"/>
                <a:t>UpdateWorkflowDescription</a:t>
              </a:r>
              <a:endParaRPr lang="de-DE" sz="1400" dirty="0"/>
            </a:p>
          </p:txBody>
        </p:sp>
        <p:cxnSp>
          <p:nvCxnSpPr>
            <p:cNvPr id="54" name="Gerade Verbindung mit Pfeil 53"/>
            <p:cNvCxnSpPr>
              <a:stCxn id="52" idx="3"/>
              <a:endCxn id="53" idx="1"/>
            </p:cNvCxnSpPr>
            <p:nvPr/>
          </p:nvCxnSpPr>
          <p:spPr>
            <a:xfrm>
              <a:off x="3107856" y="1571491"/>
              <a:ext cx="376605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bgerundetes Rechteck 54"/>
            <p:cNvSpPr/>
            <p:nvPr/>
          </p:nvSpPr>
          <p:spPr>
            <a:xfrm>
              <a:off x="6470410" y="1296930"/>
              <a:ext cx="2422070" cy="54819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/>
                <a:t>&lt;</a:t>
              </a:r>
              <a:r>
                <a:rPr lang="de-DE" sz="1400" dirty="0" err="1" smtClean="0"/>
                <a:t>AdaptationTask</a:t>
              </a:r>
              <a:r>
                <a:rPr lang="de-DE" sz="1400" dirty="0" smtClean="0"/>
                <a:t>&gt;</a:t>
              </a:r>
            </a:p>
            <a:p>
              <a:pPr algn="ctr"/>
              <a:r>
                <a:rPr lang="de-DE" sz="1400" dirty="0" err="1" smtClean="0"/>
                <a:t>DeleteComponent</a:t>
              </a:r>
              <a:endParaRPr lang="de-DE" sz="1400" dirty="0"/>
            </a:p>
          </p:txBody>
        </p:sp>
        <p:cxnSp>
          <p:nvCxnSpPr>
            <p:cNvPr id="56" name="Gerade Verbindung mit Pfeil 55"/>
            <p:cNvCxnSpPr>
              <a:stCxn id="53" idx="3"/>
              <a:endCxn id="55" idx="1"/>
            </p:cNvCxnSpPr>
            <p:nvPr/>
          </p:nvCxnSpPr>
          <p:spPr>
            <a:xfrm flipV="1">
              <a:off x="5912006" y="1571026"/>
              <a:ext cx="558404" cy="465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>
            <a:xfrm>
              <a:off x="127118" y="1296482"/>
              <a:ext cx="548640" cy="5486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8" name="Gerade Verbindung mit Pfeil 57"/>
            <p:cNvCxnSpPr>
              <a:stCxn id="57" idx="6"/>
              <a:endCxn id="52" idx="1"/>
            </p:cNvCxnSpPr>
            <p:nvPr/>
          </p:nvCxnSpPr>
          <p:spPr>
            <a:xfrm>
              <a:off x="675758" y="1570802"/>
              <a:ext cx="462622" cy="68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7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Demonstration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4340" y="1124743"/>
            <a:ext cx="7886700" cy="5255915"/>
          </a:xfrm>
        </p:spPr>
        <p:txBody>
          <a:bodyPr>
            <a:normAutofit/>
          </a:bodyPr>
          <a:lstStyle/>
          <a:p>
            <a:r>
              <a:rPr lang="de-DE" dirty="0" err="1" smtClean="0"/>
              <a:t>Excerpt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in CAMEL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All </a:t>
            </a:r>
            <a:r>
              <a:rPr lang="de-DE" dirty="0" err="1" smtClean="0"/>
              <a:t>these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.	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158467" y="1926464"/>
            <a:ext cx="48123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/>
              <a:t>requirements</a:t>
            </a:r>
            <a:r>
              <a:rPr lang="de-DE" sz="1600" dirty="0" smtClean="0"/>
              <a:t>:</a:t>
            </a:r>
          </a:p>
          <a:p>
            <a:r>
              <a:rPr lang="de-DE" sz="1600" dirty="0"/>
              <a:t>{</a:t>
            </a:r>
            <a:endParaRPr lang="de-DE" sz="1600" dirty="0" smtClean="0"/>
          </a:p>
          <a:p>
            <a:r>
              <a:rPr lang="de-DE" sz="1600" dirty="0"/>
              <a:t>	</a:t>
            </a:r>
            <a:r>
              <a:rPr lang="de-DE" sz="1600" dirty="0" smtClean="0"/>
              <a:t>type: </a:t>
            </a:r>
            <a:r>
              <a:rPr lang="de-DE" sz="1600" dirty="0" err="1" smtClean="0"/>
              <a:t>PaaSRequirement</a:t>
            </a:r>
            <a:r>
              <a:rPr lang="de-DE" sz="1600" dirty="0" smtClean="0"/>
              <a:t>,</a:t>
            </a:r>
          </a:p>
          <a:p>
            <a:pPr lvl="1"/>
            <a:r>
              <a:rPr lang="de-DE" sz="1600" dirty="0" smtClean="0"/>
              <a:t>	</a:t>
            </a:r>
            <a:r>
              <a:rPr lang="de-DE" sz="1600" dirty="0" err="1" smtClean="0"/>
              <a:t>name</a:t>
            </a:r>
            <a:r>
              <a:rPr lang="de-DE" sz="1600" dirty="0" smtClean="0"/>
              <a:t>: „</a:t>
            </a:r>
            <a:r>
              <a:rPr lang="de-DE" sz="1600" dirty="0" err="1" smtClean="0"/>
              <a:t>invoiceNinjaRequirement</a:t>
            </a:r>
            <a:r>
              <a:rPr lang="de-DE" sz="1600" dirty="0" smtClean="0"/>
              <a:t>“,</a:t>
            </a:r>
          </a:p>
          <a:p>
            <a:r>
              <a:rPr lang="de-DE" sz="1600" dirty="0" smtClean="0"/>
              <a:t>     	</a:t>
            </a:r>
            <a:r>
              <a:rPr lang="de-DE" sz="1600" dirty="0" err="1" smtClean="0"/>
              <a:t>runtimeTypes</a:t>
            </a:r>
            <a:r>
              <a:rPr lang="de-DE" sz="1600" dirty="0" smtClean="0"/>
              <a:t>: „Java“,</a:t>
            </a:r>
          </a:p>
          <a:p>
            <a:r>
              <a:rPr lang="de-DE" sz="1600" dirty="0" smtClean="0"/>
              <a:t>   	</a:t>
            </a:r>
            <a:r>
              <a:rPr lang="de-DE" sz="1600" dirty="0" err="1" smtClean="0"/>
              <a:t>minVersion</a:t>
            </a:r>
            <a:r>
              <a:rPr lang="de-DE" sz="1600" dirty="0" smtClean="0"/>
              <a:t>: „7.0“</a:t>
            </a:r>
          </a:p>
          <a:p>
            <a:r>
              <a:rPr lang="de-DE" sz="1600" dirty="0" smtClean="0"/>
              <a:t>},</a:t>
            </a:r>
          </a:p>
          <a:p>
            <a:r>
              <a:rPr lang="de-DE" sz="1600" dirty="0" smtClean="0"/>
              <a:t>{</a:t>
            </a:r>
          </a:p>
          <a:p>
            <a:r>
              <a:rPr lang="de-DE" sz="1600" dirty="0"/>
              <a:t>	</a:t>
            </a:r>
            <a:r>
              <a:rPr lang="de-DE" sz="1600" dirty="0" smtClean="0"/>
              <a:t>type: </a:t>
            </a:r>
            <a:r>
              <a:rPr lang="de-DE" sz="1600" dirty="0" err="1" smtClean="0"/>
              <a:t>QuantitativeHardwareRequirement</a:t>
            </a:r>
            <a:r>
              <a:rPr lang="de-DE" sz="1600" dirty="0" smtClean="0"/>
              <a:t>,</a:t>
            </a:r>
          </a:p>
          <a:p>
            <a:r>
              <a:rPr lang="de-DE" sz="1600" dirty="0"/>
              <a:t>	</a:t>
            </a:r>
            <a:r>
              <a:rPr lang="de-DE" sz="1600" dirty="0" err="1" smtClean="0"/>
              <a:t>minCPU</a:t>
            </a:r>
            <a:r>
              <a:rPr lang="de-DE" sz="1600" dirty="0" smtClean="0"/>
              <a:t>: 1,</a:t>
            </a:r>
          </a:p>
          <a:p>
            <a:r>
              <a:rPr lang="de-DE" sz="1600" dirty="0" smtClean="0"/>
              <a:t>	…</a:t>
            </a:r>
          </a:p>
          <a:p>
            <a:r>
              <a:rPr lang="de-DE" sz="1600" dirty="0"/>
              <a:t>}</a:t>
            </a:r>
          </a:p>
        </p:txBody>
      </p:sp>
      <p:sp>
        <p:nvSpPr>
          <p:cNvPr id="8" name="Rechteck 7"/>
          <p:cNvSpPr/>
          <p:nvPr/>
        </p:nvSpPr>
        <p:spPr>
          <a:xfrm>
            <a:off x="345537" y="1926465"/>
            <a:ext cx="37689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 smtClean="0"/>
              <a:t>configurations</a:t>
            </a:r>
            <a:r>
              <a:rPr lang="de-DE" sz="1600" dirty="0" smtClean="0"/>
              <a:t>:</a:t>
            </a:r>
          </a:p>
          <a:p>
            <a:r>
              <a:rPr lang="de-DE" sz="1600" dirty="0"/>
              <a:t>{</a:t>
            </a:r>
            <a:endParaRPr lang="de-DE" sz="1600" dirty="0" smtClean="0"/>
          </a:p>
          <a:p>
            <a:r>
              <a:rPr lang="de-DE" sz="1600" dirty="0"/>
              <a:t>	</a:t>
            </a:r>
            <a:r>
              <a:rPr lang="de-DE" sz="1600" dirty="0" smtClean="0"/>
              <a:t>type: </a:t>
            </a:r>
            <a:r>
              <a:rPr lang="de-DE" sz="1600" dirty="0" err="1" smtClean="0"/>
              <a:t>PaaSConfiguration</a:t>
            </a:r>
            <a:r>
              <a:rPr lang="de-DE" sz="1600" dirty="0" smtClean="0"/>
              <a:t>,</a:t>
            </a:r>
          </a:p>
          <a:p>
            <a:pPr lvl="1"/>
            <a:r>
              <a:rPr lang="de-DE" sz="1600" dirty="0" smtClean="0"/>
              <a:t>	</a:t>
            </a:r>
            <a:r>
              <a:rPr lang="de-DE" sz="1600" dirty="0" err="1" smtClean="0"/>
              <a:t>api</a:t>
            </a:r>
            <a:r>
              <a:rPr lang="de-DE" sz="1600" dirty="0" smtClean="0"/>
              <a:t>: „PUL“,</a:t>
            </a:r>
          </a:p>
          <a:p>
            <a:r>
              <a:rPr lang="de-DE" sz="1600" dirty="0" smtClean="0"/>
              <a:t>     	…</a:t>
            </a:r>
          </a:p>
          <a:p>
            <a:r>
              <a:rPr lang="de-DE" sz="1600" dirty="0" smtClean="0"/>
              <a:t>},</a:t>
            </a:r>
          </a:p>
          <a:p>
            <a:r>
              <a:rPr lang="de-DE" sz="1600" dirty="0" smtClean="0"/>
              <a:t>{</a:t>
            </a:r>
          </a:p>
          <a:p>
            <a:r>
              <a:rPr lang="de-DE" sz="1600" dirty="0"/>
              <a:t>	</a:t>
            </a:r>
            <a:r>
              <a:rPr lang="de-DE" sz="1600" dirty="0" smtClean="0"/>
              <a:t>type: </a:t>
            </a:r>
            <a:r>
              <a:rPr lang="de-DE" sz="1600" dirty="0" err="1" smtClean="0"/>
              <a:t>ScriptConfiguration</a:t>
            </a:r>
            <a:r>
              <a:rPr lang="de-DE" sz="1600" dirty="0" smtClean="0"/>
              <a:t>,</a:t>
            </a:r>
          </a:p>
          <a:p>
            <a:r>
              <a:rPr lang="de-DE" sz="1600" dirty="0"/>
              <a:t>	</a:t>
            </a:r>
            <a:r>
              <a:rPr lang="de-DE" sz="1600" dirty="0" err="1" smtClean="0"/>
              <a:t>os</a:t>
            </a:r>
            <a:r>
              <a:rPr lang="de-DE" sz="1600" dirty="0" smtClean="0"/>
              <a:t>: Ubuntu</a:t>
            </a:r>
          </a:p>
          <a:p>
            <a:r>
              <a:rPr lang="de-DE" sz="1600" dirty="0"/>
              <a:t>	</a:t>
            </a:r>
            <a:r>
              <a:rPr lang="de-DE" sz="1600" dirty="0" err="1" smtClean="0"/>
              <a:t>installCommand</a:t>
            </a:r>
            <a:r>
              <a:rPr lang="de-DE" sz="1600" dirty="0" smtClean="0"/>
              <a:t>: „…“</a:t>
            </a:r>
          </a:p>
          <a:p>
            <a:r>
              <a:rPr lang="de-DE" sz="1600" dirty="0"/>
              <a:t>}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Step</a:t>
            </a:r>
            <a:r>
              <a:rPr lang="de-DE" dirty="0" smtClean="0"/>
              <a:t> 1: Orchestration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PaaS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CAMEL </a:t>
            </a:r>
            <a:r>
              <a:rPr lang="de-DE" dirty="0" err="1" smtClean="0"/>
              <a:t>extensions</a:t>
            </a:r>
            <a:endParaRPr lang="de-DE" dirty="0" smtClean="0"/>
          </a:p>
          <a:p>
            <a:pPr lvl="1"/>
            <a:r>
              <a:rPr lang="de-DE" dirty="0" smtClean="0"/>
              <a:t>As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Allocation</a:t>
            </a:r>
            <a:r>
              <a:rPr lang="de-DE" dirty="0" smtClean="0"/>
              <a:t> Environment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45114" y="3899292"/>
            <a:ext cx="4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Put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image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of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camel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file</a:t>
            </a:r>
            <a:r>
              <a:rPr lang="de-DE" dirty="0" smtClean="0">
                <a:latin typeface="Arial Narrow" panose="020B0606020202030204" pitchFamily="34" charset="0"/>
              </a:rPr>
              <a:t> /</a:t>
            </a:r>
            <a:r>
              <a:rPr lang="de-DE" dirty="0" err="1" smtClean="0">
                <a:latin typeface="Arial Narrow" panose="020B0606020202030204" pitchFamily="34" charset="0"/>
              </a:rPr>
              <a:t>bunde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with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several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descriptions</a:t>
            </a:r>
            <a:r>
              <a:rPr lang="de-DE" dirty="0" smtClean="0">
                <a:latin typeface="Arial Narrow" panose="020B0606020202030204" pitchFamily="34" charset="0"/>
              </a:rPr>
              <a:t>, </a:t>
            </a:r>
            <a:r>
              <a:rPr lang="de-DE" dirty="0" err="1" smtClean="0">
                <a:latin typeface="Arial Narrow" panose="020B0606020202030204" pitchFamily="34" charset="0"/>
              </a:rPr>
              <a:t>paas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and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iaas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scripts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 smtClean="0"/>
              <a:t>ALLOCATION ENVIRONMENT: DMN-TO-CAMEL-MAPPER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EF5301-6CB9-4036-932F-7497656FBF09}" type="slidenum">
              <a:rPr lang="de-DE" smtClean="0"/>
              <a:t>29</a:t>
            </a:fld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1800611" y="2565890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business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969120" y="1964482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business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138694" y="2583745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technical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31" name="Gefaltete Ecke 30"/>
          <p:cNvSpPr/>
          <p:nvPr/>
        </p:nvSpPr>
        <p:spPr>
          <a:xfrm>
            <a:off x="2483769" y="4378892"/>
            <a:ext cx="2502208" cy="1428824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BPaaS Bundle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4" name="Gruppieren 33"/>
          <p:cNvGrpSpPr/>
          <p:nvPr/>
        </p:nvGrpSpPr>
        <p:grpSpPr>
          <a:xfrm rot="16200000">
            <a:off x="2906634" y="2894242"/>
            <a:ext cx="1647988" cy="1727752"/>
            <a:chOff x="5357659" y="2814877"/>
            <a:chExt cx="1647988" cy="1727752"/>
          </a:xfrm>
        </p:grpSpPr>
        <p:sp>
          <p:nvSpPr>
            <p:cNvPr id="20" name="Ellipse 19"/>
            <p:cNvSpPr/>
            <p:nvPr/>
          </p:nvSpPr>
          <p:spPr>
            <a:xfrm>
              <a:off x="5375514" y="3474720"/>
              <a:ext cx="408066" cy="4080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ogen 29"/>
            <p:cNvSpPr/>
            <p:nvPr/>
          </p:nvSpPr>
          <p:spPr>
            <a:xfrm rot="5400000">
              <a:off x="5360016" y="2814877"/>
              <a:ext cx="863876" cy="863876"/>
            </a:xfrm>
            <a:prstGeom prst="arc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Bogen 34"/>
            <p:cNvSpPr/>
            <p:nvPr/>
          </p:nvSpPr>
          <p:spPr>
            <a:xfrm>
              <a:off x="5357659" y="3678753"/>
              <a:ext cx="863876" cy="863876"/>
            </a:xfrm>
            <a:prstGeom prst="arc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Gerader Verbinder 31"/>
            <p:cNvCxnSpPr>
              <a:stCxn id="35" idx="0"/>
            </p:cNvCxnSpPr>
            <p:nvPr/>
          </p:nvCxnSpPr>
          <p:spPr>
            <a:xfrm>
              <a:off x="5789597" y="3678753"/>
              <a:ext cx="804932" cy="0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/>
            <p:cNvSpPr/>
            <p:nvPr/>
          </p:nvSpPr>
          <p:spPr>
            <a:xfrm>
              <a:off x="6004436" y="2838749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594529" y="3478451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996914" y="4099923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2577250" y="5022424"/>
            <a:ext cx="1153377" cy="643668"/>
            <a:chOff x="3464343" y="4083966"/>
            <a:chExt cx="3259596" cy="1819092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5492" y="4150174"/>
              <a:ext cx="3038447" cy="1752884"/>
            </a:xfrm>
            <a:prstGeom prst="rect">
              <a:avLst/>
            </a:prstGeom>
          </p:spPr>
        </p:pic>
        <p:pic>
          <p:nvPicPr>
            <p:cNvPr id="38" name="Picture 2" descr="CAM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343" y="4083966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969" y="5179425"/>
            <a:ext cx="1408396" cy="280123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39" y="1636820"/>
            <a:ext cx="755047" cy="1008112"/>
          </a:xfrm>
          <a:prstGeom prst="rect">
            <a:avLst/>
          </a:prstGeom>
        </p:spPr>
      </p:pic>
      <p:grpSp>
        <p:nvGrpSpPr>
          <p:cNvPr id="43" name="Gruppieren 42"/>
          <p:cNvGrpSpPr/>
          <p:nvPr/>
        </p:nvGrpSpPr>
        <p:grpSpPr>
          <a:xfrm>
            <a:off x="5849853" y="3504477"/>
            <a:ext cx="871625" cy="1182832"/>
            <a:chOff x="5536088" y="4109594"/>
            <a:chExt cx="1075198" cy="1459088"/>
          </a:xfrm>
        </p:grpSpPr>
        <p:sp>
          <p:nvSpPr>
            <p:cNvPr id="50" name="Rechteck 49"/>
            <p:cNvSpPr/>
            <p:nvPr/>
          </p:nvSpPr>
          <p:spPr>
            <a:xfrm>
              <a:off x="5633438" y="4807416"/>
              <a:ext cx="880499" cy="6510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633437" y="4703548"/>
              <a:ext cx="880500" cy="2121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5536088" y="4778021"/>
              <a:ext cx="239417" cy="759196"/>
            </a:xfrm>
            <a:prstGeom prst="roundRect">
              <a:avLst>
                <a:gd name="adj" fmla="val 4607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6371869" y="4778021"/>
              <a:ext cx="239417" cy="759196"/>
            </a:xfrm>
            <a:prstGeom prst="roundRect">
              <a:avLst>
                <a:gd name="adj" fmla="val 4607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5730252" y="4109594"/>
              <a:ext cx="656129" cy="6978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5545109" y="5433681"/>
              <a:ext cx="1054276" cy="135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5822950" y="4362668"/>
              <a:ext cx="185738" cy="185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6104665" y="4362668"/>
              <a:ext cx="185738" cy="185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6008688" y="4430713"/>
              <a:ext cx="9597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5727516" y="4430713"/>
              <a:ext cx="9597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6295416" y="4430713"/>
              <a:ext cx="9597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6897134" y="1998970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Broker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006538" y="3993093"/>
            <a:ext cx="36184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Allocation Environment</a:t>
            </a:r>
          </a:p>
          <a:p>
            <a:r>
              <a:rPr lang="en-US" sz="1400" b="1" dirty="0" smtClean="0"/>
              <a:t>Engineer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6005037" y="2695476"/>
            <a:ext cx="633135" cy="678202"/>
            <a:chOff x="7349818" y="2522320"/>
            <a:chExt cx="815493" cy="873541"/>
          </a:xfrm>
          <a:solidFill>
            <a:schemeClr val="bg1">
              <a:lumMod val="75000"/>
            </a:schemeClr>
          </a:solidFill>
        </p:grpSpPr>
        <p:sp>
          <p:nvSpPr>
            <p:cNvPr id="44" name="Nach oben gekrümmter Pfeil 43"/>
            <p:cNvSpPr/>
            <p:nvPr/>
          </p:nvSpPr>
          <p:spPr>
            <a:xfrm>
              <a:off x="7350579" y="3042049"/>
              <a:ext cx="814732" cy="353812"/>
            </a:xfrm>
            <a:prstGeom prst="curvedUp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Nach oben gekrümmter Pfeil 44"/>
            <p:cNvSpPr/>
            <p:nvPr/>
          </p:nvSpPr>
          <p:spPr>
            <a:xfrm rot="10800000">
              <a:off x="7349818" y="2522320"/>
              <a:ext cx="814732" cy="353812"/>
            </a:xfrm>
            <a:prstGeom prst="curvedUp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8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6190714" y="2015582"/>
            <a:ext cx="2471135" cy="32133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faltete Ecke 12"/>
          <p:cNvSpPr/>
          <p:nvPr/>
        </p:nvSpPr>
        <p:spPr>
          <a:xfrm rot="16200000">
            <a:off x="3182746" y="2836723"/>
            <a:ext cx="2438399" cy="1867501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b"/>
          <a:lstStyle/>
          <a:p>
            <a:pPr algn="ctr"/>
            <a:r>
              <a:rPr lang="en-GB" dirty="0" smtClean="0"/>
              <a:t>BPaaS Bundle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err="1" smtClean="0"/>
              <a:t>Motivating</a:t>
            </a:r>
            <a:r>
              <a:rPr lang="de-DE" sz="2500" dirty="0" smtClean="0"/>
              <a:t> </a:t>
            </a:r>
            <a:r>
              <a:rPr lang="de-DE" sz="2500" dirty="0" err="1" smtClean="0"/>
              <a:t>Example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9599"/>
            <a:ext cx="2438400" cy="2438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50" y="3139631"/>
            <a:ext cx="1406697" cy="10765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71" y="2135564"/>
            <a:ext cx="2045594" cy="20455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3" y="4226593"/>
            <a:ext cx="1906110" cy="635370"/>
          </a:xfrm>
          <a:prstGeom prst="rect">
            <a:avLst/>
          </a:prstGeom>
        </p:spPr>
      </p:pic>
      <p:sp>
        <p:nvSpPr>
          <p:cNvPr id="10" name="Pfeil nach links und rechts 9"/>
          <p:cNvSpPr/>
          <p:nvPr/>
        </p:nvSpPr>
        <p:spPr>
          <a:xfrm>
            <a:off x="2337488" y="3481865"/>
            <a:ext cx="1207363" cy="39208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14238063">
            <a:off x="5622181" y="2571949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 rot="18317574">
            <a:off x="5610443" y="3528996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winkelte Verbindung 14"/>
          <p:cNvCxnSpPr>
            <a:stCxn id="6" idx="2"/>
            <a:endCxn id="21" idx="2"/>
          </p:cNvCxnSpPr>
          <p:nvPr/>
        </p:nvCxnSpPr>
        <p:spPr>
          <a:xfrm rot="16200000" flipH="1">
            <a:off x="4112267" y="1914932"/>
            <a:ext cx="420949" cy="6207082"/>
          </a:xfrm>
          <a:prstGeom prst="bentConnector3">
            <a:avLst>
              <a:gd name="adj1" fmla="val 2007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izieren 4"/>
          <p:cNvSpPr/>
          <p:nvPr/>
        </p:nvSpPr>
        <p:spPr>
          <a:xfrm>
            <a:off x="7069770" y="2170061"/>
            <a:ext cx="1535837" cy="152873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6190714" y="199224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IaaS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2821771" y="1010512"/>
            <a:ext cx="2396809" cy="1244855"/>
          </a:xfrm>
          <a:prstGeom prst="wedgeRectCallout">
            <a:avLst>
              <a:gd name="adj1" fmla="val 11021"/>
              <a:gd name="adj2" fmla="val 11313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Ensure</a:t>
            </a:r>
            <a:r>
              <a:rPr lang="de-DE" sz="2400" dirty="0" smtClean="0"/>
              <a:t> a </a:t>
            </a:r>
            <a:r>
              <a:rPr lang="de-DE" sz="2400" dirty="0" err="1" smtClean="0"/>
              <a:t>certain</a:t>
            </a:r>
            <a:r>
              <a:rPr lang="de-DE" sz="2400" dirty="0" smtClean="0"/>
              <a:t> </a:t>
            </a:r>
            <a:r>
              <a:rPr lang="de-DE" sz="2400" dirty="0" err="1" smtClean="0"/>
              <a:t>response</a:t>
            </a:r>
            <a:r>
              <a:rPr lang="de-DE" sz="2400" dirty="0" smtClean="0"/>
              <a:t> time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availability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096223" y="5714082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Allowed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and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Availabe</a:t>
            </a:r>
            <a:r>
              <a:rPr lang="de-DE" dirty="0" smtClean="0">
                <a:latin typeface="Arial Narrow" panose="020B0606020202030204" pitchFamily="34" charset="0"/>
              </a:rPr>
              <a:t> Cloud </a:t>
            </a:r>
            <a:r>
              <a:rPr lang="de-DE" dirty="0" err="1" smtClean="0">
                <a:latin typeface="Arial Narrow" panose="020B0606020202030204" pitchFamily="34" charset="0"/>
              </a:rPr>
              <a:t>Infrastructures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smtClean="0">
                <a:latin typeface="Arial Narrow" panose="020B0606020202030204" pitchFamily="34" charset="0"/>
              </a:rPr>
              <a:t>/ Providers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207946" y="4849145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PaaS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3" name="Gewitterblitz 2"/>
          <p:cNvSpPr/>
          <p:nvPr/>
        </p:nvSpPr>
        <p:spPr>
          <a:xfrm>
            <a:off x="6837197" y="2281321"/>
            <a:ext cx="730130" cy="999902"/>
          </a:xfrm>
          <a:prstGeom prst="lightningBol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ige Legende 21"/>
          <p:cNvSpPr/>
          <p:nvPr/>
        </p:nvSpPr>
        <p:spPr>
          <a:xfrm>
            <a:off x="6043496" y="365023"/>
            <a:ext cx="3047662" cy="1244855"/>
          </a:xfrm>
          <a:prstGeom prst="wedgeRectCallout">
            <a:avLst>
              <a:gd name="adj1" fmla="val 12581"/>
              <a:gd name="adj2" fmla="val 12065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Something </a:t>
            </a:r>
            <a:r>
              <a:rPr lang="de-DE" sz="2400" dirty="0" err="1" smtClean="0"/>
              <a:t>happens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a </a:t>
            </a:r>
            <a:r>
              <a:rPr lang="de-DE" sz="2400" dirty="0" err="1" smtClean="0"/>
              <a:t>component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IaaS</a:t>
            </a:r>
            <a:r>
              <a:rPr lang="de-DE" sz="2400" dirty="0" smtClean="0"/>
              <a:t> </a:t>
            </a:r>
            <a:r>
              <a:rPr lang="de-DE" sz="2400" dirty="0" err="1" smtClean="0"/>
              <a:t>cloud</a:t>
            </a:r>
            <a:r>
              <a:rPr lang="de-DE" sz="2400" dirty="0" smtClean="0"/>
              <a:t> </a:t>
            </a:r>
            <a:r>
              <a:rPr lang="de-DE" sz="2400" dirty="0" err="1" smtClean="0"/>
              <a:t>provider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23" name="Rechteckige Legende 22"/>
          <p:cNvSpPr/>
          <p:nvPr/>
        </p:nvSpPr>
        <p:spPr>
          <a:xfrm>
            <a:off x="3811137" y="5378799"/>
            <a:ext cx="2396809" cy="1244855"/>
          </a:xfrm>
          <a:prstGeom prst="wedgeRectCallout">
            <a:avLst>
              <a:gd name="adj1" fmla="val 31148"/>
              <a:gd name="adj2" fmla="val -12111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Migration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happen.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7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00"/>
    </mc:Choice>
    <mc:Fallback xmlns="">
      <p:transition spd="slow" advTm="38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14" grpId="0" animBg="1"/>
      <p:bldP spid="3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 smtClean="0"/>
              <a:t>ALLOCATION ENVIRONMENT: DMN-TO-CAMEL-MAPPER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EF5301-6CB9-4036-932F-7497656FBF09}" type="slidenum">
              <a:rPr lang="de-DE" smtClean="0"/>
              <a:t>30</a:t>
            </a:fld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1800611" y="2565890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high-level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969120" y="1964482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high-level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138694" y="2583745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high-level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31" name="Gefaltete Ecke 30"/>
          <p:cNvSpPr/>
          <p:nvPr/>
        </p:nvSpPr>
        <p:spPr>
          <a:xfrm>
            <a:off x="2483769" y="4378892"/>
            <a:ext cx="2502208" cy="1428824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BPaaS Bundle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4" name="Gruppieren 33"/>
          <p:cNvGrpSpPr/>
          <p:nvPr/>
        </p:nvGrpSpPr>
        <p:grpSpPr>
          <a:xfrm rot="16200000">
            <a:off x="2906634" y="2894242"/>
            <a:ext cx="1647988" cy="1727752"/>
            <a:chOff x="5357659" y="2814877"/>
            <a:chExt cx="1647988" cy="1727752"/>
          </a:xfrm>
        </p:grpSpPr>
        <p:sp>
          <p:nvSpPr>
            <p:cNvPr id="20" name="Ellipse 19"/>
            <p:cNvSpPr/>
            <p:nvPr/>
          </p:nvSpPr>
          <p:spPr>
            <a:xfrm>
              <a:off x="5375514" y="3474720"/>
              <a:ext cx="408066" cy="4080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ogen 29"/>
            <p:cNvSpPr/>
            <p:nvPr/>
          </p:nvSpPr>
          <p:spPr>
            <a:xfrm rot="5400000">
              <a:off x="5360016" y="2814877"/>
              <a:ext cx="863876" cy="863876"/>
            </a:xfrm>
            <a:prstGeom prst="arc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Bogen 34"/>
            <p:cNvSpPr/>
            <p:nvPr/>
          </p:nvSpPr>
          <p:spPr>
            <a:xfrm>
              <a:off x="5357659" y="3678753"/>
              <a:ext cx="863876" cy="863876"/>
            </a:xfrm>
            <a:prstGeom prst="arc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Gerader Verbinder 31"/>
            <p:cNvCxnSpPr>
              <a:stCxn id="35" idx="0"/>
            </p:cNvCxnSpPr>
            <p:nvPr/>
          </p:nvCxnSpPr>
          <p:spPr>
            <a:xfrm>
              <a:off x="5789597" y="3678753"/>
              <a:ext cx="804932" cy="0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/>
            <p:cNvSpPr/>
            <p:nvPr/>
          </p:nvSpPr>
          <p:spPr>
            <a:xfrm>
              <a:off x="6004436" y="2838749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594529" y="3478451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996914" y="4099923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69" y="5179425"/>
            <a:ext cx="1408396" cy="280123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39" y="1636820"/>
            <a:ext cx="755047" cy="1008112"/>
          </a:xfrm>
          <a:prstGeom prst="rect">
            <a:avLst/>
          </a:prstGeom>
        </p:spPr>
      </p:pic>
      <p:grpSp>
        <p:nvGrpSpPr>
          <p:cNvPr id="43" name="Gruppieren 42"/>
          <p:cNvGrpSpPr/>
          <p:nvPr/>
        </p:nvGrpSpPr>
        <p:grpSpPr>
          <a:xfrm>
            <a:off x="5849853" y="3504477"/>
            <a:ext cx="871625" cy="1182832"/>
            <a:chOff x="5536088" y="4109594"/>
            <a:chExt cx="1075198" cy="1459088"/>
          </a:xfrm>
        </p:grpSpPr>
        <p:sp>
          <p:nvSpPr>
            <p:cNvPr id="50" name="Rechteck 49"/>
            <p:cNvSpPr/>
            <p:nvPr/>
          </p:nvSpPr>
          <p:spPr>
            <a:xfrm>
              <a:off x="5633438" y="4807416"/>
              <a:ext cx="880499" cy="6510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633437" y="4703548"/>
              <a:ext cx="880500" cy="2121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5536088" y="4778021"/>
              <a:ext cx="239417" cy="759196"/>
            </a:xfrm>
            <a:prstGeom prst="roundRect">
              <a:avLst>
                <a:gd name="adj" fmla="val 4607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6371869" y="4778021"/>
              <a:ext cx="239417" cy="759196"/>
            </a:xfrm>
            <a:prstGeom prst="roundRect">
              <a:avLst>
                <a:gd name="adj" fmla="val 4607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5730252" y="4109594"/>
              <a:ext cx="656129" cy="6978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5545109" y="5433681"/>
              <a:ext cx="1054276" cy="135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5822950" y="4362668"/>
              <a:ext cx="185738" cy="185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6104665" y="4362668"/>
              <a:ext cx="185738" cy="185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6008688" y="4430713"/>
              <a:ext cx="9597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5727516" y="4430713"/>
              <a:ext cx="9597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6295416" y="4430713"/>
              <a:ext cx="9597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6897134" y="1998970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Broker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6005037" y="2695476"/>
            <a:ext cx="633135" cy="678202"/>
            <a:chOff x="7349818" y="2522320"/>
            <a:chExt cx="815493" cy="873541"/>
          </a:xfrm>
          <a:solidFill>
            <a:schemeClr val="bg1">
              <a:lumMod val="75000"/>
            </a:schemeClr>
          </a:solidFill>
        </p:grpSpPr>
        <p:sp>
          <p:nvSpPr>
            <p:cNvPr id="44" name="Nach oben gekrümmter Pfeil 43"/>
            <p:cNvSpPr/>
            <p:nvPr/>
          </p:nvSpPr>
          <p:spPr>
            <a:xfrm>
              <a:off x="7350579" y="3042049"/>
              <a:ext cx="814732" cy="353812"/>
            </a:xfrm>
            <a:prstGeom prst="curvedUp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Nach oben gekrümmter Pfeil 44"/>
            <p:cNvSpPr/>
            <p:nvPr/>
          </p:nvSpPr>
          <p:spPr>
            <a:xfrm rot="10800000">
              <a:off x="7349818" y="2522320"/>
              <a:ext cx="814732" cy="353812"/>
            </a:xfrm>
            <a:prstGeom prst="curvedUp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-72082" y="1728758"/>
            <a:ext cx="7638605" cy="4262895"/>
            <a:chOff x="3464343" y="4083966"/>
            <a:chExt cx="3259596" cy="1819092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5492" y="4150174"/>
              <a:ext cx="3038447" cy="1752884"/>
            </a:xfrm>
            <a:prstGeom prst="rect">
              <a:avLst/>
            </a:prstGeom>
          </p:spPr>
        </p:pic>
        <p:pic>
          <p:nvPicPr>
            <p:cNvPr id="38" name="Picture 2" descr="CAM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343" y="4083966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3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 smtClean="0"/>
              <a:t>ALLOCATION ENVIRONMENT: DMN-TO-CAMEL-MAPPER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EF5301-6CB9-4036-932F-7497656FBF09}" type="slidenum">
              <a:rPr lang="de-DE" smtClean="0"/>
              <a:t>31</a:t>
            </a:fld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1800611" y="2565890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business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969120" y="1964482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business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138694" y="2583745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technical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31" name="Gefaltete Ecke 30"/>
          <p:cNvSpPr/>
          <p:nvPr/>
        </p:nvSpPr>
        <p:spPr>
          <a:xfrm>
            <a:off x="2483769" y="4378892"/>
            <a:ext cx="2502208" cy="1428824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BPaaS Bundle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4" name="Gruppieren 33"/>
          <p:cNvGrpSpPr/>
          <p:nvPr/>
        </p:nvGrpSpPr>
        <p:grpSpPr>
          <a:xfrm rot="16200000">
            <a:off x="2906634" y="2894242"/>
            <a:ext cx="1647988" cy="1727752"/>
            <a:chOff x="5357659" y="2814877"/>
            <a:chExt cx="1647988" cy="1727752"/>
          </a:xfrm>
        </p:grpSpPr>
        <p:sp>
          <p:nvSpPr>
            <p:cNvPr id="20" name="Ellipse 19"/>
            <p:cNvSpPr/>
            <p:nvPr/>
          </p:nvSpPr>
          <p:spPr>
            <a:xfrm>
              <a:off x="5375514" y="3474720"/>
              <a:ext cx="408066" cy="4080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ogen 29"/>
            <p:cNvSpPr/>
            <p:nvPr/>
          </p:nvSpPr>
          <p:spPr>
            <a:xfrm rot="5400000">
              <a:off x="5360016" y="2814877"/>
              <a:ext cx="863876" cy="863876"/>
            </a:xfrm>
            <a:prstGeom prst="arc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Bogen 34"/>
            <p:cNvSpPr/>
            <p:nvPr/>
          </p:nvSpPr>
          <p:spPr>
            <a:xfrm>
              <a:off x="5357659" y="3678753"/>
              <a:ext cx="863876" cy="863876"/>
            </a:xfrm>
            <a:prstGeom prst="arc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Gerader Verbinder 31"/>
            <p:cNvCxnSpPr>
              <a:stCxn id="35" idx="0"/>
            </p:cNvCxnSpPr>
            <p:nvPr/>
          </p:nvCxnSpPr>
          <p:spPr>
            <a:xfrm>
              <a:off x="5789597" y="3678753"/>
              <a:ext cx="804932" cy="0"/>
            </a:xfrm>
            <a:prstGeom prst="line">
              <a:avLst/>
            </a:prstGeom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/>
            <p:cNvSpPr/>
            <p:nvPr/>
          </p:nvSpPr>
          <p:spPr>
            <a:xfrm>
              <a:off x="6004436" y="2838749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594529" y="3478451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996914" y="4099923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2577250" y="5022424"/>
            <a:ext cx="1153377" cy="643668"/>
            <a:chOff x="3464343" y="4083966"/>
            <a:chExt cx="3259596" cy="1819092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5492" y="4150174"/>
              <a:ext cx="3038447" cy="1752884"/>
            </a:xfrm>
            <a:prstGeom prst="rect">
              <a:avLst/>
            </a:prstGeom>
          </p:spPr>
        </p:pic>
        <p:pic>
          <p:nvPicPr>
            <p:cNvPr id="38" name="Picture 2" descr="CAM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343" y="4083966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969" y="5179425"/>
            <a:ext cx="1408396" cy="280123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39" y="1636820"/>
            <a:ext cx="755047" cy="1008112"/>
          </a:xfrm>
          <a:prstGeom prst="rect">
            <a:avLst/>
          </a:prstGeom>
        </p:spPr>
      </p:pic>
      <p:grpSp>
        <p:nvGrpSpPr>
          <p:cNvPr id="43" name="Gruppieren 42"/>
          <p:cNvGrpSpPr/>
          <p:nvPr/>
        </p:nvGrpSpPr>
        <p:grpSpPr>
          <a:xfrm>
            <a:off x="5849853" y="3504477"/>
            <a:ext cx="871625" cy="1182832"/>
            <a:chOff x="5536088" y="4109594"/>
            <a:chExt cx="1075198" cy="1459088"/>
          </a:xfrm>
        </p:grpSpPr>
        <p:sp>
          <p:nvSpPr>
            <p:cNvPr id="50" name="Rechteck 49"/>
            <p:cNvSpPr/>
            <p:nvPr/>
          </p:nvSpPr>
          <p:spPr>
            <a:xfrm>
              <a:off x="5633438" y="4807416"/>
              <a:ext cx="880499" cy="6510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633437" y="4703548"/>
              <a:ext cx="880500" cy="2121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5536088" y="4778021"/>
              <a:ext cx="239417" cy="759196"/>
            </a:xfrm>
            <a:prstGeom prst="roundRect">
              <a:avLst>
                <a:gd name="adj" fmla="val 4607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Abgerundetes Rechteck 52"/>
            <p:cNvSpPr/>
            <p:nvPr/>
          </p:nvSpPr>
          <p:spPr>
            <a:xfrm>
              <a:off x="6371869" y="4778021"/>
              <a:ext cx="239417" cy="759196"/>
            </a:xfrm>
            <a:prstGeom prst="roundRect">
              <a:avLst>
                <a:gd name="adj" fmla="val 4607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/>
            <p:cNvSpPr/>
            <p:nvPr/>
          </p:nvSpPr>
          <p:spPr>
            <a:xfrm>
              <a:off x="5730252" y="4109594"/>
              <a:ext cx="656129" cy="6978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5545109" y="5433681"/>
              <a:ext cx="1054276" cy="135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5822950" y="4362668"/>
              <a:ext cx="185738" cy="185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6104665" y="4362668"/>
              <a:ext cx="185738" cy="18573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6008688" y="4430713"/>
              <a:ext cx="9597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5727516" y="4430713"/>
              <a:ext cx="9597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hteck 59"/>
            <p:cNvSpPr/>
            <p:nvPr/>
          </p:nvSpPr>
          <p:spPr>
            <a:xfrm>
              <a:off x="6295416" y="4430713"/>
              <a:ext cx="9597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6897134" y="1998970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Broker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006538" y="3993093"/>
            <a:ext cx="36184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Allocation Environment</a:t>
            </a:r>
          </a:p>
          <a:p>
            <a:r>
              <a:rPr lang="en-US" sz="1400" b="1" dirty="0" smtClean="0"/>
              <a:t>Engineer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pic>
        <p:nvPicPr>
          <p:cNvPr id="63" name="Picture 2" descr="http://iconmonstr.com/wp-content/g/gd/makefg.php?i=../assets/preview/2012/png/iconmonstr-help-6.png&amp;r=0&amp;g=0&amp;b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0" y="2310789"/>
            <a:ext cx="857730" cy="85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005037" y="2695476"/>
            <a:ext cx="633135" cy="678202"/>
            <a:chOff x="7349818" y="2522320"/>
            <a:chExt cx="815493" cy="873541"/>
          </a:xfrm>
          <a:solidFill>
            <a:schemeClr val="bg1">
              <a:lumMod val="75000"/>
            </a:schemeClr>
          </a:solidFill>
        </p:grpSpPr>
        <p:sp>
          <p:nvSpPr>
            <p:cNvPr id="6" name="Nach oben gekrümmter Pfeil 5"/>
            <p:cNvSpPr/>
            <p:nvPr/>
          </p:nvSpPr>
          <p:spPr>
            <a:xfrm>
              <a:off x="7350579" y="3042049"/>
              <a:ext cx="814732" cy="353812"/>
            </a:xfrm>
            <a:prstGeom prst="curvedUp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Nach oben gekrümmter Pfeil 64"/>
            <p:cNvSpPr/>
            <p:nvPr/>
          </p:nvSpPr>
          <p:spPr>
            <a:xfrm rot="10800000">
              <a:off x="7349818" y="2522320"/>
              <a:ext cx="814732" cy="353812"/>
            </a:xfrm>
            <a:prstGeom prst="curvedUp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feld 65"/>
          <p:cNvSpPr txBox="1"/>
          <p:nvPr/>
        </p:nvSpPr>
        <p:spPr>
          <a:xfrm>
            <a:off x="6832737" y="2873196"/>
            <a:ext cx="36184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again full </a:t>
            </a:r>
          </a:p>
          <a:p>
            <a:r>
              <a:rPr lang="en-US" sz="1400" b="1" dirty="0" smtClean="0"/>
              <a:t>iteration required?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82737" y="3174092"/>
            <a:ext cx="1996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changing´values</a:t>
            </a:r>
            <a:r>
              <a:rPr lang="en-US" sz="1400" b="1" dirty="0" smtClean="0"/>
              <a:t>: </a:t>
            </a:r>
          </a:p>
          <a:p>
            <a:endParaRPr lang="en-US" sz="1400" b="1" dirty="0"/>
          </a:p>
          <a:p>
            <a:r>
              <a:rPr lang="en-US" sz="1400" b="1" dirty="0" smtClean="0"/>
              <a:t>expected # of customers from 50 to 200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 smtClean="0"/>
              <a:t>ALLOCATION ENVIRONMENT: DMN-TO-CAMEL-MAPPER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EF5301-6CB9-4036-932F-7497656FBF09}" type="slidenum">
              <a:rPr lang="de-DE" smtClean="0"/>
              <a:t>32</a:t>
            </a:fld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1785113" y="2550392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business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2969120" y="1964482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business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4138694" y="2531491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technical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31" name="Gefaltete Ecke 30"/>
          <p:cNvSpPr/>
          <p:nvPr/>
        </p:nvSpPr>
        <p:spPr>
          <a:xfrm>
            <a:off x="2483769" y="4378892"/>
            <a:ext cx="2502208" cy="1428824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BPaaS Bundle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 rot="16200000">
            <a:off x="3526595" y="4156191"/>
            <a:ext cx="408066" cy="40806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Gerader Verbinder 31"/>
          <p:cNvCxnSpPr/>
          <p:nvPr/>
        </p:nvCxnSpPr>
        <p:spPr>
          <a:xfrm flipV="1">
            <a:off x="3730628" y="3999429"/>
            <a:ext cx="0" cy="150745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2577250" y="5022424"/>
            <a:ext cx="1153377" cy="643668"/>
            <a:chOff x="3464343" y="4083966"/>
            <a:chExt cx="3259596" cy="1819092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5492" y="4150174"/>
              <a:ext cx="3038447" cy="1752884"/>
            </a:xfrm>
            <a:prstGeom prst="rect">
              <a:avLst/>
            </a:prstGeom>
          </p:spPr>
        </p:pic>
        <p:pic>
          <p:nvPicPr>
            <p:cNvPr id="38" name="Picture 2" descr="CAM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343" y="4083966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969" y="5179425"/>
            <a:ext cx="1408396" cy="280123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91" y="2034262"/>
            <a:ext cx="755047" cy="1008112"/>
          </a:xfrm>
          <a:prstGeom prst="rect">
            <a:avLst/>
          </a:prstGeom>
        </p:spPr>
      </p:pic>
      <p:sp>
        <p:nvSpPr>
          <p:cNvPr id="61" name="Textfeld 60"/>
          <p:cNvSpPr txBox="1"/>
          <p:nvPr/>
        </p:nvSpPr>
        <p:spPr>
          <a:xfrm>
            <a:off x="6895586" y="2396412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Broker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45323" y="3493918"/>
            <a:ext cx="1996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usiness IT-aligned CAMEL creation </a:t>
            </a:r>
          </a:p>
          <a:p>
            <a:endParaRPr lang="en-US" sz="1400" b="1" dirty="0"/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2409986" y="3433029"/>
            <a:ext cx="5517397" cy="566399"/>
          </a:xfrm>
          <a:prstGeom prst="roundRect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Decision Layer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5" name="Picture 2" descr="CAM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80145"/>
            <a:ext cx="1097136" cy="3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feld 45"/>
          <p:cNvSpPr txBox="1"/>
          <p:nvPr/>
        </p:nvSpPr>
        <p:spPr>
          <a:xfrm>
            <a:off x="2983053" y="3526413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6B2AC"/>
                </a:solidFill>
                <a:latin typeface="Arial" panose="020B0604020202020204" pitchFamily="34" charset="0"/>
              </a:rPr>
              <a:t>DMN™</a:t>
            </a:r>
            <a:endParaRPr lang="en-GB" sz="1600" b="1" i="0" dirty="0">
              <a:solidFill>
                <a:srgbClr val="16B2A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Bogen 68"/>
          <p:cNvSpPr/>
          <p:nvPr/>
        </p:nvSpPr>
        <p:spPr>
          <a:xfrm>
            <a:off x="2832837" y="2986968"/>
            <a:ext cx="863876" cy="863876"/>
          </a:xfrm>
          <a:prstGeom prst="arc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Bogen 69"/>
          <p:cNvSpPr/>
          <p:nvPr/>
        </p:nvSpPr>
        <p:spPr>
          <a:xfrm rot="16200000">
            <a:off x="3696713" y="2989325"/>
            <a:ext cx="863876" cy="863876"/>
          </a:xfrm>
          <a:prstGeom prst="arc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Gerader Verbinder 70"/>
          <p:cNvCxnSpPr>
            <a:stCxn id="70" idx="0"/>
          </p:cNvCxnSpPr>
          <p:nvPr/>
        </p:nvCxnSpPr>
        <p:spPr>
          <a:xfrm rot="16200000">
            <a:off x="3294247" y="3018797"/>
            <a:ext cx="804932" cy="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 rot="16200000">
            <a:off x="2855183" y="2796832"/>
            <a:ext cx="411118" cy="408066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llipse 72"/>
          <p:cNvSpPr/>
          <p:nvPr/>
        </p:nvSpPr>
        <p:spPr>
          <a:xfrm rot="16200000">
            <a:off x="3494885" y="2206739"/>
            <a:ext cx="411118" cy="408066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llipse 73"/>
          <p:cNvSpPr/>
          <p:nvPr/>
        </p:nvSpPr>
        <p:spPr>
          <a:xfrm rot="16200000">
            <a:off x="4116357" y="2804354"/>
            <a:ext cx="411118" cy="408066"/>
          </a:xfrm>
          <a:prstGeom prst="ellipse">
            <a:avLst/>
          </a:prstGeom>
          <a:solidFill>
            <a:schemeClr val="bg1">
              <a:alpha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d30y9cdsu7xlg0.cloudfront.net/png/93071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8" y="2462762"/>
            <a:ext cx="1036849" cy="103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/>
              <a:t>ALLOCATION ENVIRONMENT: DMN-TO-CAMEL-MAPPER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33</a:t>
            </a:fld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210587" y="3529117"/>
            <a:ext cx="3695700" cy="2110338"/>
            <a:chOff x="4572000" y="4437306"/>
            <a:chExt cx="3695700" cy="2110338"/>
          </a:xfrm>
        </p:grpSpPr>
        <p:sp>
          <p:nvSpPr>
            <p:cNvPr id="6" name="Gefaltete Ecke 5"/>
            <p:cNvSpPr/>
            <p:nvPr/>
          </p:nvSpPr>
          <p:spPr>
            <a:xfrm>
              <a:off x="4572000" y="4437306"/>
              <a:ext cx="3695700" cy="2110338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3493" y="4593831"/>
              <a:ext cx="3038447" cy="1752884"/>
            </a:xfrm>
            <a:prstGeom prst="rect">
              <a:avLst/>
            </a:prstGeom>
          </p:spPr>
        </p:pic>
        <p:pic>
          <p:nvPicPr>
            <p:cNvPr id="8" name="Picture 2" descr="CAM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344" y="4527623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Abgerundetes Rechteck 8"/>
          <p:cNvSpPr/>
          <p:nvPr/>
        </p:nvSpPr>
        <p:spPr>
          <a:xfrm>
            <a:off x="1210587" y="2804160"/>
            <a:ext cx="3695700" cy="548640"/>
          </a:xfrm>
          <a:prstGeom prst="roundRect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Decision Layer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211" y="2628933"/>
            <a:ext cx="716904" cy="35045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418500" y="2983766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6B2AC"/>
                </a:solidFill>
                <a:latin typeface="Arial" panose="020B0604020202020204" pitchFamily="34" charset="0"/>
              </a:rPr>
              <a:t>DMN™</a:t>
            </a:r>
            <a:endParaRPr lang="en-GB" sz="1600" b="1" i="0" dirty="0">
              <a:solidFill>
                <a:srgbClr val="16B2A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409332" y="3153043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Decision Model And Notation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standardized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human readable as Decision Table (DT)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428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/>
              <a:t>ALLOCATION ENVIRONMENT: DMN-TO-CAMEL-MAPPER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34</a:t>
            </a:fld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210587" y="3529117"/>
            <a:ext cx="3695700" cy="2110338"/>
            <a:chOff x="4572000" y="4437306"/>
            <a:chExt cx="3695700" cy="2110338"/>
          </a:xfrm>
        </p:grpSpPr>
        <p:sp>
          <p:nvSpPr>
            <p:cNvPr id="6" name="Gefaltete Ecke 5"/>
            <p:cNvSpPr/>
            <p:nvPr/>
          </p:nvSpPr>
          <p:spPr>
            <a:xfrm>
              <a:off x="4572000" y="4437306"/>
              <a:ext cx="3695700" cy="2110338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3493" y="4593831"/>
              <a:ext cx="3038447" cy="1752884"/>
            </a:xfrm>
            <a:prstGeom prst="rect">
              <a:avLst/>
            </a:prstGeom>
          </p:spPr>
        </p:pic>
        <p:pic>
          <p:nvPicPr>
            <p:cNvPr id="8" name="Picture 2" descr="CAM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344" y="4527623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Abgerundetes Rechteck 8"/>
          <p:cNvSpPr/>
          <p:nvPr/>
        </p:nvSpPr>
        <p:spPr>
          <a:xfrm>
            <a:off x="1210587" y="2804160"/>
            <a:ext cx="3695700" cy="548640"/>
          </a:xfrm>
          <a:prstGeom prst="roundRect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Decision 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409332" y="2432373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comprises multiple sub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provider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deployment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monitoring models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scalability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3" name="Picture 2" descr="CAM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32" y="2432373"/>
            <a:ext cx="1353185" cy="4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4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/>
              <a:t>ALLOCATION ENVIRONMENT: DMN-TO-CAMEL-MAPPER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35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38766" y="2836190"/>
            <a:ext cx="4781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  <a:hlinkClick r:id="rId2"/>
              </a:rPr>
              <a:t>DMN Table Modelling</a:t>
            </a:r>
            <a:endParaRPr lang="en-US" sz="32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91288"/>
            <a:ext cx="2636940" cy="5991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066" y="3093394"/>
            <a:ext cx="3239095" cy="7360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/>
              <a:t>ALLOCATION ENVIRONMENT: DMN-TO-CAMEL-MAPPER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36</a:t>
            </a:fld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913779" y="4872409"/>
            <a:ext cx="1183631" cy="675883"/>
            <a:chOff x="4572000" y="4437306"/>
            <a:chExt cx="3695700" cy="2110338"/>
          </a:xfrm>
        </p:grpSpPr>
        <p:sp>
          <p:nvSpPr>
            <p:cNvPr id="6" name="Gefaltete Ecke 5"/>
            <p:cNvSpPr/>
            <p:nvPr/>
          </p:nvSpPr>
          <p:spPr>
            <a:xfrm>
              <a:off x="4572000" y="4437306"/>
              <a:ext cx="3695700" cy="2110338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3493" y="4593831"/>
              <a:ext cx="3038447" cy="1752884"/>
            </a:xfrm>
            <a:prstGeom prst="rect">
              <a:avLst/>
            </a:prstGeom>
          </p:spPr>
        </p:pic>
        <p:pic>
          <p:nvPicPr>
            <p:cNvPr id="8" name="Picture 2" descr="CAM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344" y="4527623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Abgerundetes Rechteck 8"/>
          <p:cNvSpPr/>
          <p:nvPr/>
        </p:nvSpPr>
        <p:spPr>
          <a:xfrm>
            <a:off x="1271549" y="1836188"/>
            <a:ext cx="6616057" cy="548640"/>
          </a:xfrm>
          <a:prstGeom prst="roundRect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Decision Layer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10307" y="5455786"/>
            <a:ext cx="2296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400" dirty="0" smtClean="0"/>
              <a:t>output: CAMEL fragment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1523339" y="1906398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16B2AC"/>
                </a:solidFill>
                <a:latin typeface="Arial" panose="020B0604020202020204" pitchFamily="34" charset="0"/>
              </a:rPr>
              <a:t>DMN™</a:t>
            </a:r>
            <a:endParaRPr lang="en-GB" sz="1600" b="1" i="0" dirty="0">
              <a:solidFill>
                <a:srgbClr val="16B2A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4408025" y="2468453"/>
            <a:ext cx="402104" cy="711504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unten 18"/>
          <p:cNvSpPr/>
          <p:nvPr/>
        </p:nvSpPr>
        <p:spPr>
          <a:xfrm rot="2830742">
            <a:off x="2179029" y="3388509"/>
            <a:ext cx="166983" cy="295469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unten 19"/>
          <p:cNvSpPr/>
          <p:nvPr/>
        </p:nvSpPr>
        <p:spPr>
          <a:xfrm rot="18778182">
            <a:off x="6744223" y="3392470"/>
            <a:ext cx="190078" cy="281095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feil nach unten 20"/>
          <p:cNvSpPr/>
          <p:nvPr/>
        </p:nvSpPr>
        <p:spPr>
          <a:xfrm>
            <a:off x="1435256" y="4419404"/>
            <a:ext cx="208396" cy="368747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feil nach unten 21"/>
          <p:cNvSpPr/>
          <p:nvPr/>
        </p:nvSpPr>
        <p:spPr>
          <a:xfrm>
            <a:off x="7251564" y="4403002"/>
            <a:ext cx="208396" cy="368747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pieren 22"/>
          <p:cNvGrpSpPr/>
          <p:nvPr/>
        </p:nvGrpSpPr>
        <p:grpSpPr>
          <a:xfrm>
            <a:off x="6810774" y="4848574"/>
            <a:ext cx="1183631" cy="675883"/>
            <a:chOff x="4572000" y="4437306"/>
            <a:chExt cx="3695700" cy="2110338"/>
          </a:xfrm>
        </p:grpSpPr>
        <p:sp>
          <p:nvSpPr>
            <p:cNvPr id="24" name="Gefaltete Ecke 23"/>
            <p:cNvSpPr/>
            <p:nvPr/>
          </p:nvSpPr>
          <p:spPr>
            <a:xfrm>
              <a:off x="4572000" y="4437306"/>
              <a:ext cx="3695700" cy="2110338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3493" y="4593831"/>
              <a:ext cx="3038447" cy="1752884"/>
            </a:xfrm>
            <a:prstGeom prst="rect">
              <a:avLst/>
            </a:prstGeom>
          </p:spPr>
        </p:pic>
        <p:pic>
          <p:nvPicPr>
            <p:cNvPr id="26" name="Picture 2" descr="CAM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344" y="4527623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hteck 27"/>
          <p:cNvSpPr/>
          <p:nvPr/>
        </p:nvSpPr>
        <p:spPr>
          <a:xfrm>
            <a:off x="3127252" y="109195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sz="1400" dirty="0"/>
              <a:t>i</a:t>
            </a:r>
            <a:r>
              <a:rPr lang="en-US" sz="1400" dirty="0" smtClean="0"/>
              <a:t>nput: set of business/technical values</a:t>
            </a:r>
            <a:endParaRPr lang="en-US" sz="1400" dirty="0"/>
          </a:p>
        </p:txBody>
      </p:sp>
      <p:sp>
        <p:nvSpPr>
          <p:cNvPr id="30" name="Rechteck 29"/>
          <p:cNvSpPr/>
          <p:nvPr/>
        </p:nvSpPr>
        <p:spPr>
          <a:xfrm>
            <a:off x="6219473" y="5351329"/>
            <a:ext cx="2296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1400" dirty="0" smtClean="0"/>
              <a:t>output: CAMEL fragment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73" y="3797543"/>
            <a:ext cx="2636940" cy="5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/>
              <a:t>ALLOCATION ENVIRONMENT: DMN-TO-CAMEL-MAPPER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37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1520" y="1712562"/>
            <a:ext cx="478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Architecture</a:t>
            </a:r>
          </a:p>
        </p:txBody>
      </p:sp>
      <p:sp>
        <p:nvSpPr>
          <p:cNvPr id="5" name="Rechteck 4"/>
          <p:cNvSpPr/>
          <p:nvPr/>
        </p:nvSpPr>
        <p:spPr>
          <a:xfrm>
            <a:off x="4444527" y="2764087"/>
            <a:ext cx="3005629" cy="3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</a:t>
            </a:r>
            <a:endParaRPr lang="en-US" dirty="0"/>
          </a:p>
        </p:txBody>
      </p:sp>
      <p:sp>
        <p:nvSpPr>
          <p:cNvPr id="6" name="Flussdiagramm: Magnetplattenspeicher 5"/>
          <p:cNvSpPr/>
          <p:nvPr/>
        </p:nvSpPr>
        <p:spPr>
          <a:xfrm>
            <a:off x="2237628" y="3615928"/>
            <a:ext cx="1456542" cy="6567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DMN Table Repository</a:t>
            </a:r>
            <a:endParaRPr lang="en-US" sz="1050" dirty="0"/>
          </a:p>
        </p:txBody>
      </p:sp>
      <p:sp>
        <p:nvSpPr>
          <p:cNvPr id="7" name="Rechteck 6"/>
          <p:cNvSpPr/>
          <p:nvPr/>
        </p:nvSpPr>
        <p:spPr>
          <a:xfrm>
            <a:off x="4444526" y="3338291"/>
            <a:ext cx="3005630" cy="15396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DMN-to-CAMEL-Mapper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lussdiagramm: Magnetplattenspeicher 7"/>
          <p:cNvSpPr/>
          <p:nvPr/>
        </p:nvSpPr>
        <p:spPr>
          <a:xfrm>
            <a:off x="5256930" y="5217846"/>
            <a:ext cx="1456542" cy="59418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CAMEL Fragment Repository</a:t>
            </a:r>
            <a:endParaRPr lang="en-US" sz="1000" dirty="0"/>
          </a:p>
        </p:txBody>
      </p:sp>
      <p:sp>
        <p:nvSpPr>
          <p:cNvPr id="9" name="Rechteck 8"/>
          <p:cNvSpPr/>
          <p:nvPr/>
        </p:nvSpPr>
        <p:spPr>
          <a:xfrm>
            <a:off x="5354733" y="4234780"/>
            <a:ext cx="1185215" cy="40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DMN Execution Engine</a:t>
            </a:r>
            <a:endParaRPr lang="en-US" sz="1000" dirty="0"/>
          </a:p>
        </p:txBody>
      </p:sp>
      <p:sp>
        <p:nvSpPr>
          <p:cNvPr id="10" name="Rechteck 9"/>
          <p:cNvSpPr/>
          <p:nvPr/>
        </p:nvSpPr>
        <p:spPr>
          <a:xfrm>
            <a:off x="4664323" y="3678470"/>
            <a:ext cx="1185215" cy="40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Requirement</a:t>
            </a:r>
          </a:p>
          <a:p>
            <a:pPr algn="ctr"/>
            <a:r>
              <a:rPr lang="en-US" sz="900" dirty="0" smtClean="0"/>
              <a:t>Mapper</a:t>
            </a:r>
            <a:endParaRPr lang="en-US" sz="900" dirty="0"/>
          </a:p>
        </p:txBody>
      </p:sp>
      <p:sp>
        <p:nvSpPr>
          <p:cNvPr id="11" name="Rechteck 10"/>
          <p:cNvSpPr/>
          <p:nvPr/>
        </p:nvSpPr>
        <p:spPr>
          <a:xfrm>
            <a:off x="6007368" y="3686095"/>
            <a:ext cx="1185215" cy="40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CAMEL</a:t>
            </a:r>
          </a:p>
          <a:p>
            <a:pPr algn="ctr"/>
            <a:r>
              <a:rPr lang="en-US" sz="1050" dirty="0" smtClean="0"/>
              <a:t>Composer</a:t>
            </a:r>
            <a:endParaRPr lang="en-US" sz="105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758081" y="3094865"/>
            <a:ext cx="0" cy="5836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498285" y="2180482"/>
            <a:ext cx="0" cy="5836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3694170" y="3845080"/>
            <a:ext cx="970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3694170" y="4007144"/>
            <a:ext cx="9702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/>
          <p:nvPr/>
        </p:nvCxnSpPr>
        <p:spPr>
          <a:xfrm>
            <a:off x="4806295" y="4080233"/>
            <a:ext cx="548438" cy="406464"/>
          </a:xfrm>
          <a:prstGeom prst="bentConnector3">
            <a:avLst>
              <a:gd name="adj1" fmla="val 167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5827453" y="4636544"/>
            <a:ext cx="0" cy="5836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V="1">
            <a:off x="6066179" y="4636544"/>
            <a:ext cx="0" cy="642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6539949" y="4087858"/>
            <a:ext cx="548437" cy="398840"/>
          </a:xfrm>
          <a:prstGeom prst="bentConnector3">
            <a:avLst>
              <a:gd name="adj1" fmla="val 10062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6599975" y="2180482"/>
            <a:ext cx="0" cy="6016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758233" y="1609717"/>
            <a:ext cx="106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busniess</a:t>
            </a:r>
            <a:r>
              <a:rPr lang="en-US" sz="1200" dirty="0" smtClean="0"/>
              <a:t> values</a:t>
            </a:r>
            <a:endParaRPr lang="en-US" sz="1200" dirty="0"/>
          </a:p>
        </p:txBody>
      </p:sp>
      <p:sp>
        <p:nvSpPr>
          <p:cNvPr id="23" name="Textfeld 22"/>
          <p:cNvSpPr txBox="1"/>
          <p:nvPr/>
        </p:nvSpPr>
        <p:spPr>
          <a:xfrm>
            <a:off x="5804477" y="1568972"/>
            <a:ext cx="128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CAMEL fragments</a:t>
            </a:r>
            <a:endParaRPr lang="en-US" sz="1200" dirty="0"/>
          </a:p>
        </p:txBody>
      </p:sp>
      <p:sp>
        <p:nvSpPr>
          <p:cNvPr id="24" name="Rechteck 23"/>
          <p:cNvSpPr/>
          <p:nvPr/>
        </p:nvSpPr>
        <p:spPr>
          <a:xfrm>
            <a:off x="2180841" y="2563205"/>
            <a:ext cx="1513328" cy="40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DMN Modelling Environment</a:t>
            </a:r>
            <a:endParaRPr lang="en-US" sz="1100" dirty="0"/>
          </a:p>
        </p:txBody>
      </p:sp>
      <p:cxnSp>
        <p:nvCxnSpPr>
          <p:cNvPr id="25" name="Gerade Verbindung mit Pfeil 24"/>
          <p:cNvCxnSpPr>
            <a:endCxn id="6" idx="1"/>
          </p:cNvCxnSpPr>
          <p:nvPr/>
        </p:nvCxnSpPr>
        <p:spPr>
          <a:xfrm flipH="1">
            <a:off x="2965899" y="2964969"/>
            <a:ext cx="1052" cy="6509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ieren 27"/>
          <p:cNvGrpSpPr/>
          <p:nvPr/>
        </p:nvGrpSpPr>
        <p:grpSpPr>
          <a:xfrm>
            <a:off x="541172" y="2223276"/>
            <a:ext cx="631904" cy="667635"/>
            <a:chOff x="773915" y="3810919"/>
            <a:chExt cx="1120705" cy="1184075"/>
          </a:xfrm>
        </p:grpSpPr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229" y="3810919"/>
              <a:ext cx="745257" cy="720100"/>
            </a:xfrm>
            <a:prstGeom prst="rect">
              <a:avLst/>
            </a:prstGeom>
          </p:spPr>
        </p:pic>
        <p:sp>
          <p:nvSpPr>
            <p:cNvPr id="27" name="Textfeld 26"/>
            <p:cNvSpPr txBox="1"/>
            <p:nvPr/>
          </p:nvSpPr>
          <p:spPr>
            <a:xfrm>
              <a:off x="773915" y="4531019"/>
              <a:ext cx="1120705" cy="463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ADOxx</a:t>
              </a:r>
              <a:endParaRPr lang="de-DE" sz="1050" dirty="0"/>
            </a:p>
          </p:txBody>
        </p:sp>
      </p:grpSp>
      <p:pic>
        <p:nvPicPr>
          <p:cNvPr id="6148" name="Picture 4" descr="https://avatars1.githubusercontent.com/u/2443838?v=3&amp;s=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11" y="2167403"/>
            <a:ext cx="408287" cy="4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1268280" y="2641945"/>
            <a:ext cx="7713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err="1" smtClean="0"/>
              <a:t>Camunda</a:t>
            </a:r>
            <a:endParaRPr lang="de-DE" sz="1050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6706316" y="1570486"/>
            <a:ext cx="805833" cy="460151"/>
            <a:chOff x="4572000" y="4437306"/>
            <a:chExt cx="3695700" cy="2110338"/>
          </a:xfrm>
        </p:grpSpPr>
        <p:sp>
          <p:nvSpPr>
            <p:cNvPr id="33" name="Gefaltete Ecke 32"/>
            <p:cNvSpPr/>
            <p:nvPr/>
          </p:nvSpPr>
          <p:spPr>
            <a:xfrm>
              <a:off x="4572000" y="4437306"/>
              <a:ext cx="3695700" cy="2110338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3493" y="4593831"/>
              <a:ext cx="3038447" cy="1752884"/>
            </a:xfrm>
            <a:prstGeom prst="rect">
              <a:avLst/>
            </a:prstGeom>
          </p:spPr>
        </p:pic>
        <p:pic>
          <p:nvPicPr>
            <p:cNvPr id="35" name="Picture 2" descr="CAM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344" y="4527623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Gerade Verbindung mit Pfeil 35"/>
          <p:cNvCxnSpPr/>
          <p:nvPr/>
        </p:nvCxnSpPr>
        <p:spPr>
          <a:xfrm flipV="1">
            <a:off x="7109232" y="3094865"/>
            <a:ext cx="0" cy="5855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1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/>
              <a:t>ALLOCATION ENVIRONMENT: DMN-TO-CAMEL-MAPPER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38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38766" y="2836190"/>
            <a:ext cx="5397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Prototype: </a:t>
            </a:r>
          </a:p>
          <a:p>
            <a:r>
              <a:rPr lang="en-US" sz="3200" b="1" dirty="0" smtClean="0">
                <a:latin typeface="Arial Narrow" panose="020B0606020202030204" pitchFamily="34" charset="0"/>
                <a:hlinkClick r:id="rId2"/>
              </a:rPr>
              <a:t>DMN-to-CAMEL-Mapper</a:t>
            </a:r>
            <a:endParaRPr lang="en-US" sz="32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/>
              <a:t>ALLOCATION ENVIRONMENT: DMN-TO-CAMEL-MAPPER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39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54000" y="1600200"/>
            <a:ext cx="86423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b="1" dirty="0" smtClean="0"/>
              <a:t>Added Value: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400" b="1" dirty="0" smtClean="0"/>
          </a:p>
          <a:p>
            <a:pPr fontAlgn="auto">
              <a:spcAft>
                <a:spcPts val="0"/>
              </a:spcAft>
            </a:pPr>
            <a:r>
              <a:rPr lang="en-US" sz="2400" b="1" dirty="0"/>
              <a:t>aligning cloud modelling with business </a:t>
            </a:r>
            <a:r>
              <a:rPr lang="en-US" sz="2400" b="1" dirty="0" smtClean="0"/>
              <a:t>values</a:t>
            </a:r>
          </a:p>
          <a:p>
            <a:pPr fontAlgn="auto">
              <a:spcAft>
                <a:spcPts val="0"/>
              </a:spcAft>
            </a:pPr>
            <a:endParaRPr lang="en-US" sz="2400" b="1" dirty="0"/>
          </a:p>
          <a:p>
            <a:pPr fontAlgn="auto">
              <a:spcAft>
                <a:spcPts val="0"/>
              </a:spcAft>
            </a:pPr>
            <a:r>
              <a:rPr lang="en-US" sz="2400" b="1" dirty="0" smtClean="0"/>
              <a:t>easing the CAMEL creation</a:t>
            </a:r>
          </a:p>
          <a:p>
            <a:pPr fontAlgn="auto">
              <a:spcAft>
                <a:spcPts val="0"/>
              </a:spcAft>
            </a:pPr>
            <a:endParaRPr lang="en-US" sz="2400" b="1" dirty="0"/>
          </a:p>
          <a:p>
            <a:pPr fontAlgn="auto">
              <a:spcAft>
                <a:spcPts val="0"/>
              </a:spcAft>
            </a:pPr>
            <a:r>
              <a:rPr lang="en-US" sz="2400" b="1" dirty="0" smtClean="0"/>
              <a:t>reusability of modelled decision tables</a:t>
            </a:r>
          </a:p>
          <a:p>
            <a:pPr fontAlgn="auto">
              <a:spcAft>
                <a:spcPts val="0"/>
              </a:spcAft>
            </a:pPr>
            <a:endParaRPr lang="en-US" sz="2400" b="1" dirty="0"/>
          </a:p>
          <a:p>
            <a:pPr marL="457200" lvl="1" indent="0" fontAlgn="auto">
              <a:spcAft>
                <a:spcPts val="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311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500" dirty="0" smtClean="0"/>
              <a:t>Cloud-DSL CAMEL</a:t>
            </a:r>
          </a:p>
          <a:p>
            <a:pPr lvl="1"/>
            <a:r>
              <a:rPr lang="de-DE" sz="2100" dirty="0" err="1" smtClean="0"/>
              <a:t>only</a:t>
            </a:r>
            <a:r>
              <a:rPr lang="de-DE" sz="2100" dirty="0" smtClean="0"/>
              <a:t> </a:t>
            </a:r>
            <a:r>
              <a:rPr lang="de-DE" sz="2100" dirty="0" err="1" smtClean="0"/>
              <a:t>IaaS</a:t>
            </a:r>
            <a:r>
              <a:rPr lang="de-DE" sz="2100" dirty="0" smtClean="0"/>
              <a:t> </a:t>
            </a:r>
            <a:r>
              <a:rPr lang="de-DE" sz="2100" dirty="0" err="1" smtClean="0"/>
              <a:t>configuration</a:t>
            </a:r>
            <a:endParaRPr lang="de-DE" sz="2100" dirty="0" smtClean="0"/>
          </a:p>
          <a:p>
            <a:pPr lvl="1"/>
            <a:r>
              <a:rPr lang="de-DE" sz="2100" dirty="0" err="1" smtClean="0"/>
              <a:t>only</a:t>
            </a:r>
            <a:r>
              <a:rPr lang="de-DE" sz="2100" dirty="0" smtClean="0"/>
              <a:t> </a:t>
            </a:r>
            <a:r>
              <a:rPr lang="de-DE" sz="2100" dirty="0" err="1" smtClean="0"/>
              <a:t>scaling</a:t>
            </a:r>
            <a:endParaRPr lang="de-DE" sz="2100" dirty="0" smtClean="0"/>
          </a:p>
          <a:p>
            <a:r>
              <a:rPr lang="de-DE" sz="2500" dirty="0" smtClean="0"/>
              <a:t>Cloud Provider Engine</a:t>
            </a:r>
          </a:p>
          <a:p>
            <a:pPr lvl="1"/>
            <a:r>
              <a:rPr lang="de-DE" sz="2100" dirty="0" smtClean="0"/>
              <a:t>Cloud </a:t>
            </a:r>
            <a:r>
              <a:rPr lang="de-DE" sz="2100" dirty="0" err="1" smtClean="0"/>
              <a:t>provider</a:t>
            </a:r>
            <a:r>
              <a:rPr lang="de-DE" sz="2100" dirty="0" smtClean="0"/>
              <a:t> </a:t>
            </a:r>
            <a:r>
              <a:rPr lang="de-DE" sz="2100" dirty="0" err="1" smtClean="0"/>
              <a:t>abstraction</a:t>
            </a:r>
            <a:r>
              <a:rPr lang="de-DE" sz="2100" dirty="0" smtClean="0"/>
              <a:t> on </a:t>
            </a:r>
            <a:r>
              <a:rPr lang="de-DE" sz="2100" dirty="0" err="1" smtClean="0"/>
              <a:t>IaaS</a:t>
            </a:r>
            <a:endParaRPr lang="de-DE" sz="2100" dirty="0" smtClean="0"/>
          </a:p>
          <a:p>
            <a:pPr lvl="1"/>
            <a:r>
              <a:rPr lang="de-DE" sz="2100" dirty="0" err="1" smtClean="0"/>
              <a:t>workflows</a:t>
            </a:r>
            <a:r>
              <a:rPr lang="de-DE" sz="2100" dirty="0" smtClean="0"/>
              <a:t> </a:t>
            </a:r>
            <a:r>
              <a:rPr lang="de-DE" sz="2100" dirty="0" err="1" smtClean="0"/>
              <a:t>as</a:t>
            </a:r>
            <a:r>
              <a:rPr lang="de-DE" sz="2100" dirty="0" smtClean="0"/>
              <a:t> in CAMEL</a:t>
            </a:r>
            <a:endParaRPr lang="de-DE" sz="21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err="1" smtClean="0"/>
              <a:t>Current</a:t>
            </a:r>
            <a:r>
              <a:rPr lang="de-DE" sz="2500" dirty="0" smtClean="0"/>
              <a:t> </a:t>
            </a:r>
            <a:r>
              <a:rPr lang="de-DE" sz="2500" dirty="0" smtClean="0"/>
              <a:t>State</a:t>
            </a:r>
            <a:endParaRPr lang="de-DE" sz="25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6044013" y="2539716"/>
            <a:ext cx="2171626" cy="1325820"/>
          </a:xfrm>
          <a:prstGeom prst="rect">
            <a:avLst/>
          </a:prstGeom>
        </p:spPr>
      </p:pic>
      <p:pic>
        <p:nvPicPr>
          <p:cNvPr id="7" name="Picture 2" descr="CAM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90" y="1299116"/>
            <a:ext cx="2556272" cy="8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78368" y="4488761"/>
            <a:ext cx="4987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è"/>
            </a:pPr>
            <a:r>
              <a:rPr lang="de-DE" sz="3600" b="1" dirty="0" smtClean="0">
                <a:latin typeface="Arial Narrow" panose="020B0606020202030204" pitchFamily="34" charset="0"/>
              </a:rPr>
              <a:t> </a:t>
            </a:r>
            <a:r>
              <a:rPr lang="de-DE" sz="3600" b="1" dirty="0" err="1" smtClean="0">
                <a:latin typeface="Arial Narrow" panose="020B0606020202030204" pitchFamily="34" charset="0"/>
              </a:rPr>
              <a:t>only</a:t>
            </a:r>
            <a:r>
              <a:rPr lang="de-DE" sz="3600" b="1" dirty="0" smtClean="0">
                <a:latin typeface="Arial Narrow" panose="020B0606020202030204" pitchFamily="34" charset="0"/>
              </a:rPr>
              <a:t> </a:t>
            </a:r>
            <a:r>
              <a:rPr lang="de-DE" sz="3600" b="1" dirty="0" err="1" smtClean="0">
                <a:latin typeface="Arial Narrow" panose="020B0606020202030204" pitchFamily="34" charset="0"/>
              </a:rPr>
              <a:t>IaaS</a:t>
            </a:r>
            <a:r>
              <a:rPr lang="de-DE" sz="3600" b="1" dirty="0" smtClean="0">
                <a:latin typeface="Arial Narrow" panose="020B0606020202030204" pitchFamily="34" charset="0"/>
              </a:rPr>
              <a:t>!</a:t>
            </a:r>
          </a:p>
          <a:p>
            <a:pPr marL="571500" indent="-571500">
              <a:buFont typeface="Wingdings" panose="05000000000000000000" pitchFamily="2" charset="2"/>
              <a:buChar char="è"/>
            </a:pPr>
            <a:r>
              <a:rPr lang="de-DE" sz="3600" b="1" dirty="0" smtClean="0">
                <a:latin typeface="Arial Narrow" panose="020B0606020202030204" pitchFamily="34" charset="0"/>
              </a:rPr>
              <a:t> </a:t>
            </a:r>
            <a:r>
              <a:rPr lang="de-DE" sz="3600" b="1" dirty="0" err="1" smtClean="0">
                <a:latin typeface="Arial Narrow" panose="020B0606020202030204" pitchFamily="34" charset="0"/>
              </a:rPr>
              <a:t>no</a:t>
            </a:r>
            <a:r>
              <a:rPr lang="de-DE" sz="3600" b="1" dirty="0" smtClean="0">
                <a:latin typeface="Arial Narrow" panose="020B0606020202030204" pitchFamily="34" charset="0"/>
              </a:rPr>
              <a:t> </a:t>
            </a:r>
            <a:r>
              <a:rPr lang="de-DE" sz="3600" b="1" dirty="0" err="1" smtClean="0">
                <a:latin typeface="Arial Narrow" panose="020B0606020202030204" pitchFamily="34" charset="0"/>
              </a:rPr>
              <a:t>complex</a:t>
            </a:r>
            <a:r>
              <a:rPr lang="de-DE" sz="3600" b="1" dirty="0" smtClean="0">
                <a:latin typeface="Arial Narrow" panose="020B0606020202030204" pitchFamily="34" charset="0"/>
              </a:rPr>
              <a:t> </a:t>
            </a:r>
            <a:r>
              <a:rPr lang="de-DE" sz="3600" b="1" dirty="0" err="1" smtClean="0">
                <a:latin typeface="Arial Narrow" panose="020B0606020202030204" pitchFamily="34" charset="0"/>
              </a:rPr>
              <a:t>adaptation</a:t>
            </a:r>
            <a:endParaRPr lang="de-DE" sz="3600" b="1" dirty="0" smtClean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7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20"/>
    </mc:Choice>
    <mc:Fallback xmlns="">
      <p:transition spd="slow" advTm="1382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/>
              <a:t>ALLOCATION ENVIRONMENT: DMN-TO-CAMEL-MAPPER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40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1026" name="Picture 2" descr="http://hdimagesnew.com/wp-content/uploads/2015/11/1447075416_HD-Business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10" y="1823085"/>
            <a:ext cx="5097780" cy="38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/>
              <a:t>ALLOCATION ENVIRONMENT: DMN-TO-CAMEL-MAPPER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41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38766" y="2836190"/>
            <a:ext cx="5397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show workflow: broker creates easily a new CAMEL model and with it a new BPaaS bundle and published it to marketplace</a:t>
            </a:r>
          </a:p>
        </p:txBody>
      </p:sp>
    </p:spTree>
    <p:extLst>
      <p:ext uri="{BB962C8B-B14F-4D97-AF65-F5344CB8AC3E}">
        <p14:creationId xmlns:p14="http://schemas.microsoft.com/office/powerpoint/2010/main" val="404928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982751" y="2117482"/>
            <a:ext cx="4044693" cy="4047098"/>
          </a:xfrm>
          <a:prstGeom prst="rect">
            <a:avLst/>
          </a:prstGeom>
          <a:solidFill>
            <a:srgbClr val="F79646">
              <a:alpha val="4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6">
                    <a:lumMod val="50000"/>
                  </a:schemeClr>
                </a:solidFill>
              </a:rPr>
              <a:t>BPaaS </a:t>
            </a:r>
            <a:r>
              <a:rPr lang="de-AT" dirty="0" err="1" smtClean="0">
                <a:solidFill>
                  <a:schemeClr val="accent6">
                    <a:lumMod val="50000"/>
                  </a:schemeClr>
                </a:solidFill>
              </a:rPr>
              <a:t>Allocation</a:t>
            </a:r>
            <a:r>
              <a:rPr lang="de-AT" dirty="0" smtClean="0">
                <a:solidFill>
                  <a:schemeClr val="accent6">
                    <a:lumMod val="50000"/>
                  </a:schemeClr>
                </a:solidFill>
              </a:rPr>
              <a:t> Environment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 smtClean="0"/>
              <a:t>ALLOCATION ENVIRONMENT: DMN-TO-CAMEL-MAPPER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EF5301-6CB9-4036-932F-7497656FBF09}" type="slidenum">
              <a:rPr lang="de-DE" smtClean="0"/>
              <a:t>42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24" y="2557632"/>
            <a:ext cx="1724025" cy="342900"/>
          </a:xfrm>
          <a:prstGeom prst="rect">
            <a:avLst/>
          </a:prstGeom>
        </p:spPr>
      </p:pic>
      <p:sp>
        <p:nvSpPr>
          <p:cNvPr id="10" name="Pfeil nach unten 9"/>
          <p:cNvSpPr/>
          <p:nvPr/>
        </p:nvSpPr>
        <p:spPr>
          <a:xfrm rot="16200000">
            <a:off x="5483974" y="5004010"/>
            <a:ext cx="502920" cy="719839"/>
          </a:xfrm>
          <a:prstGeom prst="downArrow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"/>
          <p:cNvSpPr/>
          <p:nvPr/>
        </p:nvSpPr>
        <p:spPr>
          <a:xfrm flipH="1">
            <a:off x="6443423" y="4498902"/>
            <a:ext cx="2449057" cy="1251232"/>
          </a:xfrm>
          <a:custGeom>
            <a:avLst/>
            <a:gdLst/>
            <a:ahLst/>
            <a:cxnLst/>
            <a:rect l="l" t="t" r="r" b="b"/>
            <a:pathLst>
              <a:path w="1630680" h="833120">
                <a:moveTo>
                  <a:pt x="817880" y="0"/>
                </a:moveTo>
                <a:cubicBezTo>
                  <a:pt x="972147" y="0"/>
                  <a:pt x="1106827" y="83857"/>
                  <a:pt x="1177259" y="209379"/>
                </a:cubicBezTo>
                <a:cubicBezTo>
                  <a:pt x="1216568" y="192264"/>
                  <a:pt x="1259968" y="182880"/>
                  <a:pt x="1305560" y="182880"/>
                </a:cubicBezTo>
                <a:cubicBezTo>
                  <a:pt x="1485119" y="182880"/>
                  <a:pt x="1630680" y="328441"/>
                  <a:pt x="1630680" y="508000"/>
                </a:cubicBezTo>
                <a:cubicBezTo>
                  <a:pt x="1630680" y="687559"/>
                  <a:pt x="1485119" y="833120"/>
                  <a:pt x="1305560" y="833120"/>
                </a:cubicBezTo>
                <a:lnTo>
                  <a:pt x="817880" y="833120"/>
                </a:lnTo>
                <a:lnTo>
                  <a:pt x="350520" y="833120"/>
                </a:lnTo>
                <a:lnTo>
                  <a:pt x="147320" y="833120"/>
                </a:lnTo>
                <a:cubicBezTo>
                  <a:pt x="65957" y="833120"/>
                  <a:pt x="0" y="767163"/>
                  <a:pt x="0" y="685800"/>
                </a:cubicBezTo>
                <a:cubicBezTo>
                  <a:pt x="0" y="604437"/>
                  <a:pt x="65957" y="538480"/>
                  <a:pt x="147320" y="538480"/>
                </a:cubicBezTo>
                <a:lnTo>
                  <a:pt x="168702" y="542797"/>
                </a:lnTo>
                <a:cubicBezTo>
                  <a:pt x="199994" y="473840"/>
                  <a:pt x="269754" y="426720"/>
                  <a:pt x="350520" y="426720"/>
                </a:cubicBezTo>
                <a:cubicBezTo>
                  <a:pt x="368791" y="426720"/>
                  <a:pt x="386499" y="429131"/>
                  <a:pt x="403125" y="434466"/>
                </a:cubicBezTo>
                <a:cubicBezTo>
                  <a:pt x="401448" y="428569"/>
                  <a:pt x="401320" y="422579"/>
                  <a:pt x="401320" y="416560"/>
                </a:cubicBezTo>
                <a:cubicBezTo>
                  <a:pt x="401320" y="186500"/>
                  <a:pt x="587820" y="0"/>
                  <a:pt x="81788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744" y="5181600"/>
            <a:ext cx="993333" cy="197569"/>
          </a:xfrm>
          <a:prstGeom prst="rect">
            <a:avLst/>
          </a:prstGeom>
        </p:spPr>
      </p:pic>
      <p:sp>
        <p:nvSpPr>
          <p:cNvPr id="21" name="Pfeil nach unten 20"/>
          <p:cNvSpPr/>
          <p:nvPr/>
        </p:nvSpPr>
        <p:spPr>
          <a:xfrm>
            <a:off x="1717714" y="3089374"/>
            <a:ext cx="402104" cy="711504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254000" y="1600200"/>
            <a:ext cx="86423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400" b="1" dirty="0" err="1"/>
              <a:t>From</a:t>
            </a:r>
            <a:r>
              <a:rPr lang="de-DE" sz="2400" b="1" dirty="0"/>
              <a:t> a </a:t>
            </a:r>
            <a:r>
              <a:rPr lang="de-DE" sz="2400" b="1" dirty="0" err="1"/>
              <a:t>concrete</a:t>
            </a:r>
            <a:r>
              <a:rPr lang="de-DE" sz="2400" b="1" dirty="0"/>
              <a:t> </a:t>
            </a:r>
            <a:r>
              <a:rPr lang="de-DE" sz="2400" b="1" dirty="0" err="1"/>
              <a:t>service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a </a:t>
            </a:r>
            <a:r>
              <a:rPr lang="de-DE" sz="2400" b="1" dirty="0" err="1"/>
              <a:t>software</a:t>
            </a:r>
            <a:r>
              <a:rPr lang="de-DE" sz="2400" b="1" dirty="0"/>
              <a:t> </a:t>
            </a:r>
            <a:r>
              <a:rPr lang="de-DE" sz="2400" b="1" dirty="0" err="1"/>
              <a:t>component</a:t>
            </a:r>
            <a:r>
              <a:rPr lang="de-DE" sz="2400" b="1" dirty="0"/>
              <a:t>?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de-DE" sz="2000" dirty="0" smtClean="0"/>
          </a:p>
        </p:txBody>
      </p:sp>
      <p:sp>
        <p:nvSpPr>
          <p:cNvPr id="25" name="Textfeld 24"/>
          <p:cNvSpPr txBox="1"/>
          <p:nvPr/>
        </p:nvSpPr>
        <p:spPr>
          <a:xfrm>
            <a:off x="2239927" y="2952284"/>
            <a:ext cx="250733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cloud </a:t>
            </a:r>
            <a:r>
              <a:rPr lang="en-US" sz="1100" dirty="0"/>
              <a:t>specification</a:t>
            </a:r>
            <a:endParaRPr lang="en-US" sz="1100" dirty="0" smtClean="0"/>
          </a:p>
          <a:p>
            <a:endParaRPr lang="en-US" sz="500" dirty="0" smtClean="0"/>
          </a:p>
          <a:p>
            <a:r>
              <a:rPr lang="en-US" sz="1100" dirty="0" smtClean="0"/>
              <a:t>software component </a:t>
            </a:r>
            <a:r>
              <a:rPr lang="en-US" sz="1100" dirty="0"/>
              <a:t>specification</a:t>
            </a:r>
            <a:endParaRPr lang="en-US" sz="1100" dirty="0" smtClean="0"/>
          </a:p>
          <a:p>
            <a:endParaRPr lang="en-US" sz="500" dirty="0" smtClean="0"/>
          </a:p>
          <a:p>
            <a:r>
              <a:rPr lang="en-US" sz="1100" dirty="0" smtClean="0"/>
              <a:t>monitoring specification</a:t>
            </a:r>
          </a:p>
          <a:p>
            <a:endParaRPr lang="en-US" sz="500" dirty="0" smtClean="0"/>
          </a:p>
          <a:p>
            <a:r>
              <a:rPr lang="en-US" sz="1100" dirty="0" smtClean="0"/>
              <a:t>adaptation </a:t>
            </a:r>
            <a:r>
              <a:rPr lang="en-US" sz="1100" dirty="0"/>
              <a:t>specification</a:t>
            </a:r>
            <a:endParaRPr lang="en-US" sz="1100" dirty="0" smtClean="0"/>
          </a:p>
          <a:p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433409" y="3702985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high-level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5375514" y="2352244"/>
            <a:ext cx="1647988" cy="1727752"/>
            <a:chOff x="5357659" y="2814877"/>
            <a:chExt cx="1647988" cy="1727752"/>
          </a:xfrm>
        </p:grpSpPr>
        <p:sp>
          <p:nvSpPr>
            <p:cNvPr id="20" name="Ellipse 19"/>
            <p:cNvSpPr/>
            <p:nvPr/>
          </p:nvSpPr>
          <p:spPr>
            <a:xfrm>
              <a:off x="5375514" y="3474720"/>
              <a:ext cx="408066" cy="408066"/>
            </a:xfrm>
            <a:prstGeom prst="ellipse">
              <a:avLst/>
            </a:prstGeom>
            <a:solidFill>
              <a:schemeClr val="accent6">
                <a:alpha val="4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Bogen 29"/>
            <p:cNvSpPr/>
            <p:nvPr/>
          </p:nvSpPr>
          <p:spPr>
            <a:xfrm rot="5400000">
              <a:off x="5360016" y="2814877"/>
              <a:ext cx="863876" cy="863876"/>
            </a:xfrm>
            <a:prstGeom prst="arc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Bogen 34"/>
            <p:cNvSpPr/>
            <p:nvPr/>
          </p:nvSpPr>
          <p:spPr>
            <a:xfrm>
              <a:off x="5357659" y="3678753"/>
              <a:ext cx="863876" cy="863876"/>
            </a:xfrm>
            <a:prstGeom prst="arc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Gerader Verbinder 31"/>
            <p:cNvCxnSpPr>
              <a:stCxn id="35" idx="0"/>
            </p:cNvCxnSpPr>
            <p:nvPr/>
          </p:nvCxnSpPr>
          <p:spPr>
            <a:xfrm>
              <a:off x="5789597" y="3678753"/>
              <a:ext cx="804932" cy="0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38"/>
            <p:cNvSpPr/>
            <p:nvPr/>
          </p:nvSpPr>
          <p:spPr>
            <a:xfrm>
              <a:off x="6004436" y="2838749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>
              <a:off x="6594529" y="3478451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996914" y="4099923"/>
              <a:ext cx="411118" cy="4080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157247" y="4009177"/>
            <a:ext cx="3695700" cy="2110338"/>
            <a:chOff x="4572000" y="4437306"/>
            <a:chExt cx="3695700" cy="2110338"/>
          </a:xfrm>
        </p:grpSpPr>
        <p:sp>
          <p:nvSpPr>
            <p:cNvPr id="45" name="Gefaltete Ecke 44"/>
            <p:cNvSpPr/>
            <p:nvPr/>
          </p:nvSpPr>
          <p:spPr>
            <a:xfrm>
              <a:off x="4572000" y="4437306"/>
              <a:ext cx="3695700" cy="2110338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3493" y="4593831"/>
              <a:ext cx="3038447" cy="1752884"/>
            </a:xfrm>
            <a:prstGeom prst="rect">
              <a:avLst/>
            </a:prstGeom>
          </p:spPr>
        </p:pic>
        <p:pic>
          <p:nvPicPr>
            <p:cNvPr id="47" name="Picture 2" descr="CAME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344" y="4527623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feld 47"/>
          <p:cNvSpPr txBox="1"/>
          <p:nvPr/>
        </p:nvSpPr>
        <p:spPr>
          <a:xfrm>
            <a:off x="6443840" y="2407525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high-level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102603" y="3063283"/>
            <a:ext cx="361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high-level values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982751" y="2117482"/>
            <a:ext cx="4044693" cy="4047098"/>
          </a:xfrm>
          <a:prstGeom prst="rect">
            <a:avLst/>
          </a:prstGeom>
          <a:solidFill>
            <a:srgbClr val="F79646">
              <a:alpha val="4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6">
                    <a:lumMod val="50000"/>
                  </a:schemeClr>
                </a:solidFill>
              </a:rPr>
              <a:t>BPaaS </a:t>
            </a:r>
            <a:r>
              <a:rPr lang="de-AT" dirty="0" err="1" smtClean="0">
                <a:solidFill>
                  <a:schemeClr val="accent6">
                    <a:lumMod val="50000"/>
                  </a:schemeClr>
                </a:solidFill>
              </a:rPr>
              <a:t>Allocation</a:t>
            </a:r>
            <a:r>
              <a:rPr lang="de-AT" dirty="0" smtClean="0">
                <a:solidFill>
                  <a:schemeClr val="accent6">
                    <a:lumMod val="50000"/>
                  </a:schemeClr>
                </a:solidFill>
              </a:rPr>
              <a:t> Environment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 smtClean="0"/>
              <a:t>ALLOCATION ENVIRONMENT: DMN-TO-CAMEL-MAPPER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EF5301-6CB9-4036-932F-7497656FBF09}" type="slidenum">
              <a:rPr lang="de-DE" smtClean="0"/>
              <a:t>43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24" y="2557632"/>
            <a:ext cx="1724025" cy="342900"/>
          </a:xfrm>
          <a:prstGeom prst="rect">
            <a:avLst/>
          </a:prstGeom>
        </p:spPr>
      </p:pic>
      <p:sp>
        <p:nvSpPr>
          <p:cNvPr id="21" name="Pfeil nach unten 20"/>
          <p:cNvSpPr/>
          <p:nvPr/>
        </p:nvSpPr>
        <p:spPr>
          <a:xfrm>
            <a:off x="1717714" y="3089374"/>
            <a:ext cx="402104" cy="711504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254000" y="1600200"/>
            <a:ext cx="86423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400" b="1" dirty="0" err="1"/>
              <a:t>From</a:t>
            </a:r>
            <a:r>
              <a:rPr lang="de-DE" sz="2400" b="1" dirty="0"/>
              <a:t> a </a:t>
            </a:r>
            <a:r>
              <a:rPr lang="de-DE" sz="2400" b="1" dirty="0" err="1"/>
              <a:t>concrete</a:t>
            </a:r>
            <a:r>
              <a:rPr lang="de-DE" sz="2400" b="1" dirty="0"/>
              <a:t> </a:t>
            </a:r>
            <a:r>
              <a:rPr lang="de-DE" sz="2400" b="1" dirty="0" err="1"/>
              <a:t>service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a </a:t>
            </a:r>
            <a:r>
              <a:rPr lang="de-DE" sz="2400" b="1" dirty="0" err="1"/>
              <a:t>software</a:t>
            </a:r>
            <a:r>
              <a:rPr lang="de-DE" sz="2400" b="1" dirty="0"/>
              <a:t> </a:t>
            </a:r>
            <a:r>
              <a:rPr lang="de-DE" sz="2400" b="1" dirty="0" err="1"/>
              <a:t>component</a:t>
            </a:r>
            <a:r>
              <a:rPr lang="de-DE" sz="2400" b="1" dirty="0"/>
              <a:t>?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de-DE" sz="2000" dirty="0" smtClean="0"/>
          </a:p>
        </p:txBody>
      </p:sp>
      <p:sp>
        <p:nvSpPr>
          <p:cNvPr id="25" name="Textfeld 24"/>
          <p:cNvSpPr txBox="1"/>
          <p:nvPr/>
        </p:nvSpPr>
        <p:spPr>
          <a:xfrm>
            <a:off x="2239927" y="2952284"/>
            <a:ext cx="250733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cloud </a:t>
            </a:r>
            <a:r>
              <a:rPr lang="en-US" sz="1100" dirty="0"/>
              <a:t>specification</a:t>
            </a:r>
            <a:endParaRPr lang="en-US" sz="1100" dirty="0" smtClean="0"/>
          </a:p>
          <a:p>
            <a:endParaRPr lang="en-US" sz="500" dirty="0" smtClean="0"/>
          </a:p>
          <a:p>
            <a:r>
              <a:rPr lang="en-US" sz="1100" dirty="0" smtClean="0"/>
              <a:t>software component </a:t>
            </a:r>
            <a:r>
              <a:rPr lang="en-US" sz="1100" dirty="0"/>
              <a:t>specification</a:t>
            </a:r>
            <a:endParaRPr lang="en-US" sz="1100" dirty="0" smtClean="0"/>
          </a:p>
          <a:p>
            <a:endParaRPr lang="en-US" sz="500" dirty="0" smtClean="0"/>
          </a:p>
          <a:p>
            <a:r>
              <a:rPr lang="en-US" sz="1100" dirty="0" smtClean="0"/>
              <a:t>monitoring specification</a:t>
            </a:r>
          </a:p>
          <a:p>
            <a:endParaRPr lang="en-US" sz="500" dirty="0" smtClean="0"/>
          </a:p>
          <a:p>
            <a:r>
              <a:rPr lang="en-US" sz="1100" dirty="0" smtClean="0"/>
              <a:t>adaptation </a:t>
            </a:r>
            <a:r>
              <a:rPr lang="en-US" sz="1100" dirty="0"/>
              <a:t>specification</a:t>
            </a:r>
            <a:endParaRPr lang="en-US" sz="1100" dirty="0" smtClean="0"/>
          </a:p>
          <a:p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97969" y="4009177"/>
            <a:ext cx="3618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complex!</a:t>
            </a:r>
          </a:p>
          <a:p>
            <a:endParaRPr lang="en-US" b="1" dirty="0" smtClean="0"/>
          </a:p>
          <a:p>
            <a:r>
              <a:rPr lang="en-US" b="1" dirty="0" smtClean="0"/>
              <a:t>requires deep technical knowledge!</a:t>
            </a:r>
          </a:p>
          <a:p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://iconmonstr.com/wp-content/g/gd/makefg.php?i=../assets/preview/2012/png/iconmonstr-help-6.png&amp;r=0&amp;g=0&amp;b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77" y="2444098"/>
            <a:ext cx="1290551" cy="12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1157247" y="4009177"/>
            <a:ext cx="3695700" cy="2110338"/>
            <a:chOff x="4572000" y="4437306"/>
            <a:chExt cx="3695700" cy="2110338"/>
          </a:xfrm>
        </p:grpSpPr>
        <p:sp>
          <p:nvSpPr>
            <p:cNvPr id="17" name="Gefaltete Ecke 16"/>
            <p:cNvSpPr/>
            <p:nvPr/>
          </p:nvSpPr>
          <p:spPr>
            <a:xfrm>
              <a:off x="4572000" y="4437306"/>
              <a:ext cx="3695700" cy="2110338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3493" y="4593831"/>
              <a:ext cx="3038447" cy="1752884"/>
            </a:xfrm>
            <a:prstGeom prst="rect">
              <a:avLst/>
            </a:prstGeom>
          </p:spPr>
        </p:pic>
        <p:pic>
          <p:nvPicPr>
            <p:cNvPr id="19" name="Picture 2" descr="CAM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344" y="4527623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06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982751" y="2117482"/>
            <a:ext cx="4044693" cy="4047098"/>
          </a:xfrm>
          <a:prstGeom prst="rect">
            <a:avLst/>
          </a:prstGeom>
          <a:solidFill>
            <a:srgbClr val="F79646">
              <a:alpha val="4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6">
                    <a:lumMod val="50000"/>
                  </a:schemeClr>
                </a:solidFill>
              </a:rPr>
              <a:t>BPaaS </a:t>
            </a:r>
            <a:r>
              <a:rPr lang="de-AT" dirty="0" err="1" smtClean="0">
                <a:solidFill>
                  <a:schemeClr val="accent6">
                    <a:lumMod val="50000"/>
                  </a:schemeClr>
                </a:solidFill>
              </a:rPr>
              <a:t>Allocation</a:t>
            </a:r>
            <a:r>
              <a:rPr lang="de-AT" dirty="0" smtClean="0">
                <a:solidFill>
                  <a:schemeClr val="accent6">
                    <a:lumMod val="50000"/>
                  </a:schemeClr>
                </a:solidFill>
              </a:rPr>
              <a:t> Environment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 smtClean="0"/>
              <a:t>ALLOCATION ENVIRONMENT: DMN-TO-CAMEL-MAPPER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EF5301-6CB9-4036-932F-7497656FBF09}" type="slidenum">
              <a:rPr lang="de-DE" smtClean="0"/>
              <a:t>44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24" y="2557632"/>
            <a:ext cx="1724025" cy="342900"/>
          </a:xfrm>
          <a:prstGeom prst="rect">
            <a:avLst/>
          </a:prstGeom>
        </p:spPr>
      </p:pic>
      <p:sp>
        <p:nvSpPr>
          <p:cNvPr id="21" name="Pfeil nach unten 20"/>
          <p:cNvSpPr/>
          <p:nvPr/>
        </p:nvSpPr>
        <p:spPr>
          <a:xfrm>
            <a:off x="1717714" y="3089374"/>
            <a:ext cx="402104" cy="711504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254000" y="1600200"/>
            <a:ext cx="86423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400" b="1" dirty="0" err="1"/>
              <a:t>From</a:t>
            </a:r>
            <a:r>
              <a:rPr lang="de-DE" sz="2400" b="1" dirty="0"/>
              <a:t> a </a:t>
            </a:r>
            <a:r>
              <a:rPr lang="de-DE" sz="2400" b="1" dirty="0" err="1"/>
              <a:t>concrete</a:t>
            </a:r>
            <a:r>
              <a:rPr lang="de-DE" sz="2400" b="1" dirty="0"/>
              <a:t> </a:t>
            </a:r>
            <a:r>
              <a:rPr lang="de-DE" sz="2400" b="1" dirty="0" err="1"/>
              <a:t>service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a </a:t>
            </a:r>
            <a:r>
              <a:rPr lang="de-DE" sz="2400" b="1" dirty="0" err="1"/>
              <a:t>software</a:t>
            </a:r>
            <a:r>
              <a:rPr lang="de-DE" sz="2400" b="1" dirty="0"/>
              <a:t> </a:t>
            </a:r>
            <a:r>
              <a:rPr lang="de-DE" sz="2400" b="1" dirty="0" err="1"/>
              <a:t>component</a:t>
            </a:r>
            <a:r>
              <a:rPr lang="de-DE" sz="2400" b="1" dirty="0"/>
              <a:t>?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de-DE" sz="2000" dirty="0" smtClean="0"/>
          </a:p>
        </p:txBody>
      </p:sp>
      <p:sp>
        <p:nvSpPr>
          <p:cNvPr id="25" name="Textfeld 24"/>
          <p:cNvSpPr txBox="1"/>
          <p:nvPr/>
        </p:nvSpPr>
        <p:spPr>
          <a:xfrm>
            <a:off x="2239927" y="2952284"/>
            <a:ext cx="250733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cloud </a:t>
            </a:r>
            <a:r>
              <a:rPr lang="en-US" sz="1100" dirty="0"/>
              <a:t>specification</a:t>
            </a:r>
            <a:endParaRPr lang="en-US" sz="1100" dirty="0" smtClean="0"/>
          </a:p>
          <a:p>
            <a:endParaRPr lang="en-US" sz="500" dirty="0" smtClean="0"/>
          </a:p>
          <a:p>
            <a:r>
              <a:rPr lang="en-US" sz="1100" dirty="0" smtClean="0"/>
              <a:t>software component </a:t>
            </a:r>
            <a:r>
              <a:rPr lang="en-US" sz="1100" dirty="0"/>
              <a:t>specification</a:t>
            </a:r>
            <a:endParaRPr lang="en-US" sz="1100" dirty="0" smtClean="0"/>
          </a:p>
          <a:p>
            <a:endParaRPr lang="en-US" sz="500" dirty="0" smtClean="0"/>
          </a:p>
          <a:p>
            <a:r>
              <a:rPr lang="en-US" sz="1100" dirty="0" smtClean="0"/>
              <a:t>monitoring specification</a:t>
            </a:r>
          </a:p>
          <a:p>
            <a:endParaRPr lang="en-US" sz="500" dirty="0" smtClean="0"/>
          </a:p>
          <a:p>
            <a:r>
              <a:rPr lang="en-US" sz="1100" dirty="0" smtClean="0"/>
              <a:t>adaptation </a:t>
            </a:r>
            <a:r>
              <a:rPr lang="en-US" sz="1100" dirty="0"/>
              <a:t>specification</a:t>
            </a:r>
            <a:endParaRPr lang="en-US" sz="1100" dirty="0" smtClean="0"/>
          </a:p>
          <a:p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97969" y="4009177"/>
            <a:ext cx="3618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changing high-level values?</a:t>
            </a:r>
          </a:p>
          <a:p>
            <a:endParaRPr lang="en-US" b="1" dirty="0" smtClean="0"/>
          </a:p>
          <a:p>
            <a:endParaRPr lang="en-US" b="1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://iconmonstr.com/wp-content/g/gd/makefg.php?i=../assets/preview/2012/png/iconmonstr-help-6.png&amp;r=0&amp;g=0&amp;b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77" y="2444098"/>
            <a:ext cx="1290551" cy="129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1157247" y="4009177"/>
            <a:ext cx="3695700" cy="2110338"/>
            <a:chOff x="4572000" y="4437306"/>
            <a:chExt cx="3695700" cy="2110338"/>
          </a:xfrm>
        </p:grpSpPr>
        <p:sp>
          <p:nvSpPr>
            <p:cNvPr id="3" name="Gefaltete Ecke 2"/>
            <p:cNvSpPr/>
            <p:nvPr/>
          </p:nvSpPr>
          <p:spPr>
            <a:xfrm>
              <a:off x="4572000" y="4437306"/>
              <a:ext cx="3695700" cy="2110338"/>
            </a:xfrm>
            <a:prstGeom prst="foldedCorne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3493" y="4593831"/>
              <a:ext cx="3038447" cy="1752884"/>
            </a:xfrm>
            <a:prstGeom prst="rect">
              <a:avLst/>
            </a:prstGeom>
          </p:spPr>
        </p:pic>
        <p:pic>
          <p:nvPicPr>
            <p:cNvPr id="24" name="Picture 2" descr="CAM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344" y="4527623"/>
              <a:ext cx="1353185" cy="43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33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982751" y="2117482"/>
            <a:ext cx="4044693" cy="4047098"/>
          </a:xfrm>
          <a:prstGeom prst="rect">
            <a:avLst/>
          </a:prstGeom>
          <a:solidFill>
            <a:srgbClr val="F79646">
              <a:alpha val="4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AT" dirty="0" smtClean="0">
                <a:solidFill>
                  <a:schemeClr val="accent6">
                    <a:lumMod val="50000"/>
                  </a:schemeClr>
                </a:solidFill>
              </a:rPr>
              <a:t>BPaaS </a:t>
            </a:r>
            <a:r>
              <a:rPr lang="de-AT" dirty="0" err="1" smtClean="0">
                <a:solidFill>
                  <a:schemeClr val="accent6">
                    <a:lumMod val="50000"/>
                  </a:schemeClr>
                </a:solidFill>
              </a:rPr>
              <a:t>Allocation</a:t>
            </a:r>
            <a:r>
              <a:rPr lang="de-AT" dirty="0" smtClean="0">
                <a:solidFill>
                  <a:schemeClr val="accent6">
                    <a:lumMod val="50000"/>
                  </a:schemeClr>
                </a:solidFill>
              </a:rPr>
              <a:t> Environment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 smtClean="0"/>
              <a:t>ALLOCATION ENVIRONMENT: DMN-TO-CAMEL-MAPPER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EF5301-6CB9-4036-932F-7497656FBF09}" type="slidenum">
              <a:rPr lang="de-DE" smtClean="0"/>
              <a:t>45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74" y="3893270"/>
            <a:ext cx="3505086" cy="202208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704" y="2583055"/>
            <a:ext cx="1724025" cy="342900"/>
          </a:xfrm>
          <a:prstGeom prst="rect">
            <a:avLst/>
          </a:prstGeom>
        </p:spPr>
      </p:pic>
      <p:sp>
        <p:nvSpPr>
          <p:cNvPr id="10" name="Pfeil nach unten 9"/>
          <p:cNvSpPr/>
          <p:nvPr/>
        </p:nvSpPr>
        <p:spPr>
          <a:xfrm rot="16200000">
            <a:off x="5483974" y="5004010"/>
            <a:ext cx="502920" cy="719839"/>
          </a:xfrm>
          <a:prstGeom prst="downArrow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"/>
          <p:cNvSpPr/>
          <p:nvPr/>
        </p:nvSpPr>
        <p:spPr>
          <a:xfrm flipH="1">
            <a:off x="6443423" y="4498902"/>
            <a:ext cx="2449057" cy="1251232"/>
          </a:xfrm>
          <a:custGeom>
            <a:avLst/>
            <a:gdLst/>
            <a:ahLst/>
            <a:cxnLst/>
            <a:rect l="l" t="t" r="r" b="b"/>
            <a:pathLst>
              <a:path w="1630680" h="833120">
                <a:moveTo>
                  <a:pt x="817880" y="0"/>
                </a:moveTo>
                <a:cubicBezTo>
                  <a:pt x="972147" y="0"/>
                  <a:pt x="1106827" y="83857"/>
                  <a:pt x="1177259" y="209379"/>
                </a:cubicBezTo>
                <a:cubicBezTo>
                  <a:pt x="1216568" y="192264"/>
                  <a:pt x="1259968" y="182880"/>
                  <a:pt x="1305560" y="182880"/>
                </a:cubicBezTo>
                <a:cubicBezTo>
                  <a:pt x="1485119" y="182880"/>
                  <a:pt x="1630680" y="328441"/>
                  <a:pt x="1630680" y="508000"/>
                </a:cubicBezTo>
                <a:cubicBezTo>
                  <a:pt x="1630680" y="687559"/>
                  <a:pt x="1485119" y="833120"/>
                  <a:pt x="1305560" y="833120"/>
                </a:cubicBezTo>
                <a:lnTo>
                  <a:pt x="817880" y="833120"/>
                </a:lnTo>
                <a:lnTo>
                  <a:pt x="350520" y="833120"/>
                </a:lnTo>
                <a:lnTo>
                  <a:pt x="147320" y="833120"/>
                </a:lnTo>
                <a:cubicBezTo>
                  <a:pt x="65957" y="833120"/>
                  <a:pt x="0" y="767163"/>
                  <a:pt x="0" y="685800"/>
                </a:cubicBezTo>
                <a:cubicBezTo>
                  <a:pt x="0" y="604437"/>
                  <a:pt x="65957" y="538480"/>
                  <a:pt x="147320" y="538480"/>
                </a:cubicBezTo>
                <a:lnTo>
                  <a:pt x="168702" y="542797"/>
                </a:lnTo>
                <a:cubicBezTo>
                  <a:pt x="199994" y="473840"/>
                  <a:pt x="269754" y="426720"/>
                  <a:pt x="350520" y="426720"/>
                </a:cubicBezTo>
                <a:cubicBezTo>
                  <a:pt x="368791" y="426720"/>
                  <a:pt x="386499" y="429131"/>
                  <a:pt x="403125" y="434466"/>
                </a:cubicBezTo>
                <a:cubicBezTo>
                  <a:pt x="401448" y="428569"/>
                  <a:pt x="401320" y="422579"/>
                  <a:pt x="401320" y="416560"/>
                </a:cubicBezTo>
                <a:cubicBezTo>
                  <a:pt x="401320" y="186500"/>
                  <a:pt x="587820" y="0"/>
                  <a:pt x="81788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744" y="5181600"/>
            <a:ext cx="993333" cy="197569"/>
          </a:xfrm>
          <a:prstGeom prst="rect">
            <a:avLst/>
          </a:prstGeom>
        </p:spPr>
      </p:pic>
      <p:sp>
        <p:nvSpPr>
          <p:cNvPr id="19" name="Pfeil nach unten 18"/>
          <p:cNvSpPr/>
          <p:nvPr/>
        </p:nvSpPr>
        <p:spPr>
          <a:xfrm rot="14025545">
            <a:off x="5085815" y="2984057"/>
            <a:ext cx="402104" cy="952500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feil nach unten 20"/>
          <p:cNvSpPr/>
          <p:nvPr/>
        </p:nvSpPr>
        <p:spPr>
          <a:xfrm>
            <a:off x="2793664" y="3101968"/>
            <a:ext cx="402104" cy="711504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>
          <a:xfrm>
            <a:off x="5757938" y="2205896"/>
            <a:ext cx="3618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complex</a:t>
            </a:r>
            <a:r>
              <a:rPr lang="de-DE" b="1" dirty="0" smtClean="0"/>
              <a:t> (</a:t>
            </a:r>
            <a:r>
              <a:rPr lang="de-DE" b="1" dirty="0">
                <a:latin typeface="Arial Narrow" panose="020B0606020202030204" pitchFamily="34" charset="0"/>
              </a:rPr>
              <a:t>400 </a:t>
            </a:r>
            <a:r>
              <a:rPr lang="de-DE" b="1" dirty="0" err="1" smtClean="0">
                <a:latin typeface="Arial Narrow" panose="020B0606020202030204" pitchFamily="34" charset="0"/>
              </a:rPr>
              <a:t>lines</a:t>
            </a:r>
            <a:r>
              <a:rPr lang="de-DE" b="1" dirty="0" smtClean="0">
                <a:latin typeface="Arial Narrow" panose="020B0606020202030204" pitchFamily="34" charset="0"/>
              </a:rPr>
              <a:t> </a:t>
            </a:r>
            <a:r>
              <a:rPr lang="de-DE" b="1" dirty="0" err="1" smtClean="0">
                <a:latin typeface="Arial Narrow" panose="020B0606020202030204" pitchFamily="34" charset="0"/>
              </a:rPr>
              <a:t>of</a:t>
            </a:r>
            <a:r>
              <a:rPr lang="de-DE" b="1" dirty="0" smtClean="0">
                <a:latin typeface="Arial Narrow" panose="020B0606020202030204" pitchFamily="34" charset="0"/>
              </a:rPr>
              <a:t> XML)!</a:t>
            </a:r>
            <a:endParaRPr lang="de-DE" b="1" dirty="0" smtClean="0"/>
          </a:p>
          <a:p>
            <a:endParaRPr lang="de-DE" b="1" dirty="0"/>
          </a:p>
          <a:p>
            <a:r>
              <a:rPr lang="de-DE" b="1" dirty="0" err="1" smtClean="0"/>
              <a:t>requires</a:t>
            </a:r>
            <a:r>
              <a:rPr lang="de-DE" b="1" dirty="0" smtClean="0"/>
              <a:t> </a:t>
            </a:r>
            <a:r>
              <a:rPr lang="de-DE" b="1" dirty="0" err="1" smtClean="0"/>
              <a:t>deep</a:t>
            </a:r>
            <a:r>
              <a:rPr lang="de-DE" b="1" dirty="0" smtClean="0"/>
              <a:t> </a:t>
            </a:r>
            <a:r>
              <a:rPr lang="de-DE" b="1" dirty="0" err="1" smtClean="0"/>
              <a:t>technical</a:t>
            </a:r>
            <a:r>
              <a:rPr lang="de-DE" b="1" dirty="0" smtClean="0"/>
              <a:t> </a:t>
            </a:r>
            <a:r>
              <a:rPr lang="de-DE" b="1" dirty="0" err="1" smtClean="0"/>
              <a:t>knowledge</a:t>
            </a:r>
            <a:r>
              <a:rPr lang="de-DE" b="1" dirty="0" smtClean="0"/>
              <a:t>!</a:t>
            </a:r>
          </a:p>
          <a:p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254000" y="1600200"/>
            <a:ext cx="86423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400" b="1" dirty="0" err="1"/>
              <a:t>From</a:t>
            </a:r>
            <a:r>
              <a:rPr lang="de-DE" sz="2400" b="1" dirty="0"/>
              <a:t> a </a:t>
            </a:r>
            <a:r>
              <a:rPr lang="de-DE" sz="2400" b="1" dirty="0" err="1"/>
              <a:t>concrete</a:t>
            </a:r>
            <a:r>
              <a:rPr lang="de-DE" sz="2400" b="1" dirty="0"/>
              <a:t> </a:t>
            </a:r>
            <a:r>
              <a:rPr lang="de-DE" sz="2400" b="1" dirty="0" err="1"/>
              <a:t>service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a </a:t>
            </a:r>
            <a:r>
              <a:rPr lang="de-DE" sz="2400" b="1" dirty="0" err="1"/>
              <a:t>software</a:t>
            </a:r>
            <a:r>
              <a:rPr lang="de-DE" sz="2400" b="1" dirty="0"/>
              <a:t> </a:t>
            </a:r>
            <a:r>
              <a:rPr lang="de-DE" sz="2400" b="1" dirty="0" err="1"/>
              <a:t>component</a:t>
            </a:r>
            <a:r>
              <a:rPr lang="de-DE" sz="2400" b="1" dirty="0"/>
              <a:t>?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de-DE" sz="2000" dirty="0" smtClean="0"/>
          </a:p>
        </p:txBody>
      </p:sp>
      <p:pic>
        <p:nvPicPr>
          <p:cNvPr id="24" name="Picture 2" descr="CAM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74" y="3921815"/>
            <a:ext cx="1353185" cy="4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6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WP3: BPaaS RESEARCH</a:t>
            </a:r>
            <a:br>
              <a:rPr lang="en-US" dirty="0"/>
            </a:br>
            <a:r>
              <a:rPr lang="de-DE" dirty="0" smtClean="0"/>
              <a:t>ALLOCATION ENVIRONMENT: DMN-TO-CAMEL-MAPPER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BEF5301-6CB9-4036-932F-7497656FBF09}" type="slidenum">
              <a:rPr lang="de-DE" smtClean="0"/>
              <a:t>46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47" y="3073648"/>
            <a:ext cx="4973444" cy="2869187"/>
          </a:xfrm>
          <a:prstGeom prst="rect">
            <a:avLst/>
          </a:prstGeom>
        </p:spPr>
      </p:pic>
      <p:sp>
        <p:nvSpPr>
          <p:cNvPr id="10" name="Pfeil nach unten 9"/>
          <p:cNvSpPr/>
          <p:nvPr/>
        </p:nvSpPr>
        <p:spPr>
          <a:xfrm rot="16200000">
            <a:off x="5483974" y="5004010"/>
            <a:ext cx="502920" cy="719839"/>
          </a:xfrm>
          <a:prstGeom prst="downArrow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"/>
          <p:cNvSpPr/>
          <p:nvPr/>
        </p:nvSpPr>
        <p:spPr>
          <a:xfrm flipH="1">
            <a:off x="6443423" y="4498902"/>
            <a:ext cx="2449057" cy="1251232"/>
          </a:xfrm>
          <a:custGeom>
            <a:avLst/>
            <a:gdLst/>
            <a:ahLst/>
            <a:cxnLst/>
            <a:rect l="l" t="t" r="r" b="b"/>
            <a:pathLst>
              <a:path w="1630680" h="833120">
                <a:moveTo>
                  <a:pt x="817880" y="0"/>
                </a:moveTo>
                <a:cubicBezTo>
                  <a:pt x="972147" y="0"/>
                  <a:pt x="1106827" y="83857"/>
                  <a:pt x="1177259" y="209379"/>
                </a:cubicBezTo>
                <a:cubicBezTo>
                  <a:pt x="1216568" y="192264"/>
                  <a:pt x="1259968" y="182880"/>
                  <a:pt x="1305560" y="182880"/>
                </a:cubicBezTo>
                <a:cubicBezTo>
                  <a:pt x="1485119" y="182880"/>
                  <a:pt x="1630680" y="328441"/>
                  <a:pt x="1630680" y="508000"/>
                </a:cubicBezTo>
                <a:cubicBezTo>
                  <a:pt x="1630680" y="687559"/>
                  <a:pt x="1485119" y="833120"/>
                  <a:pt x="1305560" y="833120"/>
                </a:cubicBezTo>
                <a:lnTo>
                  <a:pt x="817880" y="833120"/>
                </a:lnTo>
                <a:lnTo>
                  <a:pt x="350520" y="833120"/>
                </a:lnTo>
                <a:lnTo>
                  <a:pt x="147320" y="833120"/>
                </a:lnTo>
                <a:cubicBezTo>
                  <a:pt x="65957" y="833120"/>
                  <a:pt x="0" y="767163"/>
                  <a:pt x="0" y="685800"/>
                </a:cubicBezTo>
                <a:cubicBezTo>
                  <a:pt x="0" y="604437"/>
                  <a:pt x="65957" y="538480"/>
                  <a:pt x="147320" y="538480"/>
                </a:cubicBezTo>
                <a:lnTo>
                  <a:pt x="168702" y="542797"/>
                </a:lnTo>
                <a:cubicBezTo>
                  <a:pt x="199994" y="473840"/>
                  <a:pt x="269754" y="426720"/>
                  <a:pt x="350520" y="426720"/>
                </a:cubicBezTo>
                <a:cubicBezTo>
                  <a:pt x="368791" y="426720"/>
                  <a:pt x="386499" y="429131"/>
                  <a:pt x="403125" y="434466"/>
                </a:cubicBezTo>
                <a:cubicBezTo>
                  <a:pt x="401448" y="428569"/>
                  <a:pt x="401320" y="422579"/>
                  <a:pt x="401320" y="416560"/>
                </a:cubicBezTo>
                <a:cubicBezTo>
                  <a:pt x="401320" y="186500"/>
                  <a:pt x="587820" y="0"/>
                  <a:pt x="81788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744" y="5181600"/>
            <a:ext cx="993333" cy="197569"/>
          </a:xfrm>
          <a:prstGeom prst="rect">
            <a:avLst/>
          </a:prstGeom>
        </p:spPr>
      </p:pic>
      <p:sp>
        <p:nvSpPr>
          <p:cNvPr id="19" name="Pfeil nach unten 18"/>
          <p:cNvSpPr/>
          <p:nvPr/>
        </p:nvSpPr>
        <p:spPr>
          <a:xfrm rot="14025545">
            <a:off x="5085815" y="2984057"/>
            <a:ext cx="402104" cy="952500"/>
          </a:xfrm>
          <a:prstGeom prst="downArrow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/>
          <p:cNvSpPr txBox="1"/>
          <p:nvPr/>
        </p:nvSpPr>
        <p:spPr>
          <a:xfrm>
            <a:off x="5757938" y="2205896"/>
            <a:ext cx="361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complex</a:t>
            </a:r>
            <a:r>
              <a:rPr lang="de-DE" b="1" dirty="0" smtClean="0"/>
              <a:t>!</a:t>
            </a:r>
          </a:p>
          <a:p>
            <a:endParaRPr lang="de-DE" b="1" dirty="0"/>
          </a:p>
          <a:p>
            <a:r>
              <a:rPr lang="de-DE" b="1" dirty="0" err="1" smtClean="0"/>
              <a:t>requires</a:t>
            </a:r>
            <a:r>
              <a:rPr lang="de-DE" b="1" dirty="0" smtClean="0"/>
              <a:t> high </a:t>
            </a:r>
            <a:r>
              <a:rPr lang="de-DE" b="1" dirty="0" err="1" smtClean="0"/>
              <a:t>technical</a:t>
            </a:r>
            <a:r>
              <a:rPr lang="de-DE" b="1" dirty="0" smtClean="0"/>
              <a:t> </a:t>
            </a:r>
            <a:r>
              <a:rPr lang="de-DE" b="1" dirty="0" err="1" smtClean="0"/>
              <a:t>knowledge</a:t>
            </a:r>
            <a:r>
              <a:rPr lang="de-DE" b="1" dirty="0" smtClean="0"/>
              <a:t>!</a:t>
            </a:r>
            <a:endParaRPr lang="en-US" dirty="0" err="1" smtClean="0">
              <a:latin typeface="Arial Narrow" panose="020B0606020202030204" pitchFamily="34" charset="0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254000" y="1600200"/>
            <a:ext cx="8642350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400" b="1" dirty="0" err="1"/>
              <a:t>From</a:t>
            </a:r>
            <a:r>
              <a:rPr lang="de-DE" sz="2400" b="1" dirty="0"/>
              <a:t> a </a:t>
            </a:r>
            <a:r>
              <a:rPr lang="de-DE" sz="2400" b="1" dirty="0" err="1"/>
              <a:t>concrete</a:t>
            </a:r>
            <a:r>
              <a:rPr lang="de-DE" sz="2400" b="1" dirty="0"/>
              <a:t> </a:t>
            </a:r>
            <a:r>
              <a:rPr lang="de-DE" sz="2400" b="1" dirty="0" err="1"/>
              <a:t>service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a </a:t>
            </a:r>
            <a:r>
              <a:rPr lang="de-DE" sz="2400" b="1" dirty="0" err="1"/>
              <a:t>software</a:t>
            </a:r>
            <a:r>
              <a:rPr lang="de-DE" sz="2400" b="1" dirty="0"/>
              <a:t> </a:t>
            </a:r>
            <a:r>
              <a:rPr lang="de-DE" sz="2400" b="1" dirty="0" err="1"/>
              <a:t>component</a:t>
            </a:r>
            <a:r>
              <a:rPr lang="de-DE" sz="2400" b="1" dirty="0"/>
              <a:t>?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de-DE" sz="2000" dirty="0" smtClean="0"/>
          </a:p>
        </p:txBody>
      </p:sp>
      <p:pic>
        <p:nvPicPr>
          <p:cNvPr id="2050" name="Picture 2" descr="CAM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4" y="3137221"/>
            <a:ext cx="2366645" cy="7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DEMONSTRATION: STORY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47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096223" y="5714082"/>
            <a:ext cx="47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Allowed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and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Availabe</a:t>
            </a:r>
            <a:r>
              <a:rPr lang="de-DE" dirty="0" smtClean="0">
                <a:latin typeface="Arial Narrow" panose="020B0606020202030204" pitchFamily="34" charset="0"/>
              </a:rPr>
              <a:t> Cloud </a:t>
            </a:r>
            <a:r>
              <a:rPr lang="de-DE" dirty="0" err="1" smtClean="0">
                <a:latin typeface="Arial Narrow" panose="020B0606020202030204" pitchFamily="34" charset="0"/>
              </a:rPr>
              <a:t>Infrastructures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smtClean="0">
                <a:latin typeface="Arial Narrow" panose="020B0606020202030204" pitchFamily="34" charset="0"/>
              </a:rPr>
              <a:t>/ Providers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0" y="2031556"/>
            <a:ext cx="8785156" cy="3342480"/>
            <a:chOff x="0" y="2031556"/>
            <a:chExt cx="8785156" cy="3342480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899" y="2768153"/>
              <a:ext cx="1262471" cy="874261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7948217" y="2071366"/>
              <a:ext cx="836939" cy="320750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9000">
                  <a:srgbClr val="00B0F0"/>
                </a:gs>
                <a:gs pos="10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Gefaltete Ecke 12"/>
            <p:cNvSpPr/>
            <p:nvPr/>
          </p:nvSpPr>
          <p:spPr>
            <a:xfrm rot="16200000">
              <a:off x="3182746" y="2836723"/>
              <a:ext cx="2438399" cy="1867501"/>
            </a:xfrm>
            <a:prstGeom prst="foldedCorner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" rtlCol="0" anchor="b"/>
            <a:lstStyle/>
            <a:p>
              <a:pPr algn="ctr"/>
              <a:r>
                <a:rPr lang="en-GB" dirty="0" smtClean="0"/>
                <a:t>BPaaS Bundle</a:t>
              </a:r>
              <a:endParaRPr lang="en-GB" dirty="0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369599"/>
              <a:ext cx="2438400" cy="2438400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950" y="3139631"/>
              <a:ext cx="1406697" cy="107655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116" y="4486633"/>
              <a:ext cx="887403" cy="887403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019" y="3509068"/>
              <a:ext cx="1392607" cy="464202"/>
            </a:xfrm>
            <a:prstGeom prst="rect">
              <a:avLst/>
            </a:prstGeom>
          </p:spPr>
        </p:pic>
        <p:sp>
          <p:nvSpPr>
            <p:cNvPr id="10" name="Pfeil nach links und rechts 9"/>
            <p:cNvSpPr/>
            <p:nvPr/>
          </p:nvSpPr>
          <p:spPr>
            <a:xfrm>
              <a:off x="2337488" y="3481865"/>
              <a:ext cx="1207363" cy="392086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 nach unten 10"/>
            <p:cNvSpPr/>
            <p:nvPr/>
          </p:nvSpPr>
          <p:spPr>
            <a:xfrm rot="14238063">
              <a:off x="5622181" y="2571949"/>
              <a:ext cx="259708" cy="1207364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Pfeil nach unten 11"/>
            <p:cNvSpPr/>
            <p:nvPr/>
          </p:nvSpPr>
          <p:spPr>
            <a:xfrm rot="18317574">
              <a:off x="5610443" y="3528996"/>
              <a:ext cx="259708" cy="1207364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8078785" y="4765919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IaaS</a:t>
              </a:r>
              <a:endParaRPr lang="de-DE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029885" y="3339994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PaaS</a:t>
              </a:r>
              <a:endParaRPr lang="de-DE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029885" y="2031556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 Narrow" panose="020B0606020202030204" pitchFamily="34" charset="0"/>
                </a:rPr>
                <a:t>SaaS</a:t>
              </a:r>
            </a:p>
          </p:txBody>
        </p: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837" y="2132503"/>
              <a:ext cx="600411" cy="459498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043" y="4545977"/>
              <a:ext cx="659569" cy="501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71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393" y="2152137"/>
            <a:ext cx="6581100" cy="39497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500" dirty="0"/>
              <a:t>Solution </a:t>
            </a:r>
            <a:r>
              <a:rPr lang="de-DE" sz="2500" dirty="0" smtClean="0"/>
              <a:t>Approach: </a:t>
            </a:r>
            <a:r>
              <a:rPr lang="de-DE" sz="2500" dirty="0" smtClean="0"/>
              <a:t>Adaptation in CAMEL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CAMEL</a:t>
            </a:r>
          </a:p>
          <a:p>
            <a:pPr lvl="1"/>
            <a:r>
              <a:rPr lang="de-DE" dirty="0" err="1" smtClean="0"/>
              <a:t>mixed</a:t>
            </a:r>
            <a:r>
              <a:rPr lang="de-DE" dirty="0" smtClean="0"/>
              <a:t> </a:t>
            </a:r>
            <a:r>
              <a:rPr lang="de-DE" dirty="0" err="1" smtClean="0"/>
              <a:t>configurations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composed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endParaRPr lang="de-DE" dirty="0" smtClean="0"/>
          </a:p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352583" y="2645546"/>
            <a:ext cx="2494625" cy="1677879"/>
            <a:chOff x="2352583" y="2645546"/>
            <a:chExt cx="2494625" cy="1677879"/>
          </a:xfrm>
        </p:grpSpPr>
        <p:sp>
          <p:nvSpPr>
            <p:cNvPr id="4" name="Rechteck 3"/>
            <p:cNvSpPr/>
            <p:nvPr/>
          </p:nvSpPr>
          <p:spPr>
            <a:xfrm>
              <a:off x="2352583" y="3204839"/>
              <a:ext cx="2494625" cy="1118586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ln>
                    <a:solidFill>
                      <a:schemeClr val="tx1"/>
                    </a:solidFill>
                  </a:ln>
                </a:rPr>
                <a:t>Well-</a:t>
              </a:r>
              <a:r>
                <a:rPr lang="de-DE" sz="2400" b="1" dirty="0" err="1" smtClean="0">
                  <a:ln>
                    <a:solidFill>
                      <a:schemeClr val="tx1"/>
                    </a:solidFill>
                  </a:ln>
                </a:rPr>
                <a:t>known</a:t>
              </a:r>
              <a:r>
                <a:rPr lang="de-DE" sz="2400" b="1" dirty="0" smtClean="0">
                  <a:ln>
                    <a:solidFill>
                      <a:schemeClr val="tx1"/>
                    </a:solidFill>
                  </a:ln>
                </a:rPr>
                <a:t> </a:t>
              </a:r>
            </a:p>
            <a:p>
              <a:pPr algn="ctr"/>
              <a:r>
                <a:rPr lang="de-DE" sz="2400" b="1" dirty="0" err="1" smtClean="0">
                  <a:ln>
                    <a:solidFill>
                      <a:schemeClr val="tx1"/>
                    </a:solidFill>
                  </a:ln>
                </a:rPr>
                <a:t>Scaling</a:t>
              </a:r>
              <a:r>
                <a:rPr lang="de-DE" sz="2400" b="1" dirty="0" smtClean="0">
                  <a:ln>
                    <a:solidFill>
                      <a:schemeClr val="tx1"/>
                    </a:solidFill>
                  </a:ln>
                </a:rPr>
                <a:t> </a:t>
              </a:r>
              <a:r>
                <a:rPr lang="de-DE" sz="2400" b="1" dirty="0" err="1" smtClean="0">
                  <a:ln>
                    <a:solidFill>
                      <a:schemeClr val="tx1"/>
                    </a:solidFill>
                  </a:ln>
                </a:rPr>
                <a:t>definitions</a:t>
              </a:r>
              <a:endParaRPr lang="de-DE" sz="2400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3482795" y="2645546"/>
              <a:ext cx="991551" cy="55929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932808" y="3210903"/>
            <a:ext cx="3338004" cy="2555192"/>
            <a:chOff x="3932808" y="3210903"/>
            <a:chExt cx="3338004" cy="2555192"/>
          </a:xfrm>
        </p:grpSpPr>
        <p:sp>
          <p:nvSpPr>
            <p:cNvPr id="8" name="Rechteck 7"/>
            <p:cNvSpPr/>
            <p:nvPr/>
          </p:nvSpPr>
          <p:spPr>
            <a:xfrm>
              <a:off x="3932808" y="4467441"/>
              <a:ext cx="3338004" cy="129865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ln>
                    <a:solidFill>
                      <a:schemeClr val="tx1"/>
                    </a:solidFill>
                  </a:ln>
                </a:rPr>
                <a:t>Task </a:t>
              </a:r>
              <a:r>
                <a:rPr lang="de-DE" sz="2400" b="1" dirty="0" err="1" smtClean="0">
                  <a:ln>
                    <a:solidFill>
                      <a:schemeClr val="tx1"/>
                    </a:solidFill>
                  </a:ln>
                </a:rPr>
                <a:t>Modification</a:t>
              </a:r>
              <a:endParaRPr lang="de-DE" sz="2400" b="1" dirty="0" smtClean="0">
                <a:ln>
                  <a:solidFill>
                    <a:schemeClr val="tx1"/>
                  </a:solidFill>
                </a:ln>
              </a:endParaRPr>
            </a:p>
            <a:p>
              <a:pPr algn="ctr"/>
              <a:r>
                <a:rPr lang="de-DE" sz="2400" b="1" dirty="0" err="1" smtClean="0">
                  <a:ln>
                    <a:solidFill>
                      <a:schemeClr val="tx1"/>
                    </a:solidFill>
                  </a:ln>
                </a:rPr>
                <a:t>for</a:t>
              </a:r>
              <a:r>
                <a:rPr lang="de-DE" sz="2400" b="1" dirty="0" smtClean="0">
                  <a:ln>
                    <a:solidFill>
                      <a:schemeClr val="tx1"/>
                    </a:solidFill>
                  </a:ln>
                </a:rPr>
                <a:t> Dynamic</a:t>
              </a:r>
              <a:endParaRPr lang="de-DE" sz="2400" b="1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4885572" y="3210903"/>
              <a:ext cx="1275532" cy="1256537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/>
            </a:p>
          </p:txBody>
        </p:sp>
      </p:grpSp>
      <p:sp>
        <p:nvSpPr>
          <p:cNvPr id="12" name="Rechteckige Legende 11"/>
          <p:cNvSpPr/>
          <p:nvPr/>
        </p:nvSpPr>
        <p:spPr>
          <a:xfrm>
            <a:off x="7025422" y="2145453"/>
            <a:ext cx="1890944" cy="683581"/>
          </a:xfrm>
          <a:prstGeom prst="wedgeRectCallout">
            <a:avLst>
              <a:gd name="adj1" fmla="val -47803"/>
              <a:gd name="adj2" fmla="val 9418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Replace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/>
          </a:p>
        </p:txBody>
      </p:sp>
      <p:sp>
        <p:nvSpPr>
          <p:cNvPr id="13" name="Rechteckige Legende 12"/>
          <p:cNvSpPr/>
          <p:nvPr/>
        </p:nvSpPr>
        <p:spPr>
          <a:xfrm>
            <a:off x="32656" y="2849733"/>
            <a:ext cx="1890944" cy="1180730"/>
          </a:xfrm>
          <a:prstGeom prst="wedgeRectCallout">
            <a:avLst>
              <a:gd name="adj1" fmla="val 59449"/>
              <a:gd name="adj2" fmla="val 14759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Even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deployment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topology</a:t>
            </a:r>
            <a:endParaRPr lang="de-DE" dirty="0"/>
          </a:p>
        </p:txBody>
      </p:sp>
      <p:sp>
        <p:nvSpPr>
          <p:cNvPr id="14" name="Rechteckige Legende 13"/>
          <p:cNvSpPr/>
          <p:nvPr/>
        </p:nvSpPr>
        <p:spPr>
          <a:xfrm>
            <a:off x="4172505" y="5819779"/>
            <a:ext cx="2361459" cy="852211"/>
          </a:xfrm>
          <a:prstGeom prst="wedgeRectCallout">
            <a:avLst>
              <a:gd name="adj1" fmla="val -60476"/>
              <a:gd name="adj2" fmla="val -3886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React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violations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migration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7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5"/>
    </mc:Choice>
    <mc:Fallback xmlns="">
      <p:transition spd="slow" advTm="16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Solution </a:t>
            </a:r>
            <a:r>
              <a:rPr lang="de-DE" sz="2500" dirty="0" smtClean="0"/>
              <a:t>Approach: </a:t>
            </a:r>
            <a:r>
              <a:rPr lang="de-DE" sz="2500" dirty="0" err="1" smtClean="0"/>
              <a:t>Execution</a:t>
            </a:r>
            <a:r>
              <a:rPr lang="de-DE" sz="2500" dirty="0" smtClean="0"/>
              <a:t> in </a:t>
            </a:r>
            <a:r>
              <a:rPr lang="de-DE" sz="2500" dirty="0" err="1" smtClean="0"/>
              <a:t>the</a:t>
            </a:r>
            <a:r>
              <a:rPr lang="de-DE" sz="2500" dirty="0" smtClean="0"/>
              <a:t> Cloud Provider Engine</a:t>
            </a:r>
            <a:endParaRPr lang="de-DE" sz="25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Extension </a:t>
            </a:r>
            <a:r>
              <a:rPr lang="de-DE" dirty="0" err="1" smtClean="0"/>
              <a:t>of</a:t>
            </a:r>
            <a:r>
              <a:rPr lang="de-DE" dirty="0" smtClean="0"/>
              <a:t> Life Cycle Management in Cloud Provider </a:t>
            </a:r>
            <a:r>
              <a:rPr lang="de-DE" dirty="0" smtClean="0"/>
              <a:t>Engine</a:t>
            </a:r>
          </a:p>
          <a:p>
            <a:r>
              <a:rPr lang="de-DE" dirty="0" err="1" smtClean="0"/>
              <a:t>PaaS</a:t>
            </a:r>
            <a:r>
              <a:rPr lang="de-DE" dirty="0" smtClean="0"/>
              <a:t> Unified Library</a:t>
            </a:r>
          </a:p>
          <a:p>
            <a:r>
              <a:rPr lang="de-DE" dirty="0" smtClean="0"/>
              <a:t>Adaptation Management </a:t>
            </a:r>
            <a:r>
              <a:rPr lang="de-DE" dirty="0" err="1" smtClean="0"/>
              <a:t>component</a:t>
            </a:r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1665235" y="2930418"/>
            <a:ext cx="3368040" cy="23096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dirty="0" smtClean="0"/>
              <a:t>Cloud Provider Engine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1756675" y="3319243"/>
            <a:ext cx="1196080" cy="73023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3189235" y="3441159"/>
            <a:ext cx="1737360" cy="571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3189235" y="4103555"/>
            <a:ext cx="1737360" cy="10063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707395" y="4607019"/>
            <a:ext cx="1089660" cy="421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5595290" y="3015941"/>
            <a:ext cx="1561906" cy="907666"/>
            <a:chOff x="5101169" y="3973420"/>
            <a:chExt cx="1561906" cy="907666"/>
          </a:xfrm>
        </p:grpSpPr>
        <p:sp>
          <p:nvSpPr>
            <p:cNvPr id="10" name="Wolke 9"/>
            <p:cNvSpPr/>
            <p:nvPr/>
          </p:nvSpPr>
          <p:spPr>
            <a:xfrm>
              <a:off x="5101169" y="3973420"/>
              <a:ext cx="1561906" cy="907666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513867" y="4184414"/>
              <a:ext cx="736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err="1" smtClean="0">
                  <a:latin typeface="Arial Narrow" panose="020B0606020202030204" pitchFamily="34" charset="0"/>
                </a:rPr>
                <a:t>IaaS</a:t>
              </a:r>
              <a:endParaRPr lang="en-GB" sz="2000" b="1" dirty="0" err="1" smtClean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595290" y="4250551"/>
            <a:ext cx="1561906" cy="907666"/>
            <a:chOff x="5101169" y="5098029"/>
            <a:chExt cx="1561906" cy="907666"/>
          </a:xfrm>
        </p:grpSpPr>
        <p:sp>
          <p:nvSpPr>
            <p:cNvPr id="14" name="Wolke 13"/>
            <p:cNvSpPr/>
            <p:nvPr/>
          </p:nvSpPr>
          <p:spPr>
            <a:xfrm>
              <a:off x="5101169" y="5098029"/>
              <a:ext cx="1561906" cy="907666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513867" y="5351807"/>
              <a:ext cx="7365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err="1">
                  <a:latin typeface="Arial Narrow" panose="020B0606020202030204" pitchFamily="34" charset="0"/>
                </a:rPr>
                <a:t>P</a:t>
              </a:r>
              <a:r>
                <a:rPr lang="de-DE" sz="2000" b="1" dirty="0" err="1" smtClean="0">
                  <a:latin typeface="Arial Narrow" panose="020B0606020202030204" pitchFamily="34" charset="0"/>
                </a:rPr>
                <a:t>aaS</a:t>
              </a:r>
              <a:endParaRPr lang="en-GB" sz="2000" b="1" dirty="0" err="1" smtClean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21" name="Gerade Verbindung mit Pfeil 20"/>
          <p:cNvCxnSpPr>
            <a:stCxn id="7" idx="3"/>
          </p:cNvCxnSpPr>
          <p:nvPr/>
        </p:nvCxnSpPr>
        <p:spPr>
          <a:xfrm flipV="1">
            <a:off x="4926595" y="3531119"/>
            <a:ext cx="668695" cy="195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8" idx="3"/>
            <a:endCxn id="14" idx="2"/>
          </p:cNvCxnSpPr>
          <p:nvPr/>
        </p:nvCxnSpPr>
        <p:spPr>
          <a:xfrm>
            <a:off x="4926595" y="4606747"/>
            <a:ext cx="673540" cy="976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665235" y="5556410"/>
            <a:ext cx="5491961" cy="473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Adaptation Management</a:t>
            </a:r>
            <a:endParaRPr lang="de-DE" dirty="0"/>
          </a:p>
        </p:txBody>
      </p:sp>
      <p:sp>
        <p:nvSpPr>
          <p:cNvPr id="12" name="Pfeil nach oben 11"/>
          <p:cNvSpPr/>
          <p:nvPr/>
        </p:nvSpPr>
        <p:spPr>
          <a:xfrm>
            <a:off x="2657139" y="5261462"/>
            <a:ext cx="387275" cy="28419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oben 19"/>
          <p:cNvSpPr/>
          <p:nvPr/>
        </p:nvSpPr>
        <p:spPr>
          <a:xfrm rot="10800000">
            <a:off x="2010580" y="5272220"/>
            <a:ext cx="387275" cy="28419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9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0"/>
    </mc:Choice>
    <mc:Fallback xmlns="">
      <p:transition spd="slow" advTm="1722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6190714" y="2015582"/>
            <a:ext cx="2471135" cy="32133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faltete Ecke 12"/>
          <p:cNvSpPr/>
          <p:nvPr/>
        </p:nvSpPr>
        <p:spPr>
          <a:xfrm rot="16200000">
            <a:off x="3182746" y="2836723"/>
            <a:ext cx="2438399" cy="1867501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b"/>
          <a:lstStyle/>
          <a:p>
            <a:pPr algn="ctr"/>
            <a:r>
              <a:rPr lang="en-GB" dirty="0" smtClean="0"/>
              <a:t>BPaaS Bundle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Demonstration: </a:t>
            </a:r>
            <a:r>
              <a:rPr lang="de-DE" sz="2500" dirty="0" err="1" smtClean="0"/>
              <a:t>Motivating</a:t>
            </a:r>
            <a:r>
              <a:rPr lang="de-DE" sz="2500" dirty="0" smtClean="0"/>
              <a:t> </a:t>
            </a:r>
            <a:r>
              <a:rPr lang="de-DE" sz="2500" dirty="0" err="1" smtClean="0"/>
              <a:t>Example</a:t>
            </a:r>
            <a:endParaRPr lang="de-DE" sz="25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9599"/>
            <a:ext cx="2438400" cy="2438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50" y="3139631"/>
            <a:ext cx="1406697" cy="10765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71" y="2135564"/>
            <a:ext cx="2045594" cy="204559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3" y="4226593"/>
            <a:ext cx="1906110" cy="635370"/>
          </a:xfrm>
          <a:prstGeom prst="rect">
            <a:avLst/>
          </a:prstGeom>
        </p:spPr>
      </p:pic>
      <p:sp>
        <p:nvSpPr>
          <p:cNvPr id="10" name="Pfeil nach links und rechts 9"/>
          <p:cNvSpPr/>
          <p:nvPr/>
        </p:nvSpPr>
        <p:spPr>
          <a:xfrm>
            <a:off x="2337488" y="3481865"/>
            <a:ext cx="1207363" cy="392086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14238063">
            <a:off x="5622181" y="2571949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 rot="18317574">
            <a:off x="5610443" y="3528996"/>
            <a:ext cx="259708" cy="12073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Multiplizieren 4"/>
          <p:cNvSpPr/>
          <p:nvPr/>
        </p:nvSpPr>
        <p:spPr>
          <a:xfrm>
            <a:off x="7069770" y="2170061"/>
            <a:ext cx="1535837" cy="1528734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6190714" y="199224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IaaS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207946" y="4849145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Public </a:t>
            </a:r>
            <a:r>
              <a:rPr lang="de-DE" dirty="0" err="1" smtClean="0">
                <a:latin typeface="Arial Narrow" panose="020B0606020202030204" pitchFamily="34" charset="0"/>
              </a:rPr>
              <a:t>PaaS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  <a:r>
              <a:rPr lang="de-DE" dirty="0" err="1" smtClean="0">
                <a:latin typeface="Arial Narrow" panose="020B0606020202030204" pitchFamily="34" charset="0"/>
              </a:rPr>
              <a:t>cloud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3" name="Gewitterblitz 2"/>
          <p:cNvSpPr/>
          <p:nvPr/>
        </p:nvSpPr>
        <p:spPr>
          <a:xfrm>
            <a:off x="6837197" y="2281321"/>
            <a:ext cx="730130" cy="999902"/>
          </a:xfrm>
          <a:prstGeom prst="lightningBol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7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79"/>
    </mc:Choice>
    <mc:Fallback xmlns="">
      <p:transition spd="slow" advTm="110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Demonstration: </a:t>
            </a:r>
            <a:r>
              <a:rPr lang="de-DE" sz="2500" dirty="0" err="1"/>
              <a:t>PaaS</a:t>
            </a:r>
            <a:r>
              <a:rPr lang="de-DE" sz="2500" dirty="0"/>
              <a:t> </a:t>
            </a:r>
            <a:r>
              <a:rPr lang="de-DE" sz="2500" dirty="0" smtClean="0"/>
              <a:t>Orchestration </a:t>
            </a:r>
            <a:endParaRPr lang="de-DE" sz="2500" dirty="0"/>
          </a:p>
        </p:txBody>
      </p:sp>
      <p:sp>
        <p:nvSpPr>
          <p:cNvPr id="4" name="Gefaltete Ecke 3"/>
          <p:cNvSpPr/>
          <p:nvPr/>
        </p:nvSpPr>
        <p:spPr>
          <a:xfrm rot="16200000">
            <a:off x="468903" y="1438350"/>
            <a:ext cx="2119031" cy="2399082"/>
          </a:xfrm>
          <a:prstGeom prst="foldedCorne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Wolke 4"/>
          <p:cNvSpPr/>
          <p:nvPr/>
        </p:nvSpPr>
        <p:spPr>
          <a:xfrm>
            <a:off x="6055428" y="1416204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2637891"/>
            <a:ext cx="796544" cy="6096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401960" y="2560059"/>
            <a:ext cx="1257420" cy="358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Scripts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45" y="1802723"/>
            <a:ext cx="796544" cy="6096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93" y="1499019"/>
            <a:ext cx="607408" cy="60740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8003467" y="1189102"/>
            <a:ext cx="112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latin typeface="Arial Narrow" panose="020B0606020202030204" pitchFamily="34" charset="0"/>
              </a:rPr>
              <a:t>IaaS</a:t>
            </a:r>
            <a:endParaRPr lang="en-GB" sz="2000" b="1" dirty="0" err="1" smtClean="0">
              <a:latin typeface="Arial Narrow" panose="020B0606020202030204" pitchFamily="34" charset="0"/>
            </a:endParaRPr>
          </a:p>
        </p:txBody>
      </p:sp>
      <p:pic>
        <p:nvPicPr>
          <p:cNvPr id="18" name="Picture 2" descr="CAM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7" y="1699140"/>
            <a:ext cx="1568043" cy="5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Gerader Verbinder 19"/>
          <p:cNvCxnSpPr>
            <a:stCxn id="8" idx="3"/>
            <a:endCxn id="10" idx="1"/>
          </p:cNvCxnSpPr>
          <p:nvPr/>
        </p:nvCxnSpPr>
        <p:spPr>
          <a:xfrm flipV="1">
            <a:off x="1223322" y="2739368"/>
            <a:ext cx="178638" cy="20332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Wolke 13"/>
          <p:cNvSpPr/>
          <p:nvPr/>
        </p:nvSpPr>
        <p:spPr>
          <a:xfrm>
            <a:off x="6055428" y="3100911"/>
            <a:ext cx="2375463" cy="1380446"/>
          </a:xfrm>
          <a:prstGeom prst="clou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003467" y="2873809"/>
            <a:ext cx="112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>
                <a:latin typeface="Arial Narrow" panose="020B0606020202030204" pitchFamily="34" charset="0"/>
              </a:rPr>
              <a:t>P</a:t>
            </a:r>
            <a:r>
              <a:rPr lang="de-DE" sz="2000" b="1" dirty="0" err="1" smtClean="0">
                <a:latin typeface="Arial Narrow" panose="020B0606020202030204" pitchFamily="34" charset="0"/>
              </a:rPr>
              <a:t>aaS</a:t>
            </a:r>
            <a:endParaRPr lang="en-GB" sz="2000" b="1" dirty="0" err="1" smtClean="0">
              <a:latin typeface="Arial Narrow" panose="020B0606020202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59" y="3273919"/>
            <a:ext cx="1032510" cy="34417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49" y="3512619"/>
            <a:ext cx="796544" cy="609600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1401959" y="3068182"/>
            <a:ext cx="1257421" cy="5516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PaaS</a:t>
            </a:r>
            <a:endParaRPr lang="de-DE" dirty="0" smtClean="0"/>
          </a:p>
          <a:p>
            <a:pPr algn="ctr"/>
            <a:r>
              <a:rPr lang="de-DE" sz="1400" dirty="0" err="1" smtClean="0"/>
              <a:t>requirements</a:t>
            </a:r>
            <a:endParaRPr lang="de-DE" sz="1400" dirty="0"/>
          </a:p>
        </p:txBody>
      </p:sp>
      <p:cxnSp>
        <p:nvCxnSpPr>
          <p:cNvPr id="21" name="Gerader Verbinder 20"/>
          <p:cNvCxnSpPr>
            <a:endCxn id="19" idx="1"/>
          </p:cNvCxnSpPr>
          <p:nvPr/>
        </p:nvCxnSpPr>
        <p:spPr>
          <a:xfrm>
            <a:off x="1223321" y="2976333"/>
            <a:ext cx="178638" cy="3676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362200" y="4122219"/>
            <a:ext cx="3368040" cy="23096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dirty="0" smtClean="0"/>
              <a:t>Cloud Provider Engine</a:t>
            </a:r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2" r="2871" b="32195"/>
          <a:stretch/>
        </p:blipFill>
        <p:spPr>
          <a:xfrm>
            <a:off x="2453640" y="4511044"/>
            <a:ext cx="1196080" cy="730230"/>
          </a:xfrm>
          <a:prstGeom prst="rect">
            <a:avLst/>
          </a:prstGeom>
        </p:spPr>
      </p:pic>
      <p:cxnSp>
        <p:nvCxnSpPr>
          <p:cNvPr id="24" name="Gewinkelte Verbindung 23"/>
          <p:cNvCxnSpPr>
            <a:stCxn id="4" idx="1"/>
            <a:endCxn id="9" idx="1"/>
          </p:cNvCxnSpPr>
          <p:nvPr/>
        </p:nvCxnSpPr>
        <p:spPr>
          <a:xfrm rot="16200000" flipH="1">
            <a:off x="1155502" y="4070323"/>
            <a:ext cx="1579614" cy="83378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bgerundetes Rechteck 24"/>
          <p:cNvSpPr/>
          <p:nvPr/>
        </p:nvSpPr>
        <p:spPr>
          <a:xfrm>
            <a:off x="3886200" y="4632960"/>
            <a:ext cx="1737360" cy="571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Sword</a:t>
            </a:r>
            <a:endParaRPr lang="de-DE" dirty="0"/>
          </a:p>
        </p:txBody>
      </p:sp>
      <p:sp>
        <p:nvSpPr>
          <p:cNvPr id="27" name="Abgerundetes Rechteck 26"/>
          <p:cNvSpPr/>
          <p:nvPr/>
        </p:nvSpPr>
        <p:spPr>
          <a:xfrm>
            <a:off x="3886200" y="5295356"/>
            <a:ext cx="1737360" cy="10063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 err="1" smtClean="0"/>
              <a:t>Dagger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4404360" y="5798820"/>
            <a:ext cx="1089660" cy="4213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PUL</a:t>
            </a:r>
            <a:endParaRPr lang="de-DE" dirty="0"/>
          </a:p>
        </p:txBody>
      </p:sp>
      <p:cxnSp>
        <p:nvCxnSpPr>
          <p:cNvPr id="29" name="Gewinkelte Verbindung 28"/>
          <p:cNvCxnSpPr>
            <a:stCxn id="26" idx="3"/>
            <a:endCxn id="14" idx="1"/>
          </p:cNvCxnSpPr>
          <p:nvPr/>
        </p:nvCxnSpPr>
        <p:spPr>
          <a:xfrm flipV="1">
            <a:off x="5494020" y="4479887"/>
            <a:ext cx="1749140" cy="152960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winkelte Verbindung 31"/>
          <p:cNvCxnSpPr>
            <a:stCxn id="25" idx="0"/>
            <a:endCxn id="5" idx="2"/>
          </p:cNvCxnSpPr>
          <p:nvPr/>
        </p:nvCxnSpPr>
        <p:spPr>
          <a:xfrm rot="5400000" flipH="1" flipV="1">
            <a:off x="4145572" y="2715736"/>
            <a:ext cx="2526533" cy="130791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213321" y="530042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translates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817811" y="222765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orchestrates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997200" y="5560827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 Narrow" panose="020B0606020202030204" pitchFamily="34" charset="0"/>
              </a:rPr>
              <a:t>orchestrates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37" y="804257"/>
            <a:ext cx="2305046" cy="64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feil nach rechts 45"/>
          <p:cNvSpPr/>
          <p:nvPr/>
        </p:nvSpPr>
        <p:spPr>
          <a:xfrm rot="7770663">
            <a:off x="2813546" y="1353878"/>
            <a:ext cx="834728" cy="55060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67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9"/>
    </mc:Choice>
    <mc:Fallback xmlns="">
      <p:transition spd="slow" advTm="208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 smtClean="0"/>
              <a:t>Demonstration: </a:t>
            </a:r>
            <a:r>
              <a:rPr lang="de-DE" sz="2500" dirty="0" err="1" smtClean="0"/>
              <a:t>PaaS</a:t>
            </a:r>
            <a:r>
              <a:rPr lang="de-DE" sz="2500" dirty="0" smtClean="0"/>
              <a:t> Integration </a:t>
            </a:r>
            <a:r>
              <a:rPr lang="de-DE" sz="2500" dirty="0" smtClean="0"/>
              <a:t>(Video / Live)</a:t>
            </a:r>
            <a:endParaRPr lang="de-DE" sz="25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"/>
    </mc:Choice>
    <mc:Fallback xmlns="">
      <p:transition spd="slow" advTm="86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5|2.4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2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6|1.9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|1.9|2.3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2.1|1.3|1.1|1.1|1.4|2.3|4.6|3.2|1.2|2.9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3|2.2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1.5|1.2|1.6|3|6.4|2.9|1.2|2.4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0.8|1.8|2.6|0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4|3.4|2.4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4|2.2|0.7|0.7|0.6|0.8|0.7|1.1|1.6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1.2|0.9|1.1|2.6|1.3|1.7|0.9|1.2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6|0.3|0.2|0.3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|0.9|0.9|1.8|1|0.7|0.8|1.4|3.2|3.3|0.9|1.6|1.7"/>
</p:tagLst>
</file>

<file path=ppt/theme/theme1.xml><?xml version="1.0" encoding="utf-8"?>
<a:theme xmlns:a="http://schemas.openxmlformats.org/drawingml/2006/main" name="1_CloudSocket_PPT_Template_v2_DRAF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CloudSocket_PPT_Template_v1_DRAFT</Template>
  <TotalTime>0</TotalTime>
  <Words>1291</Words>
  <Application>Microsoft Office PowerPoint</Application>
  <PresentationFormat>Bildschirmpräsentation (4:3)</PresentationFormat>
  <Paragraphs>515</Paragraphs>
  <Slides>47</Slides>
  <Notes>3</Notes>
  <HiddenSlides>29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2" baseType="lpstr">
      <vt:lpstr>Arial</vt:lpstr>
      <vt:lpstr>Arial Narrow</vt:lpstr>
      <vt:lpstr>Calibri</vt:lpstr>
      <vt:lpstr>Wingdings</vt:lpstr>
      <vt:lpstr>1_CloudSocket_PPT_Template_v2_DRAFT</vt:lpstr>
      <vt:lpstr>WP3: BPaaS Research Execution Environment  </vt:lpstr>
      <vt:lpstr>WP3: BPaaS Research Execution Environment:  PaaS Orchestration and Adaptation</vt:lpstr>
      <vt:lpstr>Motivating Example</vt:lpstr>
      <vt:lpstr>Current State</vt:lpstr>
      <vt:lpstr>Solution Approach: Adaptation in CAMEL</vt:lpstr>
      <vt:lpstr>Solution Approach: Execution in the Cloud Provider Engine</vt:lpstr>
      <vt:lpstr>Demonstration: Motivating Example</vt:lpstr>
      <vt:lpstr>Demonstration: PaaS Orchestration </vt:lpstr>
      <vt:lpstr>Demonstration: PaaS Integration (Video / Live)</vt:lpstr>
      <vt:lpstr>Demonstration: Adaptation</vt:lpstr>
      <vt:lpstr>Demonstration: Adaptation</vt:lpstr>
      <vt:lpstr>Demonstration: Adaptation</vt:lpstr>
      <vt:lpstr>Demonstration: Adaptation</vt:lpstr>
      <vt:lpstr>Demonstration: Adaptation</vt:lpstr>
      <vt:lpstr>Demonstration: Adaptation</vt:lpstr>
      <vt:lpstr>Demonstration: Adaptation (Video / Live)</vt:lpstr>
      <vt:lpstr>WP3: BPaaS Research Execution Environment:  PaaS Orchestration and Adaptation</vt:lpstr>
      <vt:lpstr>WP3: BPaaS Research Execution Environment:  PaaS Orchestration and Adaptation</vt:lpstr>
      <vt:lpstr>Solution Approach: PaaS in CAMEL</vt:lpstr>
      <vt:lpstr>Demonstration: Adaptation Plan Description</vt:lpstr>
      <vt:lpstr>Solution Approach: Adaptation Management component</vt:lpstr>
      <vt:lpstr>DEMONSTRATION: CURRENT SET-UP</vt:lpstr>
      <vt:lpstr>DEMONSTRATION: UPDATED SET-UP</vt:lpstr>
      <vt:lpstr>DEMONSTRATION: STORY</vt:lpstr>
      <vt:lpstr>DEMONSTRATION: STORY</vt:lpstr>
      <vt:lpstr>DEMONSTRATION: ADAPTATION</vt:lpstr>
      <vt:lpstr>Demonstration</vt:lpstr>
      <vt:lpstr>Step 1: Orchestration of PaaS components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WP3: BPaaS RESEARCH ALLOCATION ENVIRONMENT: DMN-TO-CAMEL-MAPPER</vt:lpstr>
      <vt:lpstr>DEMONSTRATION: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CloudSocket Scenario</dc:title>
  <dc:creator>Robert Woitsch</dc:creator>
  <cp:lastModifiedBy>Frank Griesinger</cp:lastModifiedBy>
  <cp:revision>476</cp:revision>
  <dcterms:created xsi:type="dcterms:W3CDTF">2015-06-12T15:37:19Z</dcterms:created>
  <dcterms:modified xsi:type="dcterms:W3CDTF">2017-02-07T11:52:40Z</dcterms:modified>
</cp:coreProperties>
</file>