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4" r:id="rId2"/>
    <p:sldId id="273" r:id="rId3"/>
    <p:sldId id="274" r:id="rId4"/>
    <p:sldId id="275" r:id="rId5"/>
    <p:sldId id="283" r:id="rId6"/>
    <p:sldId id="277" r:id="rId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77280" autoAdjust="0"/>
  </p:normalViewPr>
  <p:slideViewPr>
    <p:cSldViewPr snapToGrid="0">
      <p:cViewPr varScale="1">
        <p:scale>
          <a:sx n="53" d="100"/>
          <a:sy n="53" d="100"/>
        </p:scale>
        <p:origin x="16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 smtClean="0"/>
              <a:t>Semantic </a:t>
            </a:r>
            <a:r>
              <a:rPr lang="de-CH" dirty="0" err="1" smtClean="0"/>
              <a:t>lifting</a:t>
            </a:r>
            <a:r>
              <a:rPr lang="de-CH" dirty="0" smtClean="0"/>
              <a:t> </a:t>
            </a:r>
            <a:r>
              <a:rPr lang="de-CH" dirty="0" err="1" smtClean="0"/>
              <a:t>approach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</a:t>
            </a:r>
            <a:r>
              <a:rPr lang="de-CH" dirty="0" err="1" smtClean="0"/>
              <a:t>service</a:t>
            </a:r>
            <a:r>
              <a:rPr lang="de-CH" dirty="0" smtClean="0"/>
              <a:t> </a:t>
            </a:r>
            <a:r>
              <a:rPr lang="de-CH" dirty="0" err="1" smtClean="0"/>
              <a:t>discovery</a:t>
            </a:r>
            <a:r>
              <a:rPr lang="de-CH" dirty="0" smtClean="0"/>
              <a:t> </a:t>
            </a:r>
            <a:r>
              <a:rPr lang="de-CH" dirty="0" err="1" smtClean="0"/>
              <a:t>solution</a:t>
            </a:r>
            <a:r>
              <a:rPr lang="de-CH" dirty="0" smtClean="0"/>
              <a:t> </a:t>
            </a:r>
            <a:r>
              <a:rPr lang="de-CH" dirty="0" err="1" smtClean="0"/>
              <a:t>are</a:t>
            </a:r>
            <a:r>
              <a:rPr lang="de-CH" baseline="0" dirty="0" smtClean="0"/>
              <a:t> </a:t>
            </a:r>
            <a:r>
              <a:rPr lang="de-CH" baseline="0" dirty="0" err="1" smtClean="0"/>
              <a:t>both</a:t>
            </a:r>
            <a:r>
              <a:rPr lang="de-CH" dirty="0" smtClean="0"/>
              <a:t> </a:t>
            </a:r>
            <a:r>
              <a:rPr lang="de-CH" dirty="0" err="1" smtClean="0"/>
              <a:t>improved</a:t>
            </a:r>
            <a:r>
              <a:rPr lang="de-CH" dirty="0" smtClean="0"/>
              <a:t> 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64953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Shape 15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61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Shape 162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3" name="Shape 163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Shape 1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hap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46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7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r="14486" b="20865"/>
          <a:stretch>
            <a:fillRect/>
          </a:stretch>
        </p:blipFill>
        <p:spPr>
          <a:xfrm>
            <a:off x="2627783" y="2637023"/>
            <a:ext cx="6516217" cy="4221090"/>
          </a:xfrm>
          <a:prstGeom prst="rect">
            <a:avLst/>
          </a:prstGeom>
          <a:ln w="12700">
            <a:miter lim="400000"/>
          </a:ln>
        </p:spPr>
      </p:pic>
      <p:sp>
        <p:nvSpPr>
          <p:cNvPr id="48" name="Shape 4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/>
          <a:lstStyle>
            <a:lvl1pPr>
              <a:defRPr sz="4000" cap="all"/>
            </a:lvl1pPr>
          </a:lstStyle>
          <a:p>
            <a:r>
              <a:t>Title Text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1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60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hape 6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63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" name="Shape 6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7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75" name="Shape 7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7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78" name="Shape 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9" name="Shape 79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8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hape 9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92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05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Shape 10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1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hape 120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121" name="Shape 1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Shape 13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32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Title Text</a:t>
            </a:r>
          </a:p>
        </p:txBody>
      </p:sp>
      <p:sp>
        <p:nvSpPr>
          <p:cNvPr id="134" name="Shape 134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6" name="Shape 1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image1.png" descr="I:\CloudSocket_LOGO_RZfinal_RGB_v5_large.png"/>
          <p:cNvPicPr>
            <a:picLocks noChangeAspect="1"/>
          </p:cNvPicPr>
          <p:nvPr/>
        </p:nvPicPr>
        <p:blipFill>
          <a:blip r:embed="rId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Shape 14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6" name="Shape 146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147" name="image2.tif"/>
          <p:cNvPicPr>
            <a:picLocks noChangeAspect="1"/>
          </p:cNvPicPr>
          <p:nvPr/>
        </p:nvPicPr>
        <p:blipFill>
          <a:blip r:embed="rId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0" name="Shape 1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I:\CloudSocket_LOGO_RZfinal_RGB_v5_large.png"/>
          <p:cNvPicPr>
            <a:picLocks noChangeAspect="1"/>
          </p:cNvPicPr>
          <p:nvPr/>
        </p:nvPicPr>
        <p:blipFill>
          <a:blip r:embed="rId12">
            <a:extLst/>
          </a:blip>
          <a:srcRect l="77483" t="75213" r="14486" b="20865"/>
          <a:stretch>
            <a:fillRect/>
          </a:stretch>
        </p:blipFill>
        <p:spPr>
          <a:xfrm>
            <a:off x="253944" y="0"/>
            <a:ext cx="8656914" cy="174627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1.png" descr="I:\CloudSocket_LOGO_RZfinal_RGB_v5_large.png"/>
          <p:cNvPicPr>
            <a:picLocks noChangeAspect="1"/>
          </p:cNvPicPr>
          <p:nvPr/>
        </p:nvPicPr>
        <p:blipFill>
          <a:blip r:embed="rId12">
            <a:extLst/>
          </a:blip>
          <a:srcRect l="32907" t="35511" r="56222" b="61262"/>
          <a:stretch>
            <a:fillRect/>
          </a:stretch>
        </p:blipFill>
        <p:spPr>
          <a:xfrm>
            <a:off x="253945" y="0"/>
            <a:ext cx="7198377" cy="17212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58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Shape 5"/>
          <p:cNvSpPr/>
          <p:nvPr/>
        </p:nvSpPr>
        <p:spPr>
          <a:xfrm>
            <a:off x="243186" y="6237311"/>
            <a:ext cx="267263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endParaRPr/>
          </a:p>
          <a:p>
            <a:pPr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www.cloudsocket.eu, info@cloudsocket.eu</a:t>
            </a:r>
          </a:p>
        </p:txBody>
      </p:sp>
      <p:pic>
        <p:nvPicPr>
          <p:cNvPr id="6" name="image2.png"/>
          <p:cNvPicPr>
            <a:picLocks noChangeAspect="1"/>
          </p:cNvPicPr>
          <p:nvPr/>
        </p:nvPicPr>
        <p:blipFill>
          <a:blip r:embed="rId13">
            <a:extLst/>
          </a:blip>
          <a:srcRect t="73189" r="9564"/>
          <a:stretch>
            <a:fillRect/>
          </a:stretch>
        </p:blipFill>
        <p:spPr>
          <a:xfrm>
            <a:off x="6728941" y="6067295"/>
            <a:ext cx="2219257" cy="386041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251519" y="1268759"/>
            <a:ext cx="8640962" cy="5430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Shape 9"/>
          <p:cNvSpPr>
            <a:spLocks noGrp="1"/>
          </p:cNvSpPr>
          <p:nvPr>
            <p:ph type="sldNum" sz="quarter" idx="2"/>
          </p:nvPr>
        </p:nvSpPr>
        <p:spPr>
          <a:xfrm>
            <a:off x="8649334" y="6465047"/>
            <a:ext cx="24314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2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1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790575" marR="0" indent="-33337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12344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17272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21844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»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26060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30632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35204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39776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>
            <a:spLocks noGrp="1"/>
          </p:cNvSpPr>
          <p:nvPr>
            <p:ph type="title"/>
          </p:nvPr>
        </p:nvSpPr>
        <p:spPr>
          <a:xfrm>
            <a:off x="604325" y="965610"/>
            <a:ext cx="7772401" cy="13620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CH" dirty="0" err="1"/>
              <a:t>Context</a:t>
            </a:r>
            <a:r>
              <a:rPr lang="de-CH" dirty="0"/>
              <a:t>-Adaptive </a:t>
            </a:r>
            <a:r>
              <a:rPr lang="de-CH" dirty="0" err="1"/>
              <a:t>Questionnaire</a:t>
            </a:r>
            <a:r>
              <a:rPr lang="de-CH" dirty="0"/>
              <a:t> </a:t>
            </a:r>
            <a:r>
              <a:rPr lang="de-CH" dirty="0" err="1"/>
              <a:t>for</a:t>
            </a:r>
            <a:r>
              <a:rPr lang="de-CH" dirty="0"/>
              <a:t> Business-IT </a:t>
            </a:r>
            <a:r>
              <a:rPr lang="de-CH" dirty="0" err="1"/>
              <a:t>Alignment</a:t>
            </a:r>
            <a:endParaRPr dirty="0"/>
          </a:p>
        </p:txBody>
      </p:sp>
      <p:sp>
        <p:nvSpPr>
          <p:cNvPr id="532" name="Shape 532"/>
          <p:cNvSpPr>
            <a:spLocks noGrp="1"/>
          </p:cNvSpPr>
          <p:nvPr>
            <p:ph type="body" sz="quarter" idx="1"/>
          </p:nvPr>
        </p:nvSpPr>
        <p:spPr>
          <a:xfrm>
            <a:off x="604325" y="2090635"/>
            <a:ext cx="7772401" cy="150018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Research Question: How can semantic lifting and service discovery be performed more intuitively and </a:t>
            </a:r>
            <a:r>
              <a:rPr lang="en-US" dirty="0" smtClean="0"/>
              <a:t>efficiently?</a:t>
            </a:r>
            <a:endParaRPr dirty="0"/>
          </a:p>
        </p:txBody>
      </p:sp>
      <p:sp>
        <p:nvSpPr>
          <p:cNvPr id="533" name="Shape 533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60295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5" name="image9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8640" y="1236322"/>
            <a:ext cx="3734512" cy="4623379"/>
          </a:xfrm>
          <a:prstGeom prst="rect">
            <a:avLst/>
          </a:prstGeom>
          <a:ln w="12700">
            <a:miter lim="400000"/>
          </a:ln>
        </p:spPr>
      </p:pic>
      <p:sp>
        <p:nvSpPr>
          <p:cNvPr id="536" name="Shape 536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91513" cy="926976"/>
          </a:xfrm>
          <a:prstGeom prst="rect">
            <a:avLst/>
          </a:prstGeom>
        </p:spPr>
        <p:txBody>
          <a:bodyPr/>
          <a:lstStyle/>
          <a:p>
            <a:r>
              <a:t>Business Requirements by Questionnaire</a:t>
            </a:r>
          </a:p>
        </p:txBody>
      </p:sp>
      <p:sp>
        <p:nvSpPr>
          <p:cNvPr id="537" name="Shape 537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grpSp>
        <p:nvGrpSpPr>
          <p:cNvPr id="540" name="Group 540"/>
          <p:cNvGrpSpPr/>
          <p:nvPr/>
        </p:nvGrpSpPr>
        <p:grpSpPr>
          <a:xfrm>
            <a:off x="723658" y="1759563"/>
            <a:ext cx="3499247" cy="3499247"/>
            <a:chOff x="0" y="0"/>
            <a:chExt cx="3499246" cy="3499246"/>
          </a:xfrm>
        </p:grpSpPr>
        <p:sp>
          <p:nvSpPr>
            <p:cNvPr id="538" name="Shape 538"/>
            <p:cNvSpPr/>
            <p:nvPr/>
          </p:nvSpPr>
          <p:spPr>
            <a:xfrm>
              <a:off x="-1" y="100825"/>
              <a:ext cx="3499248" cy="3297596"/>
            </a:xfrm>
            <a:prstGeom prst="line">
              <a:avLst/>
            </a:prstGeom>
            <a:noFill/>
            <a:ln w="5715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39" name="Shape 539"/>
            <p:cNvSpPr/>
            <p:nvPr/>
          </p:nvSpPr>
          <p:spPr>
            <a:xfrm flipV="1">
              <a:off x="100825" y="-1"/>
              <a:ext cx="3297596" cy="3499247"/>
            </a:xfrm>
            <a:prstGeom prst="line">
              <a:avLst/>
            </a:prstGeom>
            <a:noFill/>
            <a:ln w="5715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pic>
        <p:nvPicPr>
          <p:cNvPr id="541" name="image19.jpeg" descr="Bildergebnis für questionnair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899025" y="2065334"/>
            <a:ext cx="4057650" cy="2686052"/>
          </a:xfrm>
          <a:prstGeom prst="rect">
            <a:avLst/>
          </a:prstGeom>
          <a:ln w="12700">
            <a:miter lim="400000"/>
          </a:ln>
        </p:spPr>
      </p:pic>
      <p:sp>
        <p:nvSpPr>
          <p:cNvPr id="542" name="Shape 542"/>
          <p:cNvSpPr/>
          <p:nvPr/>
        </p:nvSpPr>
        <p:spPr>
          <a:xfrm>
            <a:off x="4343400" y="3114675"/>
            <a:ext cx="455613" cy="39451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" grpId="2" animBg="1" advAuto="0"/>
      <p:bldP spid="541" grpId="3" animBg="1" advAuto="0"/>
      <p:bldP spid="542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4" name="image5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1521" y="1513997"/>
            <a:ext cx="8640961" cy="2749907"/>
          </a:xfrm>
          <a:prstGeom prst="rect">
            <a:avLst/>
          </a:prstGeom>
          <a:ln w="12700">
            <a:miter lim="400000"/>
          </a:ln>
        </p:spPr>
      </p:pic>
      <p:pic>
        <p:nvPicPr>
          <p:cNvPr id="545" name="image6.png"/>
          <p:cNvPicPr>
            <a:picLocks noChangeAspect="1"/>
          </p:cNvPicPr>
          <p:nvPr/>
        </p:nvPicPr>
        <p:blipFill>
          <a:blip r:embed="rId3">
            <a:extLst/>
          </a:blip>
          <a:srcRect l="11348" t="14198" r="6022" b="46005"/>
          <a:stretch>
            <a:fillRect/>
          </a:stretch>
        </p:blipFill>
        <p:spPr>
          <a:xfrm>
            <a:off x="4898047" y="4902222"/>
            <a:ext cx="1939333" cy="624408"/>
          </a:xfrm>
          <a:prstGeom prst="rect">
            <a:avLst/>
          </a:prstGeom>
          <a:ln w="12700">
            <a:miter lim="400000"/>
          </a:ln>
        </p:spPr>
      </p:pic>
      <p:sp>
        <p:nvSpPr>
          <p:cNvPr id="546" name="Shape 546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</p:spPr>
        <p:txBody>
          <a:bodyPr/>
          <a:lstStyle/>
          <a:p>
            <a:r>
              <a:t>Service Requirements for Business Processes</a:t>
            </a:r>
          </a:p>
        </p:txBody>
      </p:sp>
      <p:sp>
        <p:nvSpPr>
          <p:cNvPr id="547" name="Shape 547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548" name="Shape 548"/>
          <p:cNvSpPr/>
          <p:nvPr/>
        </p:nvSpPr>
        <p:spPr>
          <a:xfrm>
            <a:off x="574648" y="893613"/>
            <a:ext cx="2802581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t>Business Process Model: BPMN</a:t>
            </a:r>
          </a:p>
        </p:txBody>
      </p:sp>
      <p:sp>
        <p:nvSpPr>
          <p:cNvPr id="549" name="Shape 549"/>
          <p:cNvSpPr/>
          <p:nvPr/>
        </p:nvSpPr>
        <p:spPr>
          <a:xfrm>
            <a:off x="5867713" y="4094579"/>
            <a:ext cx="1" cy="832029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50" name="Shape 550"/>
          <p:cNvSpPr/>
          <p:nvPr/>
        </p:nvSpPr>
        <p:spPr>
          <a:xfrm>
            <a:off x="7815196" y="3499103"/>
            <a:ext cx="1" cy="908193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551" name="image6.png"/>
          <p:cNvPicPr>
            <a:picLocks noChangeAspect="1"/>
          </p:cNvPicPr>
          <p:nvPr/>
        </p:nvPicPr>
        <p:blipFill>
          <a:blip r:embed="rId3">
            <a:extLst/>
          </a:blip>
          <a:srcRect l="8835" t="16368" b="44470"/>
          <a:stretch>
            <a:fillRect/>
          </a:stretch>
        </p:blipFill>
        <p:spPr>
          <a:xfrm>
            <a:off x="6745328" y="4407296"/>
            <a:ext cx="2139738" cy="6144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52" name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09202" y="5798915"/>
            <a:ext cx="977819" cy="869083"/>
          </a:xfrm>
          <a:prstGeom prst="rect">
            <a:avLst/>
          </a:prstGeom>
          <a:ln w="12700">
            <a:miter lim="400000"/>
          </a:ln>
        </p:spPr>
      </p:pic>
      <p:sp>
        <p:nvSpPr>
          <p:cNvPr id="569" name="Shape 569"/>
          <p:cNvSpPr/>
          <p:nvPr/>
        </p:nvSpPr>
        <p:spPr>
          <a:xfrm>
            <a:off x="5770471" y="5526507"/>
            <a:ext cx="45363" cy="2724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>
            <a:solidFill>
              <a:srgbClr val="4A7EBB"/>
            </a:solidFill>
            <a:tailEnd type="triangle"/>
          </a:ln>
        </p:spPr>
        <p:txBody>
          <a:bodyPr/>
          <a:lstStyle/>
          <a:p>
            <a:endParaRPr/>
          </a:p>
        </p:txBody>
      </p:sp>
      <p:pic>
        <p:nvPicPr>
          <p:cNvPr id="554" name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326287" y="5166740"/>
            <a:ext cx="977819" cy="869083"/>
          </a:xfrm>
          <a:prstGeom prst="rect">
            <a:avLst/>
          </a:prstGeom>
          <a:ln w="12700">
            <a:miter lim="400000"/>
          </a:ln>
        </p:spPr>
      </p:pic>
      <p:sp>
        <p:nvSpPr>
          <p:cNvPr id="570" name="Shape 570"/>
          <p:cNvSpPr/>
          <p:nvPr/>
        </p:nvSpPr>
        <p:spPr>
          <a:xfrm>
            <a:off x="7815136" y="5021658"/>
            <a:ext cx="16" cy="145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7200" y="7200"/>
                  <a:pt x="14400" y="14400"/>
                  <a:pt x="21600" y="21600"/>
                </a:cubicBezTo>
              </a:path>
            </a:pathLst>
          </a:custGeom>
          <a:ln>
            <a:solidFill>
              <a:srgbClr val="4A7EBB"/>
            </a:solidFill>
            <a:tailEnd type="triangle"/>
          </a:ln>
        </p:spPr>
        <p:txBody>
          <a:bodyPr/>
          <a:lstStyle/>
          <a:p>
            <a:endParaRPr/>
          </a:p>
        </p:txBody>
      </p:sp>
      <p:pic>
        <p:nvPicPr>
          <p:cNvPr id="556" name="image6.png"/>
          <p:cNvPicPr>
            <a:picLocks noChangeAspect="1"/>
          </p:cNvPicPr>
          <p:nvPr/>
        </p:nvPicPr>
        <p:blipFill>
          <a:blip r:embed="rId3">
            <a:extLst/>
          </a:blip>
          <a:srcRect l="11348" t="14198" r="6022" b="46005"/>
          <a:stretch>
            <a:fillRect/>
          </a:stretch>
        </p:blipFill>
        <p:spPr>
          <a:xfrm>
            <a:off x="3023739" y="4440722"/>
            <a:ext cx="1939333" cy="624408"/>
          </a:xfrm>
          <a:prstGeom prst="rect">
            <a:avLst/>
          </a:prstGeom>
          <a:ln w="12700">
            <a:miter lim="400000"/>
          </a:ln>
        </p:spPr>
      </p:pic>
      <p:pic>
        <p:nvPicPr>
          <p:cNvPr id="557" name="image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334894" y="5337414"/>
            <a:ext cx="977819" cy="869083"/>
          </a:xfrm>
          <a:prstGeom prst="rect">
            <a:avLst/>
          </a:prstGeom>
          <a:ln w="12700">
            <a:miter lim="400000"/>
          </a:ln>
        </p:spPr>
      </p:pic>
      <p:sp>
        <p:nvSpPr>
          <p:cNvPr id="571" name="Shape 571"/>
          <p:cNvSpPr/>
          <p:nvPr/>
        </p:nvSpPr>
        <p:spPr>
          <a:xfrm>
            <a:off x="3896163" y="5065006"/>
            <a:ext cx="45363" cy="2724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4400" y="7200"/>
                  <a:pt x="7200" y="14400"/>
                  <a:pt x="0" y="21600"/>
                </a:cubicBezTo>
              </a:path>
            </a:pathLst>
          </a:custGeom>
          <a:ln>
            <a:solidFill>
              <a:srgbClr val="4A7EBB"/>
            </a:solidFill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559" name="Shape 559"/>
          <p:cNvSpPr/>
          <p:nvPr/>
        </p:nvSpPr>
        <p:spPr>
          <a:xfrm flipH="1">
            <a:off x="3811107" y="4172638"/>
            <a:ext cx="12697" cy="337956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562" name="Group 562"/>
          <p:cNvGrpSpPr/>
          <p:nvPr/>
        </p:nvGrpSpPr>
        <p:grpSpPr>
          <a:xfrm>
            <a:off x="3320671" y="4526146"/>
            <a:ext cx="1088665" cy="1088665"/>
            <a:chOff x="0" y="0"/>
            <a:chExt cx="1088664" cy="1088664"/>
          </a:xfrm>
        </p:grpSpPr>
        <p:sp>
          <p:nvSpPr>
            <p:cNvPr id="560" name="Shape 560"/>
            <p:cNvSpPr/>
            <p:nvPr/>
          </p:nvSpPr>
          <p:spPr>
            <a:xfrm>
              <a:off x="-1" y="31368"/>
              <a:ext cx="1088666" cy="1025929"/>
            </a:xfrm>
            <a:prstGeom prst="line">
              <a:avLst/>
            </a:prstGeom>
            <a:noFill/>
            <a:ln w="5715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61" name="Shape 561"/>
            <p:cNvSpPr/>
            <p:nvPr/>
          </p:nvSpPr>
          <p:spPr>
            <a:xfrm flipV="1">
              <a:off x="31368" y="-1"/>
              <a:ext cx="1025929" cy="1088666"/>
            </a:xfrm>
            <a:prstGeom prst="line">
              <a:avLst/>
            </a:prstGeom>
            <a:noFill/>
            <a:ln w="5715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565" name="Group 565"/>
          <p:cNvGrpSpPr/>
          <p:nvPr/>
        </p:nvGrpSpPr>
        <p:grpSpPr>
          <a:xfrm>
            <a:off x="5153778" y="5157801"/>
            <a:ext cx="1088666" cy="1088666"/>
            <a:chOff x="0" y="0"/>
            <a:chExt cx="1088664" cy="1088664"/>
          </a:xfrm>
        </p:grpSpPr>
        <p:sp>
          <p:nvSpPr>
            <p:cNvPr id="563" name="Shape 563"/>
            <p:cNvSpPr/>
            <p:nvPr/>
          </p:nvSpPr>
          <p:spPr>
            <a:xfrm>
              <a:off x="-1" y="31368"/>
              <a:ext cx="1088666" cy="1025929"/>
            </a:xfrm>
            <a:prstGeom prst="line">
              <a:avLst/>
            </a:prstGeom>
            <a:noFill/>
            <a:ln w="5715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64" name="Shape 564"/>
            <p:cNvSpPr/>
            <p:nvPr/>
          </p:nvSpPr>
          <p:spPr>
            <a:xfrm flipV="1">
              <a:off x="31368" y="-1"/>
              <a:ext cx="1025929" cy="1088666"/>
            </a:xfrm>
            <a:prstGeom prst="line">
              <a:avLst/>
            </a:prstGeom>
            <a:noFill/>
            <a:ln w="5715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568" name="Group 568"/>
          <p:cNvGrpSpPr/>
          <p:nvPr/>
        </p:nvGrpSpPr>
        <p:grpSpPr>
          <a:xfrm>
            <a:off x="7270863" y="4621267"/>
            <a:ext cx="1088666" cy="1088665"/>
            <a:chOff x="0" y="0"/>
            <a:chExt cx="1088664" cy="1088664"/>
          </a:xfrm>
        </p:grpSpPr>
        <p:sp>
          <p:nvSpPr>
            <p:cNvPr id="566" name="Shape 566"/>
            <p:cNvSpPr/>
            <p:nvPr/>
          </p:nvSpPr>
          <p:spPr>
            <a:xfrm>
              <a:off x="-1" y="31368"/>
              <a:ext cx="1088666" cy="1025929"/>
            </a:xfrm>
            <a:prstGeom prst="line">
              <a:avLst/>
            </a:prstGeom>
            <a:noFill/>
            <a:ln w="5715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67" name="Shape 567"/>
            <p:cNvSpPr/>
            <p:nvPr/>
          </p:nvSpPr>
          <p:spPr>
            <a:xfrm flipV="1">
              <a:off x="31368" y="-1"/>
              <a:ext cx="1025929" cy="1088666"/>
            </a:xfrm>
            <a:prstGeom prst="line">
              <a:avLst/>
            </a:prstGeom>
            <a:noFill/>
            <a:ln w="57150" cap="flat">
              <a:solidFill>
                <a:srgbClr val="C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1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" grpId="6" animBg="1" advAuto="0"/>
      <p:bldP spid="549" grpId="5" animBg="1" advAuto="0"/>
      <p:bldP spid="550" grpId="9" animBg="1" advAuto="0"/>
      <p:bldP spid="551" grpId="10" animBg="1" advAuto="0"/>
      <p:bldP spid="552" grpId="8" animBg="1" advAuto="0"/>
      <p:bldP spid="569" grpId="7" animBg="1" advAuto="0"/>
      <p:bldP spid="554" grpId="12" animBg="1" advAuto="0"/>
      <p:bldP spid="570" grpId="11" animBg="1" advAuto="0"/>
      <p:bldP spid="556" grpId="2" animBg="1" advAuto="0"/>
      <p:bldP spid="557" grpId="4" animBg="1" advAuto="0"/>
      <p:bldP spid="571" grpId="3" animBg="1" advAuto="0"/>
      <p:bldP spid="559" grpId="1" animBg="1" advAuto="0"/>
      <p:bldP spid="562" grpId="13" animBg="1" advAuto="0"/>
      <p:bldP spid="565" grpId="14" animBg="1" advAuto="0"/>
      <p:bldP spid="568" grpId="1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" name="image5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1521" y="1513997"/>
            <a:ext cx="8640961" cy="2749907"/>
          </a:xfrm>
          <a:prstGeom prst="rect">
            <a:avLst/>
          </a:prstGeom>
          <a:ln w="12700">
            <a:miter lim="400000"/>
          </a:ln>
        </p:spPr>
      </p:pic>
      <p:sp>
        <p:nvSpPr>
          <p:cNvPr id="574" name="Shape 574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</p:spPr>
        <p:txBody>
          <a:bodyPr/>
          <a:lstStyle/>
          <a:p>
            <a:r>
              <a:t>Service Requirements for Business Processes</a:t>
            </a:r>
          </a:p>
        </p:txBody>
      </p:sp>
      <p:sp>
        <p:nvSpPr>
          <p:cNvPr id="575" name="Shape 575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576" name="Shape 576"/>
          <p:cNvSpPr/>
          <p:nvPr/>
        </p:nvSpPr>
        <p:spPr>
          <a:xfrm>
            <a:off x="574648" y="893613"/>
            <a:ext cx="2802581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t>Business Process Model: BPMN</a:t>
            </a:r>
          </a:p>
        </p:txBody>
      </p:sp>
      <p:sp>
        <p:nvSpPr>
          <p:cNvPr id="577" name="Shape 577"/>
          <p:cNvSpPr/>
          <p:nvPr/>
        </p:nvSpPr>
        <p:spPr>
          <a:xfrm>
            <a:off x="5867713" y="4094579"/>
            <a:ext cx="1" cy="832029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78" name="Shape 578"/>
          <p:cNvSpPr/>
          <p:nvPr/>
        </p:nvSpPr>
        <p:spPr>
          <a:xfrm>
            <a:off x="7815196" y="3499103"/>
            <a:ext cx="1" cy="908193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79" name="Shape 579"/>
          <p:cNvSpPr/>
          <p:nvPr/>
        </p:nvSpPr>
        <p:spPr>
          <a:xfrm flipH="1">
            <a:off x="3811107" y="4172638"/>
            <a:ext cx="12697" cy="337956"/>
          </a:xfrm>
          <a:prstGeom prst="line">
            <a:avLst/>
          </a:prstGeom>
          <a:ln w="38100">
            <a:solidFill>
              <a:srgbClr val="C00000"/>
            </a:solidFill>
            <a:prstDash val="sysDot"/>
            <a:tailEnd type="triangle"/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580" name="image19.jpeg" descr="Bildergebnis für questionnair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25023" y="5018847"/>
            <a:ext cx="1685381" cy="111567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1" name="image19.jpeg" descr="Bildergebnis für questionnair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972506" y="4542445"/>
            <a:ext cx="1685381" cy="111567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2" name="image19.jpeg" descr="Bildergebnis für questionnair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10514" y="4653155"/>
            <a:ext cx="1685380" cy="11156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" grpId="2" animBg="1" advAuto="0"/>
      <p:bldP spid="578" grpId="3" animBg="1" advAuto="0"/>
      <p:bldP spid="579" grpId="1" animBg="1" advAuto="0"/>
      <p:bldP spid="580" grpId="4" animBg="1" advAuto="0"/>
      <p:bldP spid="581" grpId="5" animBg="1" advAuto="0"/>
      <p:bldP spid="582" grpId="6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Shape 584"/>
          <p:cNvSpPr>
            <a:spLocks noGrp="1"/>
          </p:cNvSpPr>
          <p:nvPr>
            <p:ph type="title"/>
          </p:nvPr>
        </p:nvSpPr>
        <p:spPr>
          <a:xfrm>
            <a:off x="251519" y="197768"/>
            <a:ext cx="8640962" cy="926976"/>
          </a:xfrm>
          <a:prstGeom prst="rect">
            <a:avLst/>
          </a:prstGeom>
        </p:spPr>
        <p:txBody>
          <a:bodyPr/>
          <a:lstStyle/>
          <a:p>
            <a:r>
              <a:t>Requirements Specification with a Questionnaire</a:t>
            </a:r>
          </a:p>
        </p:txBody>
      </p:sp>
      <p:sp>
        <p:nvSpPr>
          <p:cNvPr id="585" name="Shape 585"/>
          <p:cNvSpPr>
            <a:spLocks noGrp="1"/>
          </p:cNvSpPr>
          <p:nvPr>
            <p:ph type="body" idx="1"/>
          </p:nvPr>
        </p:nvSpPr>
        <p:spPr>
          <a:xfrm>
            <a:off x="251519" y="1268759"/>
            <a:ext cx="8640962" cy="5430218"/>
          </a:xfrm>
          <a:prstGeom prst="rect">
            <a:avLst/>
          </a:prstGeom>
        </p:spPr>
        <p:txBody>
          <a:bodyPr/>
          <a:lstStyle/>
          <a:p>
            <a:r>
              <a:t>Identify as early as possible, if a service is available or not</a:t>
            </a:r>
          </a:p>
          <a:p>
            <a:r>
              <a:t>Ask only relevant questions</a:t>
            </a:r>
          </a:p>
          <a:p>
            <a:pPr marL="857250" lvl="1" indent="-457200"/>
            <a:r>
              <a:t>Entropy</a:t>
            </a:r>
            <a:endParaRPr sz="2400"/>
          </a:p>
          <a:p>
            <a:pPr marL="857250" lvl="1" indent="-457200"/>
            <a:r>
              <a:t>Domain-Specifc dependency </a:t>
            </a:r>
            <a:endParaRPr sz="2400"/>
          </a:p>
          <a:p>
            <a:pPr marL="857250" lvl="1" indent="-457200"/>
            <a:r>
              <a:t> Attribute dependency</a:t>
            </a:r>
          </a:p>
          <a:p>
            <a:r>
              <a:t>User-centric question flow</a:t>
            </a:r>
          </a:p>
          <a:p>
            <a:pPr marL="742950" lvl="1" indent="-285750">
              <a:spcBef>
                <a:spcPts val="500"/>
              </a:spcBef>
              <a:defRPr sz="2400"/>
            </a:pPr>
            <a:r>
              <a:t>First functional requirements</a:t>
            </a:r>
          </a:p>
          <a:p>
            <a:pPr marL="742950" lvl="1" indent="-285750">
              <a:spcBef>
                <a:spcPts val="500"/>
              </a:spcBef>
              <a:defRPr sz="2400"/>
            </a:pPr>
            <a:r>
              <a:t>Non-functional requirements of the selected domain</a:t>
            </a:r>
          </a:p>
        </p:txBody>
      </p:sp>
      <p:sp>
        <p:nvSpPr>
          <p:cNvPr id="586" name="Shape 586"/>
          <p:cNvSpPr>
            <a:spLocks noGrp="1"/>
          </p:cNvSpPr>
          <p:nvPr>
            <p:ph type="sldNum" sz="quarter" idx="2"/>
          </p:nvPr>
        </p:nvSpPr>
        <p:spPr>
          <a:xfrm>
            <a:off x="8649335" y="6465047"/>
            <a:ext cx="243146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3747746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5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5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5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" grpId="0" build="p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Shape 588"/>
          <p:cNvSpPr>
            <a:spLocks noGrp="1"/>
          </p:cNvSpPr>
          <p:nvPr>
            <p:ph type="title"/>
          </p:nvPr>
        </p:nvSpPr>
        <p:spPr>
          <a:xfrm>
            <a:off x="251335" y="188243"/>
            <a:ext cx="8640962" cy="926976"/>
          </a:xfrm>
          <a:prstGeom prst="rect">
            <a:avLst/>
          </a:prstGeom>
        </p:spPr>
        <p:txBody>
          <a:bodyPr/>
          <a:lstStyle/>
          <a:p>
            <a:r>
              <a:t>General Architecture</a:t>
            </a:r>
          </a:p>
        </p:txBody>
      </p:sp>
      <p:sp>
        <p:nvSpPr>
          <p:cNvPr id="589" name="Shape 589"/>
          <p:cNvSpPr>
            <a:spLocks noGrp="1"/>
          </p:cNvSpPr>
          <p:nvPr>
            <p:ph type="sldNum" sz="quarter" idx="2"/>
          </p:nvPr>
        </p:nvSpPr>
        <p:spPr>
          <a:xfrm>
            <a:off x="7045888" y="5897447"/>
            <a:ext cx="243147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pic>
        <p:nvPicPr>
          <p:cNvPr id="590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8100" y="1336538"/>
            <a:ext cx="9144000" cy="418492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oudSocket_PPT_Template_v2_DRAFT">
  <a:themeElements>
    <a:clrScheme name="CloudSocket_PPT_Template_v2_DRAF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loudSocket_PPT_Template_v2_DRAF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loudSocket_PPT_Template_v2_DRAF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loudSocket_PPT_Template_v2_DRAFT">
  <a:themeElements>
    <a:clrScheme name="CloudSocket_PPT_Template_v2_DRAF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loudSocket_PPT_Template_v2_DRAFT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CloudSocket_PPT_Template_v2_DRAF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On-screen Show (4:3)</PresentationFormat>
  <Paragraphs>24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Narrow</vt:lpstr>
      <vt:lpstr>Calibri</vt:lpstr>
      <vt:lpstr>CloudSocket_PPT_Template_v2_DRAFT</vt:lpstr>
      <vt:lpstr>Context-Adaptive Questionnaire for Business-IT Alignment</vt:lpstr>
      <vt:lpstr>Business Requirements by Questionnaire</vt:lpstr>
      <vt:lpstr>Service Requirements for Business Processes</vt:lpstr>
      <vt:lpstr>Service Requirements for Business Processes</vt:lpstr>
      <vt:lpstr>Requirements Specification with a Questionnaire</vt:lpstr>
      <vt:lpstr>General Architecture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WP3: BPaaS  RESEARCH</dc:title>
  <dc:creator>Laurenzi Emanuele</dc:creator>
  <cp:lastModifiedBy>Laurenzi Emanuele</cp:lastModifiedBy>
  <cp:revision>24</cp:revision>
  <dcterms:modified xsi:type="dcterms:W3CDTF">2017-11-15T11:25:01Z</dcterms:modified>
</cp:coreProperties>
</file>