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63247" autoAdjust="0"/>
  </p:normalViewPr>
  <p:slideViewPr>
    <p:cSldViewPr snapToGrid="0">
      <p:cViewPr varScale="1">
        <p:scale>
          <a:sx n="37" d="100"/>
          <a:sy n="37" d="100"/>
        </p:scale>
        <p:origin x="9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1" name="Shape 17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8" name="Shape 27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Lanes refer to workflow descriptions that specify cloud services.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8" name="Shape 29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Shape 15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61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Shape 162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63" name="Shape 163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4" name="Shape 1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Shap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" name="Shape 45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46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47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r="14486" b="20865"/>
          <a:stretch>
            <a:fillRect/>
          </a:stretch>
        </p:blipFill>
        <p:spPr>
          <a:xfrm>
            <a:off x="2627783" y="2637023"/>
            <a:ext cx="6516217" cy="4221090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Shape 4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/>
          <a:lstStyle>
            <a:lvl1pPr>
              <a:defRPr sz="4000" cap="all"/>
            </a:lvl1pPr>
          </a:lstStyle>
          <a:p>
            <a:r>
              <a:t>Title Text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51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60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Shape 6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" name="Shape 62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63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6" name="Shape 6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7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75" name="Shape 7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7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Shape 7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9" name="Shape 79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81" name="Shape 8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89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Shape 9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92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93" name="Shape 9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05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06" name="Shape 10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1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Shape 118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119" name="Shape 119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0" name="Shape 120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121" name="Shape 1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Shape 13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1" name="Shape 131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32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134" name="Shape 134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6" name="Shape 1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Shape 14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6" name="Shape 14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4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0" name="Shape 1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 descr="I:\CloudSocket_LOGO_RZfinal_RGB_v5_large.png"/>
          <p:cNvPicPr>
            <a:picLocks noChangeAspect="1"/>
          </p:cNvPicPr>
          <p:nvPr/>
        </p:nvPicPr>
        <p:blipFill>
          <a:blip r:embed="rId1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1.png" descr="I:\CloudSocket_LOGO_RZfinal_RGB_v5_large.png"/>
          <p:cNvPicPr>
            <a:picLocks noChangeAspect="1"/>
          </p:cNvPicPr>
          <p:nvPr/>
        </p:nvPicPr>
        <p:blipFill>
          <a:blip r:embed="rId1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Shape 5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6" name="image2.png"/>
          <p:cNvPicPr>
            <a:picLocks noChangeAspect="1"/>
          </p:cNvPicPr>
          <p:nvPr/>
        </p:nvPicPr>
        <p:blipFill>
          <a:blip r:embed="rId1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Title 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251519" y="1268759"/>
            <a:ext cx="8640962" cy="5430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" name="Shape 9"/>
          <p:cNvSpPr>
            <a:spLocks noGrp="1"/>
          </p:cNvSpPr>
          <p:nvPr>
            <p:ph type="sldNum" sz="quarter" idx="2"/>
          </p:nvPr>
        </p:nvSpPr>
        <p:spPr>
          <a:xfrm>
            <a:off x="8649334" y="6465047"/>
            <a:ext cx="24314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sz="12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1pPr>
      <a:lvl2pPr marL="790575" marR="0" indent="-33337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–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2pPr>
      <a:lvl3pPr marL="12344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3pPr>
      <a:lvl4pPr marL="17272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–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4pPr>
      <a:lvl5pPr marL="21844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»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5pPr>
      <a:lvl6pPr marL="26060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6pPr>
      <a:lvl7pPr marL="30632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7pPr>
      <a:lvl8pPr marL="3520440" marR="0" indent="-32004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8pPr>
      <a:lvl9pPr marL="3977640" marR="0" indent="-32004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>
            <a:spLocks noGrp="1"/>
          </p:cNvSpPr>
          <p:nvPr>
            <p:ph type="title"/>
          </p:nvPr>
        </p:nvSpPr>
        <p:spPr>
          <a:xfrm>
            <a:off x="614157" y="1270410"/>
            <a:ext cx="7772401" cy="1362075"/>
          </a:xfrm>
          <a:prstGeom prst="rect">
            <a:avLst/>
          </a:prstGeom>
        </p:spPr>
        <p:txBody>
          <a:bodyPr/>
          <a:lstStyle/>
          <a:p>
            <a:r>
              <a:rPr lang="de-CH" dirty="0" err="1" smtClean="0"/>
              <a:t>BPaaS</a:t>
            </a:r>
            <a:r>
              <a:rPr lang="de-CH" dirty="0" smtClean="0"/>
              <a:t> </a:t>
            </a:r>
            <a:r>
              <a:rPr lang="de-CH" dirty="0" err="1" smtClean="0"/>
              <a:t>Semantic</a:t>
            </a:r>
            <a:r>
              <a:rPr lang="de-CH" dirty="0" smtClean="0"/>
              <a:t> </a:t>
            </a:r>
            <a:r>
              <a:rPr lang="de-CH" dirty="0" err="1" smtClean="0"/>
              <a:t>Modeler</a:t>
            </a:r>
            <a:endParaRPr dirty="0"/>
          </a:p>
        </p:txBody>
      </p:sp>
      <p:sp>
        <p:nvSpPr>
          <p:cNvPr id="236" name="Shape 236"/>
          <p:cNvSpPr>
            <a:spLocks noGrp="1"/>
          </p:cNvSpPr>
          <p:nvPr>
            <p:ph type="sldNum" sz="quarter" idx="2"/>
          </p:nvPr>
        </p:nvSpPr>
        <p:spPr>
          <a:xfrm>
            <a:off x="8718837" y="6465047"/>
            <a:ext cx="173644" cy="2692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6" name="Shape 182"/>
          <p:cNvSpPr txBox="1">
            <a:spLocks/>
          </p:cNvSpPr>
          <p:nvPr/>
        </p:nvSpPr>
        <p:spPr>
          <a:xfrm>
            <a:off x="614156" y="2908256"/>
            <a:ext cx="7772401" cy="1500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indent="4572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2pPr>
            <a:lvl3pPr marL="0" marR="0" indent="9144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3pPr>
            <a:lvl4pPr marL="0" marR="0" indent="1371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4pPr>
            <a:lvl5pPr marL="0" marR="0" indent="18288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5pPr>
            <a:lvl6pPr marL="2606039" marR="0" indent="-320039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6pPr>
            <a:lvl7pPr marL="3063239" marR="0" indent="-320039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7pPr>
            <a:lvl8pPr marL="3520440" marR="0" indent="-32004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8pPr>
            <a:lvl9pPr marL="3977640" marR="0" indent="-32004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hangingPunct="1"/>
            <a:r>
              <a:rPr lang="en-US" b="1" dirty="0" smtClean="0"/>
              <a:t>Research Question:</a:t>
            </a:r>
          </a:p>
          <a:p>
            <a:pPr hangingPunct="1"/>
            <a:r>
              <a:rPr lang="en-US" dirty="0" smtClean="0"/>
              <a:t>How can a modeling environment support consistency between human and machine interpretation of BPaaS models for the Business-IT alignment?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image5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1521" y="1513997"/>
            <a:ext cx="8640961" cy="2749907"/>
          </a:xfrm>
          <a:prstGeom prst="rect">
            <a:avLst/>
          </a:prstGeom>
          <a:ln w="12700">
            <a:miter lim="400000"/>
          </a:ln>
        </p:spPr>
      </p:pic>
      <p:pic>
        <p:nvPicPr>
          <p:cNvPr id="239" name="image6.png"/>
          <p:cNvPicPr>
            <a:picLocks noChangeAspect="1"/>
          </p:cNvPicPr>
          <p:nvPr/>
        </p:nvPicPr>
        <p:blipFill>
          <a:blip r:embed="rId3">
            <a:extLst/>
          </a:blip>
          <a:srcRect l="11348" t="14198" r="6022" b="46005"/>
          <a:stretch>
            <a:fillRect/>
          </a:stretch>
        </p:blipFill>
        <p:spPr>
          <a:xfrm>
            <a:off x="4898047" y="4902222"/>
            <a:ext cx="1939333" cy="624408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Shape 240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</p:spPr>
        <p:txBody>
          <a:bodyPr/>
          <a:lstStyle/>
          <a:p>
            <a:r>
              <a:t>Service Requirements for Business Processes</a:t>
            </a:r>
          </a:p>
        </p:txBody>
      </p:sp>
      <p:sp>
        <p:nvSpPr>
          <p:cNvPr id="241" name="Shape 241"/>
          <p:cNvSpPr>
            <a:spLocks noGrp="1"/>
          </p:cNvSpPr>
          <p:nvPr>
            <p:ph type="sldNum" sz="quarter" idx="2"/>
          </p:nvPr>
        </p:nvSpPr>
        <p:spPr>
          <a:xfrm>
            <a:off x="8718837" y="6465047"/>
            <a:ext cx="173644" cy="2692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242" name="Shape 242"/>
          <p:cNvSpPr/>
          <p:nvPr/>
        </p:nvSpPr>
        <p:spPr>
          <a:xfrm>
            <a:off x="574648" y="893613"/>
            <a:ext cx="2802581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t>Business Process Model: BPMN</a:t>
            </a:r>
          </a:p>
        </p:txBody>
      </p:sp>
      <p:sp>
        <p:nvSpPr>
          <p:cNvPr id="243" name="Shape 243"/>
          <p:cNvSpPr/>
          <p:nvPr/>
        </p:nvSpPr>
        <p:spPr>
          <a:xfrm>
            <a:off x="5867713" y="4094579"/>
            <a:ext cx="1" cy="832029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4" name="Shape 244"/>
          <p:cNvSpPr/>
          <p:nvPr/>
        </p:nvSpPr>
        <p:spPr>
          <a:xfrm>
            <a:off x="7815196" y="3499103"/>
            <a:ext cx="1" cy="908193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245" name="image6.png"/>
          <p:cNvPicPr>
            <a:picLocks noChangeAspect="1"/>
          </p:cNvPicPr>
          <p:nvPr/>
        </p:nvPicPr>
        <p:blipFill>
          <a:blip r:embed="rId3">
            <a:extLst/>
          </a:blip>
          <a:srcRect l="8835" t="16368" b="44470"/>
          <a:stretch>
            <a:fillRect/>
          </a:stretch>
        </p:blipFill>
        <p:spPr>
          <a:xfrm>
            <a:off x="6745328" y="4407296"/>
            <a:ext cx="2139738" cy="614481"/>
          </a:xfrm>
          <a:prstGeom prst="rect">
            <a:avLst/>
          </a:prstGeom>
          <a:ln w="12700">
            <a:miter lim="400000"/>
          </a:ln>
        </p:spPr>
      </p:pic>
      <p:pic>
        <p:nvPicPr>
          <p:cNvPr id="246" name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09202" y="5798915"/>
            <a:ext cx="977819" cy="869083"/>
          </a:xfrm>
          <a:prstGeom prst="rect">
            <a:avLst/>
          </a:prstGeom>
          <a:ln w="12700">
            <a:miter lim="400000"/>
          </a:ln>
        </p:spPr>
      </p:pic>
      <p:sp>
        <p:nvSpPr>
          <p:cNvPr id="254" name="Shape 254"/>
          <p:cNvSpPr/>
          <p:nvPr/>
        </p:nvSpPr>
        <p:spPr>
          <a:xfrm>
            <a:off x="5770471" y="5526507"/>
            <a:ext cx="45363" cy="2724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>
            <a:solidFill>
              <a:srgbClr val="4A7EBB"/>
            </a:solidFill>
            <a:tailEnd type="triangle"/>
          </a:ln>
        </p:spPr>
        <p:txBody>
          <a:bodyPr/>
          <a:lstStyle/>
          <a:p>
            <a:endParaRPr/>
          </a:p>
        </p:txBody>
      </p:sp>
      <p:pic>
        <p:nvPicPr>
          <p:cNvPr id="248" name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26287" y="5166740"/>
            <a:ext cx="977819" cy="869083"/>
          </a:xfrm>
          <a:prstGeom prst="rect">
            <a:avLst/>
          </a:prstGeom>
          <a:ln w="12700">
            <a:miter lim="400000"/>
          </a:ln>
        </p:spPr>
      </p:pic>
      <p:sp>
        <p:nvSpPr>
          <p:cNvPr id="255" name="Shape 255"/>
          <p:cNvSpPr/>
          <p:nvPr/>
        </p:nvSpPr>
        <p:spPr>
          <a:xfrm>
            <a:off x="7815136" y="5021658"/>
            <a:ext cx="16" cy="1450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7200" y="7200"/>
                  <a:pt x="14400" y="14400"/>
                  <a:pt x="21600" y="21600"/>
                </a:cubicBezTo>
              </a:path>
            </a:pathLst>
          </a:custGeom>
          <a:ln>
            <a:solidFill>
              <a:srgbClr val="4A7EBB"/>
            </a:solidFill>
            <a:tailEnd type="triangle"/>
          </a:ln>
        </p:spPr>
        <p:txBody>
          <a:bodyPr/>
          <a:lstStyle/>
          <a:p>
            <a:endParaRPr/>
          </a:p>
        </p:txBody>
      </p:sp>
      <p:pic>
        <p:nvPicPr>
          <p:cNvPr id="250" name="image6.png"/>
          <p:cNvPicPr>
            <a:picLocks noChangeAspect="1"/>
          </p:cNvPicPr>
          <p:nvPr/>
        </p:nvPicPr>
        <p:blipFill>
          <a:blip r:embed="rId3">
            <a:extLst/>
          </a:blip>
          <a:srcRect l="11348" t="14198" r="6022" b="46005"/>
          <a:stretch>
            <a:fillRect/>
          </a:stretch>
        </p:blipFill>
        <p:spPr>
          <a:xfrm>
            <a:off x="3023739" y="4440722"/>
            <a:ext cx="1939333" cy="624408"/>
          </a:xfrm>
          <a:prstGeom prst="rect">
            <a:avLst/>
          </a:prstGeom>
          <a:ln w="12700">
            <a:miter lim="400000"/>
          </a:ln>
        </p:spPr>
      </p:pic>
      <p:pic>
        <p:nvPicPr>
          <p:cNvPr id="251" name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334894" y="5337414"/>
            <a:ext cx="977819" cy="869083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Shape 256"/>
          <p:cNvSpPr/>
          <p:nvPr/>
        </p:nvSpPr>
        <p:spPr>
          <a:xfrm>
            <a:off x="3896163" y="5065006"/>
            <a:ext cx="45363" cy="2724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>
            <a:solidFill>
              <a:srgbClr val="4A7EBB"/>
            </a:solidFill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253" name="Shape 253"/>
          <p:cNvSpPr/>
          <p:nvPr/>
        </p:nvSpPr>
        <p:spPr>
          <a:xfrm flipH="1">
            <a:off x="3811107" y="4172638"/>
            <a:ext cx="12697" cy="337956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" grpId="6" animBg="1" advAuto="0"/>
      <p:bldP spid="243" grpId="5" animBg="1" advAuto="0"/>
      <p:bldP spid="244" grpId="9" animBg="1" advAuto="0"/>
      <p:bldP spid="245" grpId="10" animBg="1" advAuto="0"/>
      <p:bldP spid="246" grpId="8" animBg="1" advAuto="0"/>
      <p:bldP spid="254" grpId="7" animBg="1" advAuto="0"/>
      <p:bldP spid="248" grpId="12" animBg="1" advAuto="0"/>
      <p:bldP spid="255" grpId="11" animBg="1" advAuto="0"/>
      <p:bldP spid="250" grpId="2" animBg="1" advAuto="0"/>
      <p:bldP spid="251" grpId="4" animBg="1" advAuto="0"/>
      <p:bldP spid="256" grpId="3" animBg="1" advAuto="0"/>
      <p:bldP spid="253" grpId="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image8.jpeg"/>
          <p:cNvPicPr>
            <a:picLocks noChangeAspect="1"/>
          </p:cNvPicPr>
          <p:nvPr/>
        </p:nvPicPr>
        <p:blipFill>
          <a:blip r:embed="rId3">
            <a:extLst/>
          </a:blip>
          <a:srcRect t="4159" b="7021"/>
          <a:stretch>
            <a:fillRect/>
          </a:stretch>
        </p:blipFill>
        <p:spPr>
          <a:xfrm>
            <a:off x="-2" y="860411"/>
            <a:ext cx="9171193" cy="3793166"/>
          </a:xfrm>
          <a:prstGeom prst="rect">
            <a:avLst/>
          </a:prstGeom>
          <a:ln w="12700">
            <a:miter lim="400000"/>
          </a:ln>
        </p:spPr>
      </p:pic>
      <p:sp>
        <p:nvSpPr>
          <p:cNvPr id="259" name="Shape 259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</p:spPr>
        <p:txBody>
          <a:bodyPr/>
          <a:lstStyle/>
          <a:p>
            <a:r>
              <a:t>Workflow Descriptions</a:t>
            </a:r>
          </a:p>
        </p:txBody>
      </p:sp>
      <p:sp>
        <p:nvSpPr>
          <p:cNvPr id="260" name="Shape 260"/>
          <p:cNvSpPr>
            <a:spLocks noGrp="1"/>
          </p:cNvSpPr>
          <p:nvPr>
            <p:ph type="sldNum" sz="quarter" idx="2"/>
          </p:nvPr>
        </p:nvSpPr>
        <p:spPr>
          <a:xfrm>
            <a:off x="8649335" y="6465047"/>
            <a:ext cx="243146" cy="2692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261" name="Shape 261"/>
          <p:cNvSpPr/>
          <p:nvPr/>
        </p:nvSpPr>
        <p:spPr>
          <a:xfrm>
            <a:off x="499775" y="4143893"/>
            <a:ext cx="3427830" cy="903869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2" name="Shape 262"/>
          <p:cNvSpPr/>
          <p:nvPr/>
        </p:nvSpPr>
        <p:spPr>
          <a:xfrm>
            <a:off x="499775" y="2953615"/>
            <a:ext cx="5587772" cy="1915546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3" name="Shape 263"/>
          <p:cNvSpPr/>
          <p:nvPr/>
        </p:nvSpPr>
        <p:spPr>
          <a:xfrm>
            <a:off x="3321920" y="5149212"/>
            <a:ext cx="1501437" cy="602616"/>
          </a:xfrm>
          <a:prstGeom prst="rect">
            <a:avLst/>
          </a:prstGeom>
          <a:solidFill>
            <a:srgbClr val="F2F2F2"/>
          </a:solidFill>
          <a:ln w="28575">
            <a:solidFill>
              <a:srgbClr val="80808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400">
                <a:latin typeface="Arial Black"/>
                <a:ea typeface="Arial Black"/>
                <a:cs typeface="Arial Black"/>
                <a:sym typeface="Arial Black"/>
              </a:defRPr>
            </a:pPr>
            <a:r>
              <a:t>Workflow</a:t>
            </a:r>
          </a:p>
          <a:p>
            <a:pPr algn="ctr">
              <a:defRPr sz="1400">
                <a:latin typeface="Arial Black"/>
                <a:ea typeface="Arial Black"/>
                <a:cs typeface="Arial Black"/>
                <a:sym typeface="Arial Black"/>
              </a:defRPr>
            </a:pPr>
            <a:r>
              <a:t>Description</a:t>
            </a:r>
          </a:p>
        </p:txBody>
      </p:sp>
      <p:sp>
        <p:nvSpPr>
          <p:cNvPr id="264" name="Shape 264"/>
          <p:cNvSpPr/>
          <p:nvPr/>
        </p:nvSpPr>
        <p:spPr>
          <a:xfrm>
            <a:off x="5402088" y="4908010"/>
            <a:ext cx="1501437" cy="602616"/>
          </a:xfrm>
          <a:prstGeom prst="rect">
            <a:avLst/>
          </a:prstGeom>
          <a:solidFill>
            <a:srgbClr val="F2F2F2"/>
          </a:solidFill>
          <a:ln w="28575">
            <a:solidFill>
              <a:srgbClr val="80808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400">
                <a:latin typeface="Arial Black"/>
                <a:ea typeface="Arial Black"/>
                <a:cs typeface="Arial Black"/>
                <a:sym typeface="Arial Black"/>
              </a:defRPr>
            </a:pPr>
            <a:r>
              <a:t>Workflow</a:t>
            </a:r>
          </a:p>
          <a:p>
            <a:pPr algn="ctr">
              <a:defRPr sz="1400">
                <a:latin typeface="Arial Black"/>
                <a:ea typeface="Arial Black"/>
                <a:cs typeface="Arial Black"/>
                <a:sym typeface="Arial Black"/>
              </a:defRPr>
            </a:pPr>
            <a:r>
              <a:t>Description</a:t>
            </a:r>
          </a:p>
        </p:txBody>
      </p:sp>
      <p:sp>
        <p:nvSpPr>
          <p:cNvPr id="265" name="Shape 265"/>
          <p:cNvSpPr/>
          <p:nvPr/>
        </p:nvSpPr>
        <p:spPr>
          <a:xfrm>
            <a:off x="251519" y="860411"/>
            <a:ext cx="2079946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t>Workflow Model: BPMN</a:t>
            </a:r>
          </a:p>
        </p:txBody>
      </p:sp>
      <p:pic>
        <p:nvPicPr>
          <p:cNvPr id="266" name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293660" y="5988918"/>
            <a:ext cx="977820" cy="869083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Shape 274"/>
          <p:cNvSpPr/>
          <p:nvPr/>
        </p:nvSpPr>
        <p:spPr>
          <a:xfrm>
            <a:off x="3912122" y="5765955"/>
            <a:ext cx="66474" cy="2229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>
            <a:solidFill>
              <a:srgbClr val="4A7EBB"/>
            </a:solidFill>
            <a:tailEnd type="triangle"/>
          </a:ln>
        </p:spPr>
        <p:txBody>
          <a:bodyPr/>
          <a:lstStyle/>
          <a:p>
            <a:endParaRPr/>
          </a:p>
        </p:txBody>
      </p:sp>
      <p:pic>
        <p:nvPicPr>
          <p:cNvPr id="268" name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884920" y="5813266"/>
            <a:ext cx="977819" cy="869083"/>
          </a:xfrm>
          <a:prstGeom prst="rect">
            <a:avLst/>
          </a:prstGeom>
          <a:ln w="12700">
            <a:miter lim="400000"/>
          </a:ln>
        </p:spPr>
      </p:pic>
      <p:sp>
        <p:nvSpPr>
          <p:cNvPr id="275" name="Shape 275"/>
          <p:cNvSpPr/>
          <p:nvPr/>
        </p:nvSpPr>
        <p:spPr>
          <a:xfrm>
            <a:off x="5699780" y="5524753"/>
            <a:ext cx="216416" cy="288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>
            <a:solidFill>
              <a:srgbClr val="4A7EBB"/>
            </a:solidFill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270" name="Shape 270"/>
          <p:cNvSpPr/>
          <p:nvPr/>
        </p:nvSpPr>
        <p:spPr>
          <a:xfrm>
            <a:off x="7536121" y="4681835"/>
            <a:ext cx="1501437" cy="602616"/>
          </a:xfrm>
          <a:prstGeom prst="rect">
            <a:avLst/>
          </a:prstGeom>
          <a:solidFill>
            <a:srgbClr val="F2F2F2"/>
          </a:solidFill>
          <a:ln w="28575">
            <a:solidFill>
              <a:srgbClr val="80808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400">
                <a:latin typeface="Arial Black"/>
                <a:ea typeface="Arial Black"/>
                <a:cs typeface="Arial Black"/>
                <a:sym typeface="Arial Black"/>
              </a:defRPr>
            </a:pPr>
            <a:r>
              <a:t>Workflow</a:t>
            </a:r>
          </a:p>
          <a:p>
            <a:pPr algn="ctr">
              <a:defRPr sz="1400">
                <a:latin typeface="Arial Black"/>
                <a:ea typeface="Arial Black"/>
                <a:cs typeface="Arial Black"/>
                <a:sym typeface="Arial Black"/>
              </a:defRPr>
            </a:pPr>
            <a:r>
              <a:t>Description</a:t>
            </a:r>
          </a:p>
        </p:txBody>
      </p:sp>
      <p:pic>
        <p:nvPicPr>
          <p:cNvPr id="271" name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018953" y="5587091"/>
            <a:ext cx="977819" cy="869083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Shape 276"/>
          <p:cNvSpPr/>
          <p:nvPr/>
        </p:nvSpPr>
        <p:spPr>
          <a:xfrm>
            <a:off x="7833814" y="5298578"/>
            <a:ext cx="216415" cy="288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>
            <a:solidFill>
              <a:srgbClr val="4A7EBB"/>
            </a:solidFill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273" name="Shape 273"/>
          <p:cNvSpPr/>
          <p:nvPr/>
        </p:nvSpPr>
        <p:spPr>
          <a:xfrm>
            <a:off x="408166" y="1757813"/>
            <a:ext cx="8013472" cy="2857790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" grpId="3" animBg="1" advAuto="0"/>
      <p:bldP spid="262" grpId="2" animBg="1" advAuto="0"/>
      <p:bldP spid="263" grpId="4" animBg="1" advAuto="0"/>
      <p:bldP spid="264" grpId="5" animBg="1" advAuto="0"/>
      <p:bldP spid="266" grpId="10" animBg="1" advAuto="0"/>
      <p:bldP spid="274" grpId="9" animBg="1" advAuto="0"/>
      <p:bldP spid="268" grpId="11" animBg="1" advAuto="0"/>
      <p:bldP spid="275" grpId="8" animBg="1" advAuto="0"/>
      <p:bldP spid="270" grpId="6" animBg="1" advAuto="0"/>
      <p:bldP spid="271" grpId="12" animBg="1" advAuto="0"/>
      <p:bldP spid="276" grpId="7" animBg="1" advAuto="0"/>
      <p:bldP spid="273" grpId="1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image9.png"/>
          <p:cNvPicPr>
            <a:picLocks noChangeAspect="1"/>
          </p:cNvPicPr>
          <p:nvPr/>
        </p:nvPicPr>
        <p:blipFill>
          <a:blip r:embed="rId3">
            <a:extLst/>
          </a:blip>
          <a:srcRect b="27724"/>
          <a:stretch>
            <a:fillRect/>
          </a:stretch>
        </p:blipFill>
        <p:spPr>
          <a:xfrm>
            <a:off x="6111109" y="789242"/>
            <a:ext cx="2786315" cy="24931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81" name="image10.png"/>
          <p:cNvPicPr>
            <a:picLocks noChangeAspect="1"/>
          </p:cNvPicPr>
          <p:nvPr/>
        </p:nvPicPr>
        <p:blipFill>
          <a:blip r:embed="rId4">
            <a:extLst/>
          </a:blip>
          <a:srcRect b="40892"/>
          <a:stretch>
            <a:fillRect/>
          </a:stretch>
        </p:blipFill>
        <p:spPr>
          <a:xfrm>
            <a:off x="5934779" y="3727937"/>
            <a:ext cx="2818239" cy="2029768"/>
          </a:xfrm>
          <a:prstGeom prst="rect">
            <a:avLst/>
          </a:prstGeom>
          <a:ln w="12700">
            <a:miter lim="400000"/>
          </a:ln>
        </p:spPr>
      </p:pic>
      <p:sp>
        <p:nvSpPr>
          <p:cNvPr id="282" name="Shape 282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</p:spPr>
        <p:txBody>
          <a:bodyPr/>
          <a:lstStyle/>
          <a:p>
            <a:r>
              <a:t>Mapping Business Requirements to Workflow Descriptions</a:t>
            </a:r>
          </a:p>
        </p:txBody>
      </p:sp>
      <p:sp>
        <p:nvSpPr>
          <p:cNvPr id="283" name="Shape 283"/>
          <p:cNvSpPr>
            <a:spLocks noGrp="1"/>
          </p:cNvSpPr>
          <p:nvPr>
            <p:ph type="sldNum" sz="quarter" idx="2"/>
          </p:nvPr>
        </p:nvSpPr>
        <p:spPr>
          <a:xfrm>
            <a:off x="8658487" y="6465047"/>
            <a:ext cx="233994" cy="2692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293" name="Shape 293"/>
          <p:cNvSpPr/>
          <p:nvPr/>
        </p:nvSpPr>
        <p:spPr>
          <a:xfrm>
            <a:off x="3552215" y="2035814"/>
            <a:ext cx="777343" cy="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7200" y="14400"/>
                  <a:pt x="14400" y="7200"/>
                  <a:pt x="21600" y="0"/>
                </a:cubicBezTo>
              </a:path>
            </a:pathLst>
          </a:custGeom>
          <a:ln>
            <a:solidFill>
              <a:srgbClr val="17375E"/>
            </a:solidFill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294" name="Shape 294"/>
          <p:cNvSpPr/>
          <p:nvPr/>
        </p:nvSpPr>
        <p:spPr>
          <a:xfrm>
            <a:off x="3804810" y="4766903"/>
            <a:ext cx="479000" cy="6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7200" y="7200"/>
                  <a:pt x="14400" y="14400"/>
                  <a:pt x="21600" y="21600"/>
                </a:cubicBezTo>
              </a:path>
            </a:pathLst>
          </a:custGeom>
          <a:ln>
            <a:solidFill>
              <a:srgbClr val="98B955"/>
            </a:solidFill>
            <a:tailEnd type="triangle"/>
          </a:ln>
        </p:spPr>
        <p:txBody>
          <a:bodyPr/>
          <a:lstStyle/>
          <a:p>
            <a:endParaRPr/>
          </a:p>
        </p:txBody>
      </p:sp>
      <p:pic>
        <p:nvPicPr>
          <p:cNvPr id="286" name="image6.png"/>
          <p:cNvPicPr>
            <a:picLocks noChangeAspect="1"/>
          </p:cNvPicPr>
          <p:nvPr/>
        </p:nvPicPr>
        <p:blipFill>
          <a:blip r:embed="rId5">
            <a:extLst/>
          </a:blip>
          <a:srcRect l="7517" t="14198" b="40234"/>
          <a:stretch>
            <a:fillRect/>
          </a:stretch>
        </p:blipFill>
        <p:spPr>
          <a:xfrm>
            <a:off x="4329557" y="1793323"/>
            <a:ext cx="1472451" cy="484992"/>
          </a:xfrm>
          <a:prstGeom prst="rect">
            <a:avLst/>
          </a:prstGeom>
          <a:ln w="12700">
            <a:miter lim="400000"/>
          </a:ln>
        </p:spPr>
      </p:pic>
      <p:sp>
        <p:nvSpPr>
          <p:cNvPr id="295" name="Shape 295"/>
          <p:cNvSpPr/>
          <p:nvPr/>
        </p:nvSpPr>
        <p:spPr>
          <a:xfrm>
            <a:off x="5801964" y="2035817"/>
            <a:ext cx="309146" cy="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7200" y="7200"/>
                  <a:pt x="14400" y="14400"/>
                  <a:pt x="21600" y="21600"/>
                </a:cubicBezTo>
              </a:path>
            </a:pathLst>
          </a:custGeom>
          <a:ln>
            <a:solidFill>
              <a:srgbClr val="17375E"/>
            </a:solidFill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288" name="Shape 288"/>
          <p:cNvSpPr/>
          <p:nvPr/>
        </p:nvSpPr>
        <p:spPr>
          <a:xfrm>
            <a:off x="4298096" y="4543094"/>
            <a:ext cx="985222" cy="475616"/>
          </a:xfrm>
          <a:prstGeom prst="rect">
            <a:avLst/>
          </a:prstGeom>
          <a:solidFill>
            <a:srgbClr val="F2F2F2"/>
          </a:solidFill>
          <a:ln w="28575">
            <a:solidFill>
              <a:srgbClr val="80808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000">
                <a:latin typeface="Arial Black"/>
                <a:ea typeface="Arial Black"/>
                <a:cs typeface="Arial Black"/>
                <a:sym typeface="Arial Black"/>
              </a:defRPr>
            </a:pPr>
            <a:r>
              <a:t>Workflow</a:t>
            </a:r>
          </a:p>
          <a:p>
            <a:pPr algn="ctr">
              <a:defRPr sz="1000">
                <a:latin typeface="Arial Black"/>
                <a:ea typeface="Arial Black"/>
                <a:cs typeface="Arial Black"/>
                <a:sym typeface="Arial Black"/>
              </a:defRPr>
            </a:pPr>
            <a:r>
              <a:t>Description</a:t>
            </a:r>
          </a:p>
        </p:txBody>
      </p:sp>
      <p:sp>
        <p:nvSpPr>
          <p:cNvPr id="296" name="Shape 296"/>
          <p:cNvSpPr/>
          <p:nvPr/>
        </p:nvSpPr>
        <p:spPr>
          <a:xfrm>
            <a:off x="5297428" y="4763805"/>
            <a:ext cx="637352" cy="95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7200" y="14400"/>
                  <a:pt x="14400" y="7200"/>
                  <a:pt x="21600" y="0"/>
                </a:cubicBezTo>
              </a:path>
            </a:pathLst>
          </a:custGeom>
          <a:ln>
            <a:solidFill>
              <a:srgbClr val="98B955"/>
            </a:solidFill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290" name="Shape 290"/>
          <p:cNvSpPr/>
          <p:nvPr/>
        </p:nvSpPr>
        <p:spPr>
          <a:xfrm>
            <a:off x="5802008" y="1095271"/>
            <a:ext cx="568648" cy="30522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52" h="21600" extrusionOk="0">
                <a:moveTo>
                  <a:pt x="20552" y="0"/>
                </a:moveTo>
                <a:cubicBezTo>
                  <a:pt x="12956" y="2601"/>
                  <a:pt x="1184" y="6960"/>
                  <a:pt x="68" y="10560"/>
                </a:cubicBezTo>
                <a:cubicBezTo>
                  <a:pt x="-1048" y="14160"/>
                  <a:pt x="11859" y="19538"/>
                  <a:pt x="13857" y="21600"/>
                </a:cubicBezTo>
              </a:path>
            </a:pathLst>
          </a:custGeom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91" name="image5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72306" y="1529829"/>
            <a:ext cx="3179910" cy="1011978"/>
          </a:xfrm>
          <a:prstGeom prst="rect">
            <a:avLst/>
          </a:prstGeom>
          <a:ln w="12700">
            <a:miter lim="400000"/>
          </a:ln>
        </p:spPr>
      </p:pic>
      <p:pic>
        <p:nvPicPr>
          <p:cNvPr id="292" name="image11.jpe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412516" y="3952976"/>
            <a:ext cx="3392295" cy="157969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t>BPaaS Design Environment: </a:t>
            </a:r>
            <a:br/>
            <a:r>
              <a:t>Human and Machine Interpretation</a:t>
            </a:r>
          </a:p>
        </p:txBody>
      </p:sp>
      <p:sp>
        <p:nvSpPr>
          <p:cNvPr id="301" name="Shape 301"/>
          <p:cNvSpPr>
            <a:spLocks noGrp="1"/>
          </p:cNvSpPr>
          <p:nvPr>
            <p:ph type="sldNum" sz="quarter" idx="2"/>
          </p:nvPr>
        </p:nvSpPr>
        <p:spPr>
          <a:xfrm>
            <a:off x="8649335" y="6465047"/>
            <a:ext cx="243146" cy="2692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302" name="Shape 302"/>
          <p:cNvSpPr/>
          <p:nvPr/>
        </p:nvSpPr>
        <p:spPr>
          <a:xfrm>
            <a:off x="7072852" y="2312465"/>
            <a:ext cx="1822864" cy="3634836"/>
          </a:xfrm>
          <a:prstGeom prst="rect">
            <a:avLst/>
          </a:prstGeom>
          <a:solidFill>
            <a:srgbClr val="96969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03" name="Shape 303"/>
          <p:cNvSpPr/>
          <p:nvPr/>
        </p:nvSpPr>
        <p:spPr>
          <a:xfrm>
            <a:off x="5105096" y="2312815"/>
            <a:ext cx="1822864" cy="3627740"/>
          </a:xfrm>
          <a:prstGeom prst="rect">
            <a:avLst/>
          </a:prstGeom>
          <a:solidFill>
            <a:srgbClr val="96969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04" name="Shape 304"/>
          <p:cNvSpPr/>
          <p:nvPr/>
        </p:nvSpPr>
        <p:spPr>
          <a:xfrm>
            <a:off x="178635" y="2276649"/>
            <a:ext cx="3552640" cy="3639117"/>
          </a:xfrm>
          <a:prstGeom prst="rect">
            <a:avLst/>
          </a:prstGeom>
          <a:solidFill>
            <a:srgbClr val="96969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07" name="Group 307"/>
          <p:cNvGrpSpPr/>
          <p:nvPr/>
        </p:nvGrpSpPr>
        <p:grpSpPr>
          <a:xfrm>
            <a:off x="336747" y="4581618"/>
            <a:ext cx="3260763" cy="1216800"/>
            <a:chOff x="0" y="0"/>
            <a:chExt cx="3260761" cy="1216799"/>
          </a:xfrm>
        </p:grpSpPr>
        <p:sp>
          <p:nvSpPr>
            <p:cNvPr id="305" name="Shape 305"/>
            <p:cNvSpPr/>
            <p:nvPr/>
          </p:nvSpPr>
          <p:spPr>
            <a:xfrm>
              <a:off x="-1" y="0"/>
              <a:ext cx="3260763" cy="1216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0542" y="0"/>
                  </a:lnTo>
                  <a:lnTo>
                    <a:pt x="21600" y="10800"/>
                  </a:lnTo>
                  <a:lnTo>
                    <a:pt x="20542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4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6" name="Shape 306"/>
            <p:cNvSpPr/>
            <p:nvPr/>
          </p:nvSpPr>
          <p:spPr>
            <a:xfrm>
              <a:off x="0" y="0"/>
              <a:ext cx="3180896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14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Models</a:t>
              </a:r>
            </a:p>
          </p:txBody>
        </p:sp>
      </p:grpSp>
      <p:pic>
        <p:nvPicPr>
          <p:cNvPr id="308" name="image1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57916" y="4899331"/>
            <a:ext cx="1046084" cy="639892"/>
          </a:xfrm>
          <a:prstGeom prst="rect">
            <a:avLst/>
          </a:prstGeom>
          <a:ln w="12700">
            <a:miter lim="400000"/>
          </a:ln>
        </p:spPr>
      </p:pic>
      <p:sp>
        <p:nvSpPr>
          <p:cNvPr id="309" name="Shape 309"/>
          <p:cNvSpPr/>
          <p:nvPr/>
        </p:nvSpPr>
        <p:spPr>
          <a:xfrm>
            <a:off x="5460574" y="5385191"/>
            <a:ext cx="1205881" cy="492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300"/>
              </a:spcBef>
              <a:defRPr sz="1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Triple Store Repository</a:t>
            </a:r>
          </a:p>
        </p:txBody>
      </p:sp>
      <p:grpSp>
        <p:nvGrpSpPr>
          <p:cNvPr id="312" name="Group 312"/>
          <p:cNvGrpSpPr/>
          <p:nvPr/>
        </p:nvGrpSpPr>
        <p:grpSpPr>
          <a:xfrm>
            <a:off x="336747" y="3131417"/>
            <a:ext cx="3260763" cy="1217291"/>
            <a:chOff x="0" y="0"/>
            <a:chExt cx="3260761" cy="1217290"/>
          </a:xfrm>
        </p:grpSpPr>
        <p:sp>
          <p:nvSpPr>
            <p:cNvPr id="310" name="Shape 310"/>
            <p:cNvSpPr/>
            <p:nvPr/>
          </p:nvSpPr>
          <p:spPr>
            <a:xfrm>
              <a:off x="-1" y="-1"/>
              <a:ext cx="3260763" cy="1217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0541" y="0"/>
                  </a:lnTo>
                  <a:lnTo>
                    <a:pt x="21600" y="10800"/>
                  </a:lnTo>
                  <a:lnTo>
                    <a:pt x="20541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4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11" name="Shape 311"/>
            <p:cNvSpPr/>
            <p:nvPr/>
          </p:nvSpPr>
          <p:spPr>
            <a:xfrm>
              <a:off x="0" y="-1"/>
              <a:ext cx="3180864" cy="2888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14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Meta model</a:t>
              </a:r>
            </a:p>
          </p:txBody>
        </p:sp>
      </p:grpSp>
      <p:pic>
        <p:nvPicPr>
          <p:cNvPr id="313" name="image1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03084" y="4841702"/>
            <a:ext cx="2776703" cy="621318"/>
          </a:xfrm>
          <a:prstGeom prst="rect">
            <a:avLst/>
          </a:prstGeom>
          <a:ln w="12700">
            <a:miter lim="400000"/>
          </a:ln>
        </p:spPr>
      </p:pic>
      <p:sp>
        <p:nvSpPr>
          <p:cNvPr id="314" name="Shape 314"/>
          <p:cNvSpPr/>
          <p:nvPr/>
        </p:nvSpPr>
        <p:spPr>
          <a:xfrm rot="5400000">
            <a:off x="5649952" y="4468324"/>
            <a:ext cx="862014" cy="12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57150">
            <a:solidFill>
              <a:srgbClr val="000000"/>
            </a:solidFill>
            <a:tailEnd type="triangle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15" name="Shape 315"/>
          <p:cNvSpPr/>
          <p:nvPr/>
        </p:nvSpPr>
        <p:spPr>
          <a:xfrm rot="10800000">
            <a:off x="3597509" y="3733714"/>
            <a:ext cx="1776354" cy="12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3A5E8A"/>
            </a:solidFill>
            <a:headEnd type="triangle"/>
            <a:tailEnd type="triangle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16" name="Shape 316"/>
          <p:cNvSpPr/>
          <p:nvPr/>
        </p:nvSpPr>
        <p:spPr>
          <a:xfrm>
            <a:off x="3944281" y="4315838"/>
            <a:ext cx="1036897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r">
              <a:defRPr sz="1400"/>
            </a:pPr>
            <a:r>
              <a:t>semantic </a:t>
            </a:r>
          </a:p>
          <a:p>
            <a:pPr algn="r">
              <a:defRPr sz="1400"/>
            </a:pPr>
            <a:r>
              <a:t>annotations</a:t>
            </a:r>
          </a:p>
        </p:txBody>
      </p:sp>
      <p:pic>
        <p:nvPicPr>
          <p:cNvPr id="317" name="image1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475207" y="3240825"/>
            <a:ext cx="1376730" cy="1021709"/>
          </a:xfrm>
          <a:prstGeom prst="rect">
            <a:avLst/>
          </a:prstGeom>
          <a:ln w="12700">
            <a:miter lim="400000"/>
          </a:ln>
        </p:spPr>
      </p:pic>
      <p:sp>
        <p:nvSpPr>
          <p:cNvPr id="318" name="Shape 318"/>
          <p:cNvSpPr/>
          <p:nvPr/>
        </p:nvSpPr>
        <p:spPr>
          <a:xfrm flipV="1">
            <a:off x="2001199" y="4118452"/>
            <a:ext cx="1" cy="752340"/>
          </a:xfrm>
          <a:prstGeom prst="line">
            <a:avLst/>
          </a:prstGeom>
          <a:ln w="19050">
            <a:solidFill>
              <a:srgbClr val="376092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9" name="Shape 319"/>
          <p:cNvSpPr/>
          <p:nvPr/>
        </p:nvSpPr>
        <p:spPr>
          <a:xfrm rot="19941310">
            <a:off x="3415770" y="4181174"/>
            <a:ext cx="2018428" cy="2650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53" extrusionOk="0">
                <a:moveTo>
                  <a:pt x="0" y="20559"/>
                </a:moveTo>
                <a:cubicBezTo>
                  <a:pt x="3077" y="10206"/>
                  <a:pt x="6155" y="-147"/>
                  <a:pt x="9755" y="2"/>
                </a:cubicBezTo>
                <a:cubicBezTo>
                  <a:pt x="13355" y="151"/>
                  <a:pt x="17477" y="10802"/>
                  <a:pt x="21600" y="21453"/>
                </a:cubicBezTo>
              </a:path>
            </a:pathLst>
          </a:custGeom>
          <a:ln w="38100">
            <a:solidFill>
              <a:srgbClr val="3A5E8A"/>
            </a:solidFill>
            <a:head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20" name="Shape 320"/>
          <p:cNvSpPr/>
          <p:nvPr/>
        </p:nvSpPr>
        <p:spPr>
          <a:xfrm>
            <a:off x="3823708" y="5197928"/>
            <a:ext cx="139840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/>
            </a:pPr>
            <a:r>
              <a:t>transformation </a:t>
            </a:r>
          </a:p>
          <a:p>
            <a:pPr>
              <a:defRPr sz="1400"/>
            </a:pPr>
            <a:r>
              <a:t>and mapping</a:t>
            </a:r>
          </a:p>
        </p:txBody>
      </p:sp>
      <p:sp>
        <p:nvSpPr>
          <p:cNvPr id="321" name="Shape 321"/>
          <p:cNvSpPr/>
          <p:nvPr/>
        </p:nvSpPr>
        <p:spPr>
          <a:xfrm>
            <a:off x="178635" y="2384472"/>
            <a:ext cx="3552640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300"/>
              </a:spcBef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BPaaS</a:t>
            </a:r>
            <a:br/>
            <a:r>
              <a:t> Modelling Environment</a:t>
            </a:r>
          </a:p>
        </p:txBody>
      </p:sp>
      <p:sp>
        <p:nvSpPr>
          <p:cNvPr id="322" name="Shape 322"/>
          <p:cNvSpPr/>
          <p:nvPr/>
        </p:nvSpPr>
        <p:spPr>
          <a:xfrm>
            <a:off x="850153" y="1438081"/>
            <a:ext cx="2673212" cy="701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sz="2400" b="1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human interpretation</a:t>
            </a:r>
          </a:p>
          <a:p>
            <a:pPr algn="ctr">
              <a:defRPr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informal and semi-formal</a:t>
            </a:r>
          </a:p>
        </p:txBody>
      </p:sp>
      <p:sp>
        <p:nvSpPr>
          <p:cNvPr id="323" name="Shape 323"/>
          <p:cNvSpPr/>
          <p:nvPr/>
        </p:nvSpPr>
        <p:spPr>
          <a:xfrm>
            <a:off x="5637768" y="1412775"/>
            <a:ext cx="2868028" cy="701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sz="2400" b="1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machine interpretation</a:t>
            </a:r>
          </a:p>
          <a:p>
            <a:pPr algn="ctr">
              <a:defRPr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formal</a:t>
            </a:r>
          </a:p>
        </p:txBody>
      </p:sp>
      <p:sp>
        <p:nvSpPr>
          <p:cNvPr id="324" name="Shape 324"/>
          <p:cNvSpPr/>
          <p:nvPr/>
        </p:nvSpPr>
        <p:spPr>
          <a:xfrm>
            <a:off x="3975338" y="3474425"/>
            <a:ext cx="89929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sz="1400"/>
            </a:pPr>
            <a:r>
              <a:t>semantic</a:t>
            </a:r>
          </a:p>
          <a:p>
            <a:pPr algn="ctr">
              <a:defRPr sz="1400"/>
            </a:pPr>
            <a:r>
              <a:t>alignment</a:t>
            </a:r>
          </a:p>
        </p:txBody>
      </p:sp>
      <p:sp>
        <p:nvSpPr>
          <p:cNvPr id="359" name="Shape 359"/>
          <p:cNvSpPr/>
          <p:nvPr/>
        </p:nvSpPr>
        <p:spPr>
          <a:xfrm>
            <a:off x="3611806" y="5188818"/>
            <a:ext cx="1998948" cy="6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7200" y="14400"/>
                  <a:pt x="14400" y="7200"/>
                  <a:pt x="21600" y="0"/>
                </a:cubicBezTo>
              </a:path>
            </a:pathLst>
          </a:custGeom>
          <a:ln w="38100">
            <a:solidFill>
              <a:srgbClr val="3A5E8A"/>
            </a:solidFill>
            <a:tailEnd type="triangle"/>
          </a:ln>
        </p:spPr>
        <p:txBody>
          <a:bodyPr/>
          <a:lstStyle/>
          <a:p>
            <a:endParaRPr/>
          </a:p>
        </p:txBody>
      </p:sp>
      <p:grpSp>
        <p:nvGrpSpPr>
          <p:cNvPr id="328" name="Group 328"/>
          <p:cNvGrpSpPr/>
          <p:nvPr/>
        </p:nvGrpSpPr>
        <p:grpSpPr>
          <a:xfrm>
            <a:off x="7376104" y="4702940"/>
            <a:ext cx="1429229" cy="974156"/>
            <a:chOff x="0" y="0"/>
            <a:chExt cx="1429227" cy="974154"/>
          </a:xfrm>
        </p:grpSpPr>
        <p:sp>
          <p:nvSpPr>
            <p:cNvPr id="326" name="Shape 326"/>
            <p:cNvSpPr/>
            <p:nvPr/>
          </p:nvSpPr>
          <p:spPr>
            <a:xfrm>
              <a:off x="0" y="0"/>
              <a:ext cx="1429228" cy="974155"/>
            </a:xfrm>
            <a:prstGeom prst="rect">
              <a:avLst/>
            </a:prstGeom>
            <a:solidFill>
              <a:srgbClr val="FFFFFF"/>
            </a:solidFill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4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7" name="Shape 327"/>
            <p:cNvSpPr/>
            <p:nvPr/>
          </p:nvSpPr>
          <p:spPr>
            <a:xfrm>
              <a:off x="0" y="0"/>
              <a:ext cx="1429228" cy="8984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14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Smart Business and IT in the Cloud Alignment</a:t>
              </a:r>
            </a:p>
          </p:txBody>
        </p:sp>
      </p:grpSp>
      <p:sp>
        <p:nvSpPr>
          <p:cNvPr id="329" name="Shape 329"/>
          <p:cNvSpPr/>
          <p:nvPr/>
        </p:nvSpPr>
        <p:spPr>
          <a:xfrm>
            <a:off x="6726162" y="5063945"/>
            <a:ext cx="504402" cy="31066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30" name="Shape 330"/>
          <p:cNvSpPr/>
          <p:nvPr/>
        </p:nvSpPr>
        <p:spPr>
          <a:xfrm>
            <a:off x="5373861" y="3131417"/>
            <a:ext cx="1378748" cy="1217292"/>
          </a:xfrm>
          <a:prstGeom prst="rect">
            <a:avLst/>
          </a:prstGeom>
          <a:solidFill>
            <a:srgbClr val="F2F2F2"/>
          </a:solidFill>
          <a:ln>
            <a:solidFill>
              <a:srgbClr val="80808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51" name="Group 351"/>
          <p:cNvGrpSpPr/>
          <p:nvPr/>
        </p:nvGrpSpPr>
        <p:grpSpPr>
          <a:xfrm>
            <a:off x="5508104" y="3406014"/>
            <a:ext cx="1147109" cy="915135"/>
            <a:chOff x="0" y="0"/>
            <a:chExt cx="1147108" cy="915134"/>
          </a:xfrm>
        </p:grpSpPr>
        <p:sp>
          <p:nvSpPr>
            <p:cNvPr id="331" name="Shape 331"/>
            <p:cNvSpPr/>
            <p:nvPr/>
          </p:nvSpPr>
          <p:spPr>
            <a:xfrm>
              <a:off x="466724" y="212362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32" name="Shape 332"/>
            <p:cNvSpPr/>
            <p:nvPr/>
          </p:nvSpPr>
          <p:spPr>
            <a:xfrm flipH="1" flipV="1">
              <a:off x="669701" y="628789"/>
              <a:ext cx="133430" cy="158349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33" name="Shape 333"/>
            <p:cNvSpPr/>
            <p:nvPr/>
          </p:nvSpPr>
          <p:spPr>
            <a:xfrm>
              <a:off x="541704" y="500791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34" name="Shape 334"/>
            <p:cNvSpPr/>
            <p:nvPr/>
          </p:nvSpPr>
          <p:spPr>
            <a:xfrm>
              <a:off x="149956" y="425812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35" name="Shape 335"/>
            <p:cNvSpPr/>
            <p:nvPr/>
          </p:nvSpPr>
          <p:spPr>
            <a:xfrm>
              <a:off x="781168" y="765176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36" name="Shape 336"/>
            <p:cNvSpPr/>
            <p:nvPr/>
          </p:nvSpPr>
          <p:spPr>
            <a:xfrm>
              <a:off x="391746" y="765176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37" name="Shape 337"/>
            <p:cNvSpPr/>
            <p:nvPr/>
          </p:nvSpPr>
          <p:spPr>
            <a:xfrm>
              <a:off x="706190" y="0"/>
              <a:ext cx="149959" cy="149958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38" name="Shape 338"/>
            <p:cNvSpPr/>
            <p:nvPr/>
          </p:nvSpPr>
          <p:spPr>
            <a:xfrm>
              <a:off x="856148" y="287341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39" name="Shape 339"/>
            <p:cNvSpPr/>
            <p:nvPr/>
          </p:nvSpPr>
          <p:spPr>
            <a:xfrm flipV="1">
              <a:off x="466724" y="628789"/>
              <a:ext cx="96940" cy="136388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0" name="Shape 340"/>
            <p:cNvSpPr/>
            <p:nvPr/>
          </p:nvSpPr>
          <p:spPr>
            <a:xfrm flipV="1">
              <a:off x="669701" y="415338"/>
              <a:ext cx="208409" cy="107415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1" name="Shape 341"/>
            <p:cNvSpPr/>
            <p:nvPr/>
          </p:nvSpPr>
          <p:spPr>
            <a:xfrm>
              <a:off x="807678" y="136388"/>
              <a:ext cx="96940" cy="159346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2" name="Shape 342"/>
            <p:cNvSpPr/>
            <p:nvPr/>
          </p:nvSpPr>
          <p:spPr>
            <a:xfrm flipH="1" flipV="1">
              <a:off x="564615" y="362320"/>
              <a:ext cx="52068" cy="138472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3" name="Shape 343"/>
            <p:cNvSpPr/>
            <p:nvPr/>
          </p:nvSpPr>
          <p:spPr>
            <a:xfrm flipH="1" flipV="1">
              <a:off x="299915" y="500792"/>
              <a:ext cx="241790" cy="74979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4" name="Shape 344"/>
            <p:cNvSpPr/>
            <p:nvPr/>
          </p:nvSpPr>
          <p:spPr>
            <a:xfrm flipH="1">
              <a:off x="74978" y="553809"/>
              <a:ext cx="96940" cy="79855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5" name="Shape 345"/>
            <p:cNvSpPr/>
            <p:nvPr/>
          </p:nvSpPr>
          <p:spPr>
            <a:xfrm>
              <a:off x="0" y="633663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46" name="Shape 346"/>
            <p:cNvSpPr/>
            <p:nvPr/>
          </p:nvSpPr>
          <p:spPr>
            <a:xfrm>
              <a:off x="997150" y="516652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47" name="Shape 347"/>
            <p:cNvSpPr/>
            <p:nvPr/>
          </p:nvSpPr>
          <p:spPr>
            <a:xfrm flipH="1">
              <a:off x="914907" y="644648"/>
              <a:ext cx="104205" cy="156424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8" name="Shape 348"/>
            <p:cNvSpPr/>
            <p:nvPr/>
          </p:nvSpPr>
          <p:spPr>
            <a:xfrm flipH="1" flipV="1">
              <a:off x="127996" y="761660"/>
              <a:ext cx="263751" cy="78496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9" name="Shape 349"/>
            <p:cNvSpPr/>
            <p:nvPr/>
          </p:nvSpPr>
          <p:spPr>
            <a:xfrm>
              <a:off x="127995" y="195955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50" name="Shape 350"/>
            <p:cNvSpPr/>
            <p:nvPr/>
          </p:nvSpPr>
          <p:spPr>
            <a:xfrm>
              <a:off x="277953" y="270934"/>
              <a:ext cx="188772" cy="16408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352" name="Shape 352"/>
          <p:cNvSpPr/>
          <p:nvPr/>
        </p:nvSpPr>
        <p:spPr>
          <a:xfrm>
            <a:off x="5156251" y="3140144"/>
            <a:ext cx="1849414" cy="223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700"/>
              </a:lnSpc>
              <a:defRPr b="1"/>
            </a:lvl1pPr>
          </a:lstStyle>
          <a:p>
            <a:r>
              <a:t>Classes/Rules </a:t>
            </a:r>
          </a:p>
        </p:txBody>
      </p:sp>
      <p:pic>
        <p:nvPicPr>
          <p:cNvPr id="353" name="image15.jpe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042731" y="5433540"/>
            <a:ext cx="1576520" cy="302428"/>
          </a:xfrm>
          <a:prstGeom prst="rect">
            <a:avLst/>
          </a:prstGeom>
          <a:ln w="12700">
            <a:miter lim="400000"/>
          </a:ln>
        </p:spPr>
      </p:pic>
      <p:pic>
        <p:nvPicPr>
          <p:cNvPr id="354" name="image16.png" descr="ttp://www.wpbundle.com/main/wp-content/themes/wpb-bbp/images/icons/boxes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488867" y="5150804"/>
            <a:ext cx="253538" cy="409632"/>
          </a:xfrm>
          <a:prstGeom prst="rect">
            <a:avLst/>
          </a:prstGeom>
          <a:ln w="12700">
            <a:miter lim="400000"/>
          </a:ln>
        </p:spPr>
      </p:pic>
      <p:sp>
        <p:nvSpPr>
          <p:cNvPr id="355" name="Shape 355"/>
          <p:cNvSpPr/>
          <p:nvPr/>
        </p:nvSpPr>
        <p:spPr>
          <a:xfrm>
            <a:off x="5156251" y="2403043"/>
            <a:ext cx="1771709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300"/>
              </a:spcBef>
              <a:defRPr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BPaaS Ontology</a:t>
            </a:r>
          </a:p>
        </p:txBody>
      </p:sp>
      <p:sp>
        <p:nvSpPr>
          <p:cNvPr id="356" name="Shape 356"/>
          <p:cNvSpPr/>
          <p:nvPr/>
        </p:nvSpPr>
        <p:spPr>
          <a:xfrm>
            <a:off x="7279516" y="2414654"/>
            <a:ext cx="1409534" cy="350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300"/>
              </a:spcBef>
              <a:defRPr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Inference</a:t>
            </a:r>
          </a:p>
        </p:txBody>
      </p:sp>
      <p:sp>
        <p:nvSpPr>
          <p:cNvPr id="357" name="Shape 357"/>
          <p:cNvSpPr/>
          <p:nvPr/>
        </p:nvSpPr>
        <p:spPr>
          <a:xfrm>
            <a:off x="955162" y="5152361"/>
            <a:ext cx="757694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 b="1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t>Workflow</a:t>
            </a:r>
          </a:p>
        </p:txBody>
      </p:sp>
      <p:sp>
        <p:nvSpPr>
          <p:cNvPr id="358" name="Shape 358"/>
          <p:cNvSpPr/>
          <p:nvPr/>
        </p:nvSpPr>
        <p:spPr>
          <a:xfrm>
            <a:off x="1107562" y="5304761"/>
            <a:ext cx="671486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 b="1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t>Process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1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1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1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2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5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" grpId="10" animBg="1" advAuto="0"/>
      <p:bldP spid="303" grpId="1" animBg="1" advAuto="0"/>
      <p:bldP spid="308" grpId="2" animBg="1" advAuto="0"/>
      <p:bldP spid="309" grpId="3" animBg="1" advAuto="0"/>
      <p:bldP spid="314" grpId="4" animBg="1" advAuto="0"/>
      <p:bldP spid="315" grpId="15" animBg="1" advAuto="0"/>
      <p:bldP spid="316" grpId="16" animBg="1" advAuto="0"/>
      <p:bldP spid="319" grpId="17" animBg="1" advAuto="0"/>
      <p:bldP spid="320" grpId="18" animBg="1" advAuto="0"/>
      <p:bldP spid="322" grpId="13" animBg="1" advAuto="0"/>
      <p:bldP spid="323" grpId="14" animBg="1" advAuto="0"/>
      <p:bldP spid="324" grpId="19" animBg="1" advAuto="0"/>
      <p:bldP spid="359" grpId="20" animBg="1" advAuto="0"/>
      <p:bldP spid="328" grpId="11" animBg="1" advAuto="0"/>
      <p:bldP spid="329" grpId="8" animBg="1" advAuto="0"/>
      <p:bldP spid="330" grpId="5" animBg="1" advAuto="0"/>
      <p:bldP spid="351" grpId="6" animBg="1" advAuto="0"/>
      <p:bldP spid="352" grpId="7" animBg="1" advAuto="0"/>
      <p:bldP spid="355" grpId="9" animBg="1" advAuto="0"/>
      <p:bldP spid="356" grpId="12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</p:spPr>
        <p:txBody>
          <a:bodyPr/>
          <a:lstStyle/>
          <a:p>
            <a:r>
              <a:rPr dirty="0"/>
              <a:t>Semantic Lifting </a:t>
            </a:r>
            <a:r>
              <a:rPr lang="de-CH" dirty="0" err="1" smtClean="0"/>
              <a:t>with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en-US" dirty="0" smtClean="0"/>
              <a:t>Modeling </a:t>
            </a:r>
            <a:r>
              <a:rPr lang="en-US" dirty="0"/>
              <a:t>Ontology Connector</a:t>
            </a:r>
            <a:endParaRPr dirty="0"/>
          </a:p>
        </p:txBody>
      </p:sp>
      <p:sp>
        <p:nvSpPr>
          <p:cNvPr id="362" name="Shape 362"/>
          <p:cNvSpPr>
            <a:spLocks noGrp="1"/>
          </p:cNvSpPr>
          <p:nvPr>
            <p:ph type="body" sz="quarter" idx="1"/>
          </p:nvPr>
        </p:nvSpPr>
        <p:spPr>
          <a:xfrm>
            <a:off x="254755" y="911172"/>
            <a:ext cx="8889246" cy="1044629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r>
              <a:t>The human-interpretable models are enriched with semantics in order to support business and IT alignment with smart technology.</a:t>
            </a:r>
          </a:p>
        </p:txBody>
      </p:sp>
      <p:sp>
        <p:nvSpPr>
          <p:cNvPr id="363" name="Shape 363"/>
          <p:cNvSpPr>
            <a:spLocks noGrp="1"/>
          </p:cNvSpPr>
          <p:nvPr>
            <p:ph type="sldNum" sz="quarter" idx="2"/>
          </p:nvPr>
        </p:nvSpPr>
        <p:spPr>
          <a:xfrm>
            <a:off x="8649335" y="6465047"/>
            <a:ext cx="243146" cy="2692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364" name="Shape 364"/>
          <p:cNvSpPr/>
          <p:nvPr/>
        </p:nvSpPr>
        <p:spPr>
          <a:xfrm>
            <a:off x="3962406" y="3472019"/>
            <a:ext cx="899293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/>
            </a:pPr>
            <a:r>
              <a:t>semantic</a:t>
            </a:r>
          </a:p>
          <a:p>
            <a:pPr>
              <a:defRPr sz="1400"/>
            </a:pPr>
            <a:r>
              <a:t>alignment</a:t>
            </a:r>
          </a:p>
        </p:txBody>
      </p:sp>
      <p:sp>
        <p:nvSpPr>
          <p:cNvPr id="365" name="Shape 365"/>
          <p:cNvSpPr/>
          <p:nvPr/>
        </p:nvSpPr>
        <p:spPr>
          <a:xfrm>
            <a:off x="7070465" y="2310058"/>
            <a:ext cx="1822864" cy="3634837"/>
          </a:xfrm>
          <a:prstGeom prst="rect">
            <a:avLst/>
          </a:prstGeom>
          <a:solidFill>
            <a:srgbClr val="96969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66" name="Shape 366"/>
          <p:cNvSpPr/>
          <p:nvPr/>
        </p:nvSpPr>
        <p:spPr>
          <a:xfrm>
            <a:off x="5102709" y="2310408"/>
            <a:ext cx="1822864" cy="3627741"/>
          </a:xfrm>
          <a:prstGeom prst="rect">
            <a:avLst/>
          </a:prstGeom>
          <a:solidFill>
            <a:srgbClr val="96969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67" name="Shape 367"/>
          <p:cNvSpPr/>
          <p:nvPr/>
        </p:nvSpPr>
        <p:spPr>
          <a:xfrm>
            <a:off x="176247" y="2274243"/>
            <a:ext cx="3552640" cy="3639117"/>
          </a:xfrm>
          <a:prstGeom prst="rect">
            <a:avLst/>
          </a:prstGeom>
          <a:solidFill>
            <a:srgbClr val="96969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70" name="Group 370"/>
          <p:cNvGrpSpPr/>
          <p:nvPr/>
        </p:nvGrpSpPr>
        <p:grpSpPr>
          <a:xfrm>
            <a:off x="334359" y="4579211"/>
            <a:ext cx="3260763" cy="1216801"/>
            <a:chOff x="0" y="0"/>
            <a:chExt cx="3260761" cy="1216799"/>
          </a:xfrm>
        </p:grpSpPr>
        <p:sp>
          <p:nvSpPr>
            <p:cNvPr id="368" name="Shape 368"/>
            <p:cNvSpPr/>
            <p:nvPr/>
          </p:nvSpPr>
          <p:spPr>
            <a:xfrm>
              <a:off x="-1" y="0"/>
              <a:ext cx="3260763" cy="1216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0542" y="0"/>
                  </a:lnTo>
                  <a:lnTo>
                    <a:pt x="21600" y="10800"/>
                  </a:lnTo>
                  <a:lnTo>
                    <a:pt x="20542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4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69" name="Shape 369"/>
            <p:cNvSpPr/>
            <p:nvPr/>
          </p:nvSpPr>
          <p:spPr>
            <a:xfrm>
              <a:off x="0" y="0"/>
              <a:ext cx="3180896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14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Models</a:t>
              </a:r>
            </a:p>
          </p:txBody>
        </p:sp>
      </p:grpSp>
      <p:pic>
        <p:nvPicPr>
          <p:cNvPr id="371" name="image1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55529" y="4896925"/>
            <a:ext cx="1046084" cy="639892"/>
          </a:xfrm>
          <a:prstGeom prst="rect">
            <a:avLst/>
          </a:prstGeom>
          <a:ln w="12700">
            <a:miter lim="400000"/>
          </a:ln>
        </p:spPr>
      </p:pic>
      <p:sp>
        <p:nvSpPr>
          <p:cNvPr id="372" name="Shape 372"/>
          <p:cNvSpPr/>
          <p:nvPr/>
        </p:nvSpPr>
        <p:spPr>
          <a:xfrm>
            <a:off x="5458186" y="5382785"/>
            <a:ext cx="1205881" cy="492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300"/>
              </a:spcBef>
              <a:defRPr sz="1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Triple Store Repository</a:t>
            </a:r>
          </a:p>
        </p:txBody>
      </p:sp>
      <p:grpSp>
        <p:nvGrpSpPr>
          <p:cNvPr id="375" name="Group 375"/>
          <p:cNvGrpSpPr/>
          <p:nvPr/>
        </p:nvGrpSpPr>
        <p:grpSpPr>
          <a:xfrm>
            <a:off x="334359" y="3129011"/>
            <a:ext cx="3260763" cy="1217291"/>
            <a:chOff x="0" y="0"/>
            <a:chExt cx="3260761" cy="1217290"/>
          </a:xfrm>
        </p:grpSpPr>
        <p:sp>
          <p:nvSpPr>
            <p:cNvPr id="373" name="Shape 373"/>
            <p:cNvSpPr/>
            <p:nvPr/>
          </p:nvSpPr>
          <p:spPr>
            <a:xfrm>
              <a:off x="-1" y="-1"/>
              <a:ext cx="3260763" cy="1217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0541" y="0"/>
                  </a:lnTo>
                  <a:lnTo>
                    <a:pt x="21600" y="10800"/>
                  </a:lnTo>
                  <a:lnTo>
                    <a:pt x="20541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4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74" name="Shape 374"/>
            <p:cNvSpPr/>
            <p:nvPr/>
          </p:nvSpPr>
          <p:spPr>
            <a:xfrm>
              <a:off x="0" y="-1"/>
              <a:ext cx="3180864" cy="2888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14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Meta model</a:t>
              </a:r>
            </a:p>
          </p:txBody>
        </p:sp>
      </p:grpSp>
      <p:pic>
        <p:nvPicPr>
          <p:cNvPr id="376" name="image1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00695" y="4839296"/>
            <a:ext cx="2776704" cy="621318"/>
          </a:xfrm>
          <a:prstGeom prst="rect">
            <a:avLst/>
          </a:prstGeom>
          <a:ln w="12700">
            <a:miter lim="400000"/>
          </a:ln>
        </p:spPr>
      </p:pic>
      <p:sp>
        <p:nvSpPr>
          <p:cNvPr id="377" name="Shape 377"/>
          <p:cNvSpPr/>
          <p:nvPr/>
        </p:nvSpPr>
        <p:spPr>
          <a:xfrm rot="5400000">
            <a:off x="5647564" y="4465918"/>
            <a:ext cx="862014" cy="12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57150">
            <a:solidFill>
              <a:srgbClr val="000000"/>
            </a:solidFill>
            <a:tailEnd type="triangle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78" name="Shape 378"/>
          <p:cNvSpPr/>
          <p:nvPr/>
        </p:nvSpPr>
        <p:spPr>
          <a:xfrm rot="10800000">
            <a:off x="3595122" y="3731308"/>
            <a:ext cx="1776354" cy="12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3A5E8A"/>
            </a:solidFill>
            <a:headEnd type="triangle"/>
            <a:tailEnd type="triangle"/>
          </a:ln>
        </p:spPr>
        <p:txBody>
          <a:bodyPr lIns="45719" rIns="45719" anchor="ctr"/>
          <a:lstStyle/>
          <a:p>
            <a:endParaRPr/>
          </a:p>
        </p:txBody>
      </p:sp>
      <p:pic>
        <p:nvPicPr>
          <p:cNvPr id="379" name="image1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472819" y="3238418"/>
            <a:ext cx="1376730" cy="1021709"/>
          </a:xfrm>
          <a:prstGeom prst="rect">
            <a:avLst/>
          </a:prstGeom>
          <a:ln w="12700">
            <a:miter lim="400000"/>
          </a:ln>
        </p:spPr>
      </p:pic>
      <p:sp>
        <p:nvSpPr>
          <p:cNvPr id="380" name="Shape 380"/>
          <p:cNvSpPr/>
          <p:nvPr/>
        </p:nvSpPr>
        <p:spPr>
          <a:xfrm flipV="1">
            <a:off x="1998811" y="4116046"/>
            <a:ext cx="1" cy="752340"/>
          </a:xfrm>
          <a:prstGeom prst="line">
            <a:avLst/>
          </a:prstGeom>
          <a:ln w="19050">
            <a:solidFill>
              <a:srgbClr val="376092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81" name="Shape 381"/>
          <p:cNvSpPr/>
          <p:nvPr/>
        </p:nvSpPr>
        <p:spPr>
          <a:xfrm>
            <a:off x="3821319" y="5195523"/>
            <a:ext cx="139840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/>
            </a:pPr>
            <a:r>
              <a:t>transformation </a:t>
            </a:r>
          </a:p>
          <a:p>
            <a:pPr>
              <a:defRPr sz="1400"/>
            </a:pPr>
            <a:r>
              <a:t>and mapping</a:t>
            </a:r>
          </a:p>
        </p:txBody>
      </p:sp>
      <p:sp>
        <p:nvSpPr>
          <p:cNvPr id="457" name="Shape 457"/>
          <p:cNvSpPr/>
          <p:nvPr/>
        </p:nvSpPr>
        <p:spPr>
          <a:xfrm>
            <a:off x="3609418" y="5186412"/>
            <a:ext cx="1998948" cy="6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7200" y="14400"/>
                  <a:pt x="14400" y="7200"/>
                  <a:pt x="21600" y="0"/>
                </a:cubicBezTo>
              </a:path>
            </a:pathLst>
          </a:custGeom>
          <a:ln w="38100">
            <a:solidFill>
              <a:srgbClr val="3A5E8A"/>
            </a:solidFill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383" name="Shape 383"/>
          <p:cNvSpPr/>
          <p:nvPr/>
        </p:nvSpPr>
        <p:spPr>
          <a:xfrm>
            <a:off x="6723774" y="5061539"/>
            <a:ext cx="504402" cy="31066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84" name="Shape 384"/>
          <p:cNvSpPr/>
          <p:nvPr/>
        </p:nvSpPr>
        <p:spPr>
          <a:xfrm>
            <a:off x="5371474" y="3129011"/>
            <a:ext cx="1378748" cy="1217291"/>
          </a:xfrm>
          <a:prstGeom prst="rect">
            <a:avLst/>
          </a:prstGeom>
          <a:solidFill>
            <a:srgbClr val="F2F2F2"/>
          </a:solidFill>
          <a:ln>
            <a:solidFill>
              <a:srgbClr val="80808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405" name="Group 405"/>
          <p:cNvGrpSpPr/>
          <p:nvPr/>
        </p:nvGrpSpPr>
        <p:grpSpPr>
          <a:xfrm>
            <a:off x="5505715" y="3403608"/>
            <a:ext cx="1147110" cy="915135"/>
            <a:chOff x="0" y="0"/>
            <a:chExt cx="1147108" cy="915134"/>
          </a:xfrm>
        </p:grpSpPr>
        <p:sp>
          <p:nvSpPr>
            <p:cNvPr id="385" name="Shape 385"/>
            <p:cNvSpPr/>
            <p:nvPr/>
          </p:nvSpPr>
          <p:spPr>
            <a:xfrm>
              <a:off x="466724" y="212362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86" name="Shape 386"/>
            <p:cNvSpPr/>
            <p:nvPr/>
          </p:nvSpPr>
          <p:spPr>
            <a:xfrm flipH="1" flipV="1">
              <a:off x="669701" y="628789"/>
              <a:ext cx="133430" cy="158349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87" name="Shape 387"/>
            <p:cNvSpPr/>
            <p:nvPr/>
          </p:nvSpPr>
          <p:spPr>
            <a:xfrm>
              <a:off x="541704" y="500791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88" name="Shape 388"/>
            <p:cNvSpPr/>
            <p:nvPr/>
          </p:nvSpPr>
          <p:spPr>
            <a:xfrm>
              <a:off x="149956" y="425812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89" name="Shape 389"/>
            <p:cNvSpPr/>
            <p:nvPr/>
          </p:nvSpPr>
          <p:spPr>
            <a:xfrm>
              <a:off x="781168" y="765176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90" name="Shape 390"/>
            <p:cNvSpPr/>
            <p:nvPr/>
          </p:nvSpPr>
          <p:spPr>
            <a:xfrm>
              <a:off x="391746" y="765176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91" name="Shape 391"/>
            <p:cNvSpPr/>
            <p:nvPr/>
          </p:nvSpPr>
          <p:spPr>
            <a:xfrm>
              <a:off x="706190" y="0"/>
              <a:ext cx="149959" cy="149958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92" name="Shape 392"/>
            <p:cNvSpPr/>
            <p:nvPr/>
          </p:nvSpPr>
          <p:spPr>
            <a:xfrm>
              <a:off x="856148" y="287341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93" name="Shape 393"/>
            <p:cNvSpPr/>
            <p:nvPr/>
          </p:nvSpPr>
          <p:spPr>
            <a:xfrm flipV="1">
              <a:off x="466724" y="628789"/>
              <a:ext cx="96940" cy="136388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94" name="Shape 394"/>
            <p:cNvSpPr/>
            <p:nvPr/>
          </p:nvSpPr>
          <p:spPr>
            <a:xfrm flipV="1">
              <a:off x="669701" y="415338"/>
              <a:ext cx="208409" cy="107415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95" name="Shape 395"/>
            <p:cNvSpPr/>
            <p:nvPr/>
          </p:nvSpPr>
          <p:spPr>
            <a:xfrm>
              <a:off x="807678" y="136388"/>
              <a:ext cx="96940" cy="159346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96" name="Shape 396"/>
            <p:cNvSpPr/>
            <p:nvPr/>
          </p:nvSpPr>
          <p:spPr>
            <a:xfrm flipH="1" flipV="1">
              <a:off x="564615" y="362320"/>
              <a:ext cx="52068" cy="138472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97" name="Shape 397"/>
            <p:cNvSpPr/>
            <p:nvPr/>
          </p:nvSpPr>
          <p:spPr>
            <a:xfrm flipH="1" flipV="1">
              <a:off x="299915" y="500792"/>
              <a:ext cx="241790" cy="74979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98" name="Shape 398"/>
            <p:cNvSpPr/>
            <p:nvPr/>
          </p:nvSpPr>
          <p:spPr>
            <a:xfrm flipH="1">
              <a:off x="74978" y="553809"/>
              <a:ext cx="96940" cy="79855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99" name="Shape 399"/>
            <p:cNvSpPr/>
            <p:nvPr/>
          </p:nvSpPr>
          <p:spPr>
            <a:xfrm>
              <a:off x="0" y="633663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400" name="Shape 400"/>
            <p:cNvSpPr/>
            <p:nvPr/>
          </p:nvSpPr>
          <p:spPr>
            <a:xfrm>
              <a:off x="997150" y="516652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401" name="Shape 401"/>
            <p:cNvSpPr/>
            <p:nvPr/>
          </p:nvSpPr>
          <p:spPr>
            <a:xfrm flipH="1">
              <a:off x="914907" y="644648"/>
              <a:ext cx="104205" cy="156424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02" name="Shape 402"/>
            <p:cNvSpPr/>
            <p:nvPr/>
          </p:nvSpPr>
          <p:spPr>
            <a:xfrm flipH="1" flipV="1">
              <a:off x="127996" y="761660"/>
              <a:ext cx="263751" cy="78496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03" name="Shape 403"/>
            <p:cNvSpPr/>
            <p:nvPr/>
          </p:nvSpPr>
          <p:spPr>
            <a:xfrm>
              <a:off x="127995" y="195955"/>
              <a:ext cx="149959" cy="149959"/>
            </a:xfrm>
            <a:prstGeom prst="ellips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404" name="Shape 404"/>
            <p:cNvSpPr/>
            <p:nvPr/>
          </p:nvSpPr>
          <p:spPr>
            <a:xfrm>
              <a:off x="277953" y="270934"/>
              <a:ext cx="188772" cy="16408"/>
            </a:xfrm>
            <a:prstGeom prst="line">
              <a:avLst/>
            </a:prstGeom>
            <a:noFill/>
            <a:ln w="19050" cap="flat">
              <a:solidFill>
                <a:srgbClr val="40404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pic>
        <p:nvPicPr>
          <p:cNvPr id="406" name="image15.jpe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040342" y="5431135"/>
            <a:ext cx="1576521" cy="302428"/>
          </a:xfrm>
          <a:prstGeom prst="rect">
            <a:avLst/>
          </a:prstGeom>
          <a:ln w="12700">
            <a:miter lim="400000"/>
          </a:ln>
        </p:spPr>
      </p:pic>
      <p:pic>
        <p:nvPicPr>
          <p:cNvPr id="407" name="image16.png" descr="ttp://www.wpbundle.com/main/wp-content/themes/wpb-bbp/images/icons/boxes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486478" y="5148398"/>
            <a:ext cx="253538" cy="409632"/>
          </a:xfrm>
          <a:prstGeom prst="rect">
            <a:avLst/>
          </a:prstGeom>
          <a:ln w="12700">
            <a:miter lim="400000"/>
          </a:ln>
        </p:spPr>
      </p:pic>
      <p:sp>
        <p:nvSpPr>
          <p:cNvPr id="408" name="Shape 408"/>
          <p:cNvSpPr/>
          <p:nvPr/>
        </p:nvSpPr>
        <p:spPr>
          <a:xfrm>
            <a:off x="3821319" y="2310058"/>
            <a:ext cx="1295704" cy="1562596"/>
          </a:xfrm>
          <a:prstGeom prst="rect">
            <a:avLst/>
          </a:prstGeom>
          <a:solidFill>
            <a:srgbClr val="FFFFFF">
              <a:alpha val="69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09" name="Shape 409"/>
          <p:cNvSpPr/>
          <p:nvPr/>
        </p:nvSpPr>
        <p:spPr>
          <a:xfrm>
            <a:off x="176274" y="2255056"/>
            <a:ext cx="3645074" cy="2237159"/>
          </a:xfrm>
          <a:prstGeom prst="rect">
            <a:avLst/>
          </a:prstGeom>
          <a:solidFill>
            <a:srgbClr val="FFFFFF">
              <a:alpha val="69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10" name="Shape 410"/>
          <p:cNvSpPr/>
          <p:nvPr/>
        </p:nvSpPr>
        <p:spPr>
          <a:xfrm>
            <a:off x="3769093" y="4751049"/>
            <a:ext cx="3301372" cy="1292997"/>
          </a:xfrm>
          <a:prstGeom prst="rect">
            <a:avLst/>
          </a:prstGeom>
          <a:solidFill>
            <a:srgbClr val="FFFFFF">
              <a:alpha val="69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11" name="Shape 411"/>
          <p:cNvSpPr/>
          <p:nvPr/>
        </p:nvSpPr>
        <p:spPr>
          <a:xfrm>
            <a:off x="3564504" y="4070217"/>
            <a:ext cx="2016191" cy="949985"/>
          </a:xfrm>
          <a:prstGeom prst="ellipse">
            <a:avLst/>
          </a:prstGeom>
          <a:ln w="53975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414" name="Group 414"/>
          <p:cNvGrpSpPr/>
          <p:nvPr/>
        </p:nvGrpSpPr>
        <p:grpSpPr>
          <a:xfrm>
            <a:off x="7373717" y="4700534"/>
            <a:ext cx="1429229" cy="974156"/>
            <a:chOff x="0" y="0"/>
            <a:chExt cx="1429227" cy="974154"/>
          </a:xfrm>
        </p:grpSpPr>
        <p:sp>
          <p:nvSpPr>
            <p:cNvPr id="412" name="Shape 412"/>
            <p:cNvSpPr/>
            <p:nvPr/>
          </p:nvSpPr>
          <p:spPr>
            <a:xfrm>
              <a:off x="0" y="0"/>
              <a:ext cx="1429228" cy="974155"/>
            </a:xfrm>
            <a:prstGeom prst="rect">
              <a:avLst/>
            </a:prstGeom>
            <a:solidFill>
              <a:srgbClr val="FFFFFF"/>
            </a:solidFill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4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13" name="Shape 413"/>
            <p:cNvSpPr/>
            <p:nvPr/>
          </p:nvSpPr>
          <p:spPr>
            <a:xfrm>
              <a:off x="0" y="0"/>
              <a:ext cx="1429228" cy="8984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14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Smart Business and IT in the Cloud Alignment</a:t>
              </a:r>
            </a:p>
          </p:txBody>
        </p:sp>
      </p:grpSp>
      <p:sp>
        <p:nvSpPr>
          <p:cNvPr id="415" name="Shape 415"/>
          <p:cNvSpPr/>
          <p:nvPr/>
        </p:nvSpPr>
        <p:spPr>
          <a:xfrm>
            <a:off x="6992009" y="2147777"/>
            <a:ext cx="2108749" cy="3896269"/>
          </a:xfrm>
          <a:prstGeom prst="rect">
            <a:avLst/>
          </a:prstGeom>
          <a:solidFill>
            <a:srgbClr val="FFFFFF">
              <a:alpha val="69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454" name="Group 454"/>
          <p:cNvGrpSpPr/>
          <p:nvPr/>
        </p:nvGrpSpPr>
        <p:grpSpPr>
          <a:xfrm>
            <a:off x="122942" y="884902"/>
            <a:ext cx="8770387" cy="3237658"/>
            <a:chOff x="0" y="0"/>
            <a:chExt cx="8770385" cy="3237656"/>
          </a:xfrm>
        </p:grpSpPr>
        <p:sp>
          <p:nvSpPr>
            <p:cNvPr id="416" name="Shape 416"/>
            <p:cNvSpPr/>
            <p:nvPr/>
          </p:nvSpPr>
          <p:spPr>
            <a:xfrm>
              <a:off x="0" y="851750"/>
              <a:ext cx="3552640" cy="6173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spcBef>
                  <a:spcPts val="300"/>
                </a:spcBef>
                <a:defRPr b="1">
                  <a:latin typeface="Arial"/>
                  <a:ea typeface="Arial"/>
                  <a:cs typeface="Arial"/>
                  <a:sym typeface="Arial"/>
                </a:defRPr>
              </a:pPr>
              <a:r>
                <a:t>BPaaS</a:t>
              </a:r>
              <a:br/>
              <a:r>
                <a:t> Modelling Environment</a:t>
              </a:r>
            </a:p>
          </p:txBody>
        </p:sp>
        <p:sp>
          <p:nvSpPr>
            <p:cNvPr id="417" name="Shape 417"/>
            <p:cNvSpPr/>
            <p:nvPr/>
          </p:nvSpPr>
          <p:spPr>
            <a:xfrm>
              <a:off x="4977615" y="1607423"/>
              <a:ext cx="1849415" cy="2235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ctr">
                <a:lnSpc>
                  <a:spcPts val="1700"/>
                </a:lnSpc>
                <a:defRPr b="1"/>
              </a:lvl1pPr>
            </a:lstStyle>
            <a:p>
              <a:r>
                <a:t>Classes/Rules </a:t>
              </a:r>
            </a:p>
          </p:txBody>
        </p:sp>
        <p:sp>
          <p:nvSpPr>
            <p:cNvPr id="418" name="Shape 418"/>
            <p:cNvSpPr/>
            <p:nvPr/>
          </p:nvSpPr>
          <p:spPr>
            <a:xfrm>
              <a:off x="4977617" y="870321"/>
              <a:ext cx="1771709" cy="6173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spcBef>
                  <a:spcPts val="300"/>
                </a:spcBef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BPaaS Ontology</a:t>
              </a:r>
            </a:p>
          </p:txBody>
        </p:sp>
        <p:sp>
          <p:nvSpPr>
            <p:cNvPr id="419" name="Shape 419"/>
            <p:cNvSpPr/>
            <p:nvPr/>
          </p:nvSpPr>
          <p:spPr>
            <a:xfrm>
              <a:off x="7100882" y="881932"/>
              <a:ext cx="1409534" cy="3506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spcBef>
                  <a:spcPts val="300"/>
                </a:spcBef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Inference</a:t>
              </a:r>
            </a:p>
          </p:txBody>
        </p:sp>
        <p:sp>
          <p:nvSpPr>
            <p:cNvPr id="420" name="Shape 420"/>
            <p:cNvSpPr/>
            <p:nvPr/>
          </p:nvSpPr>
          <p:spPr>
            <a:xfrm>
              <a:off x="164281" y="0"/>
              <a:ext cx="8606105" cy="32376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912"/>
                  </a:moveTo>
                  <a:cubicBezTo>
                    <a:pt x="0" y="856"/>
                    <a:pt x="322" y="0"/>
                    <a:pt x="719" y="0"/>
                  </a:cubicBezTo>
                  <a:lnTo>
                    <a:pt x="12600" y="0"/>
                  </a:lnTo>
                  <a:lnTo>
                    <a:pt x="20881" y="0"/>
                  </a:lnTo>
                  <a:cubicBezTo>
                    <a:pt x="21278" y="0"/>
                    <a:pt x="21600" y="856"/>
                    <a:pt x="21600" y="1912"/>
                  </a:cubicBezTo>
                  <a:lnTo>
                    <a:pt x="21600" y="9560"/>
                  </a:lnTo>
                  <a:cubicBezTo>
                    <a:pt x="21600" y="10616"/>
                    <a:pt x="21278" y="11473"/>
                    <a:pt x="20881" y="11473"/>
                  </a:cubicBezTo>
                  <a:lnTo>
                    <a:pt x="18000" y="11473"/>
                  </a:lnTo>
                  <a:lnTo>
                    <a:pt x="11339" y="21600"/>
                  </a:lnTo>
                  <a:lnTo>
                    <a:pt x="12600" y="11473"/>
                  </a:lnTo>
                  <a:lnTo>
                    <a:pt x="719" y="11473"/>
                  </a:lnTo>
                  <a:cubicBezTo>
                    <a:pt x="322" y="11473"/>
                    <a:pt x="0" y="10616"/>
                    <a:pt x="0" y="9560"/>
                  </a:cubicBezTo>
                  <a:lnTo>
                    <a:pt x="0" y="9560"/>
                  </a:lnTo>
                  <a:lnTo>
                    <a:pt x="0" y="6692"/>
                  </a:lnTo>
                  <a:close/>
                </a:path>
              </a:pathLst>
            </a:custGeom>
            <a:solidFill>
              <a:srgbClr val="8EB4E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421" name="image13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481358" y="597571"/>
              <a:ext cx="2776703" cy="6213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442" name="Group 442"/>
            <p:cNvGrpSpPr/>
            <p:nvPr/>
          </p:nvGrpSpPr>
          <p:grpSpPr>
            <a:xfrm>
              <a:off x="6846534" y="128891"/>
              <a:ext cx="1147109" cy="915135"/>
              <a:chOff x="0" y="0"/>
              <a:chExt cx="1147108" cy="915134"/>
            </a:xfrm>
          </p:grpSpPr>
          <p:sp>
            <p:nvSpPr>
              <p:cNvPr id="422" name="Shape 422"/>
              <p:cNvSpPr/>
              <p:nvPr/>
            </p:nvSpPr>
            <p:spPr>
              <a:xfrm>
                <a:off x="466724" y="212362"/>
                <a:ext cx="149959" cy="149959"/>
              </a:xfrm>
              <a:prstGeom prst="ellips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23" name="Shape 423"/>
              <p:cNvSpPr/>
              <p:nvPr/>
            </p:nvSpPr>
            <p:spPr>
              <a:xfrm flipH="1" flipV="1">
                <a:off x="669701" y="628789"/>
                <a:ext cx="133430" cy="158349"/>
              </a:xfrm>
              <a:prstGeom prst="lin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4" name="Shape 424"/>
              <p:cNvSpPr/>
              <p:nvPr/>
            </p:nvSpPr>
            <p:spPr>
              <a:xfrm>
                <a:off x="541704" y="500791"/>
                <a:ext cx="149959" cy="149959"/>
              </a:xfrm>
              <a:prstGeom prst="ellips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25" name="Shape 425"/>
              <p:cNvSpPr/>
              <p:nvPr/>
            </p:nvSpPr>
            <p:spPr>
              <a:xfrm>
                <a:off x="149956" y="425812"/>
                <a:ext cx="149959" cy="149959"/>
              </a:xfrm>
              <a:prstGeom prst="ellips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26" name="Shape 426"/>
              <p:cNvSpPr/>
              <p:nvPr/>
            </p:nvSpPr>
            <p:spPr>
              <a:xfrm>
                <a:off x="781168" y="765176"/>
                <a:ext cx="149959" cy="149959"/>
              </a:xfrm>
              <a:prstGeom prst="ellips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27" name="Shape 427"/>
              <p:cNvSpPr/>
              <p:nvPr/>
            </p:nvSpPr>
            <p:spPr>
              <a:xfrm>
                <a:off x="391746" y="765176"/>
                <a:ext cx="149959" cy="149959"/>
              </a:xfrm>
              <a:prstGeom prst="ellips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28" name="Shape 428"/>
              <p:cNvSpPr/>
              <p:nvPr/>
            </p:nvSpPr>
            <p:spPr>
              <a:xfrm>
                <a:off x="706190" y="0"/>
                <a:ext cx="149959" cy="149958"/>
              </a:xfrm>
              <a:prstGeom prst="ellips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29" name="Shape 429"/>
              <p:cNvSpPr/>
              <p:nvPr/>
            </p:nvSpPr>
            <p:spPr>
              <a:xfrm>
                <a:off x="856148" y="287341"/>
                <a:ext cx="149959" cy="149959"/>
              </a:xfrm>
              <a:prstGeom prst="ellips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30" name="Shape 430"/>
              <p:cNvSpPr/>
              <p:nvPr/>
            </p:nvSpPr>
            <p:spPr>
              <a:xfrm flipV="1">
                <a:off x="466724" y="628789"/>
                <a:ext cx="96940" cy="136388"/>
              </a:xfrm>
              <a:prstGeom prst="lin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1" name="Shape 431"/>
              <p:cNvSpPr/>
              <p:nvPr/>
            </p:nvSpPr>
            <p:spPr>
              <a:xfrm flipV="1">
                <a:off x="669701" y="415338"/>
                <a:ext cx="208409" cy="107415"/>
              </a:xfrm>
              <a:prstGeom prst="lin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2" name="Shape 432"/>
              <p:cNvSpPr/>
              <p:nvPr/>
            </p:nvSpPr>
            <p:spPr>
              <a:xfrm>
                <a:off x="807678" y="136388"/>
                <a:ext cx="96940" cy="159346"/>
              </a:xfrm>
              <a:prstGeom prst="lin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3" name="Shape 433"/>
              <p:cNvSpPr/>
              <p:nvPr/>
            </p:nvSpPr>
            <p:spPr>
              <a:xfrm flipH="1" flipV="1">
                <a:off x="564615" y="362320"/>
                <a:ext cx="52068" cy="138472"/>
              </a:xfrm>
              <a:prstGeom prst="lin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4" name="Shape 434"/>
              <p:cNvSpPr/>
              <p:nvPr/>
            </p:nvSpPr>
            <p:spPr>
              <a:xfrm flipH="1" flipV="1">
                <a:off x="299915" y="500792"/>
                <a:ext cx="241790" cy="74979"/>
              </a:xfrm>
              <a:prstGeom prst="lin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5" name="Shape 435"/>
              <p:cNvSpPr/>
              <p:nvPr/>
            </p:nvSpPr>
            <p:spPr>
              <a:xfrm flipH="1">
                <a:off x="74978" y="553809"/>
                <a:ext cx="96940" cy="79855"/>
              </a:xfrm>
              <a:prstGeom prst="lin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6" name="Shape 436"/>
              <p:cNvSpPr/>
              <p:nvPr/>
            </p:nvSpPr>
            <p:spPr>
              <a:xfrm>
                <a:off x="0" y="633663"/>
                <a:ext cx="149959" cy="149959"/>
              </a:xfrm>
              <a:prstGeom prst="ellips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37" name="Shape 437"/>
              <p:cNvSpPr/>
              <p:nvPr/>
            </p:nvSpPr>
            <p:spPr>
              <a:xfrm>
                <a:off x="997150" y="516652"/>
                <a:ext cx="149959" cy="149959"/>
              </a:xfrm>
              <a:prstGeom prst="ellips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38" name="Shape 438"/>
              <p:cNvSpPr/>
              <p:nvPr/>
            </p:nvSpPr>
            <p:spPr>
              <a:xfrm flipH="1">
                <a:off x="914907" y="644648"/>
                <a:ext cx="104205" cy="156424"/>
              </a:xfrm>
              <a:prstGeom prst="lin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9" name="Shape 439"/>
              <p:cNvSpPr/>
              <p:nvPr/>
            </p:nvSpPr>
            <p:spPr>
              <a:xfrm flipH="1" flipV="1">
                <a:off x="127996" y="761660"/>
                <a:ext cx="263751" cy="78496"/>
              </a:xfrm>
              <a:prstGeom prst="lin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0" name="Shape 440"/>
              <p:cNvSpPr/>
              <p:nvPr/>
            </p:nvSpPr>
            <p:spPr>
              <a:xfrm>
                <a:off x="127995" y="195955"/>
                <a:ext cx="149959" cy="149959"/>
              </a:xfrm>
              <a:prstGeom prst="ellips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41" name="Shape 441"/>
              <p:cNvSpPr/>
              <p:nvPr/>
            </p:nvSpPr>
            <p:spPr>
              <a:xfrm>
                <a:off x="277953" y="270934"/>
                <a:ext cx="188772" cy="16408"/>
              </a:xfrm>
              <a:prstGeom prst="line">
                <a:avLst/>
              </a:prstGeom>
              <a:noFill/>
              <a:ln w="19050" cap="flat">
                <a:solidFill>
                  <a:srgbClr val="40404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443" name="Shape 443"/>
            <p:cNvSpPr/>
            <p:nvPr/>
          </p:nvSpPr>
          <p:spPr>
            <a:xfrm>
              <a:off x="6863546" y="1142195"/>
              <a:ext cx="1000459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Ontologies</a:t>
              </a:r>
            </a:p>
          </p:txBody>
        </p:sp>
        <p:pic>
          <p:nvPicPr>
            <p:cNvPr id="444" name="image17.png" descr="http://www.shereef.net/wp-content/uploads/2012/04/android2wcf1.png"/>
            <p:cNvPicPr>
              <a:picLocks noChangeAspect="1"/>
            </p:cNvPicPr>
            <p:nvPr/>
          </p:nvPicPr>
          <p:blipFill>
            <a:blip r:embed="rId7">
              <a:extLst/>
            </a:blip>
            <a:srcRect l="67952" t="6773" b="18227"/>
            <a:stretch>
              <a:fillRect/>
            </a:stretch>
          </p:blipFill>
          <p:spPr>
            <a:xfrm>
              <a:off x="4879647" y="298629"/>
              <a:ext cx="714017" cy="609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445" name="Shape 445"/>
            <p:cNvSpPr/>
            <p:nvPr/>
          </p:nvSpPr>
          <p:spPr>
            <a:xfrm>
              <a:off x="4627124" y="960889"/>
              <a:ext cx="1163536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Web Service</a:t>
              </a:r>
            </a:p>
          </p:txBody>
        </p:sp>
        <p:sp>
          <p:nvSpPr>
            <p:cNvPr id="446" name="Shape 446"/>
            <p:cNvSpPr/>
            <p:nvPr/>
          </p:nvSpPr>
          <p:spPr>
            <a:xfrm flipV="1">
              <a:off x="3421261" y="597571"/>
              <a:ext cx="1287667" cy="296497"/>
            </a:xfrm>
            <a:prstGeom prst="line">
              <a:avLst/>
            </a:prstGeom>
            <a:noFill/>
            <a:ln w="9525" cap="flat">
              <a:solidFill>
                <a:srgbClr val="4A7EBB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47" name="Shape 447"/>
            <p:cNvSpPr/>
            <p:nvPr/>
          </p:nvSpPr>
          <p:spPr>
            <a:xfrm>
              <a:off x="5673788" y="544285"/>
              <a:ext cx="1138626" cy="96242"/>
            </a:xfrm>
            <a:prstGeom prst="line">
              <a:avLst/>
            </a:prstGeom>
            <a:noFill/>
            <a:ln w="9525" cap="flat">
              <a:solidFill>
                <a:srgbClr val="4A7EBB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48" name="Shape 448"/>
            <p:cNvSpPr/>
            <p:nvPr/>
          </p:nvSpPr>
          <p:spPr>
            <a:xfrm>
              <a:off x="3823439" y="457776"/>
              <a:ext cx="260523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1.</a:t>
              </a:r>
            </a:p>
          </p:txBody>
        </p:sp>
        <p:sp>
          <p:nvSpPr>
            <p:cNvPr id="449" name="Shape 449"/>
            <p:cNvSpPr/>
            <p:nvPr/>
          </p:nvSpPr>
          <p:spPr>
            <a:xfrm>
              <a:off x="6134024" y="280829"/>
              <a:ext cx="260522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2.</a:t>
              </a:r>
            </a:p>
          </p:txBody>
        </p:sp>
        <p:sp>
          <p:nvSpPr>
            <p:cNvPr id="450" name="Shape 450"/>
            <p:cNvSpPr/>
            <p:nvPr/>
          </p:nvSpPr>
          <p:spPr>
            <a:xfrm flipH="1" flipV="1">
              <a:off x="5631771" y="836540"/>
              <a:ext cx="1109760" cy="93260"/>
            </a:xfrm>
            <a:prstGeom prst="line">
              <a:avLst/>
            </a:prstGeom>
            <a:noFill/>
            <a:ln w="9525" cap="flat">
              <a:solidFill>
                <a:srgbClr val="4A7EBB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51" name="Shape 451"/>
            <p:cNvSpPr/>
            <p:nvPr/>
          </p:nvSpPr>
          <p:spPr>
            <a:xfrm>
              <a:off x="6090239" y="878913"/>
              <a:ext cx="260523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3.</a:t>
              </a:r>
            </a:p>
          </p:txBody>
        </p:sp>
        <p:sp>
          <p:nvSpPr>
            <p:cNvPr id="452" name="Shape 452"/>
            <p:cNvSpPr/>
            <p:nvPr/>
          </p:nvSpPr>
          <p:spPr>
            <a:xfrm flipH="1">
              <a:off x="3384544" y="835020"/>
              <a:ext cx="1392578" cy="297423"/>
            </a:xfrm>
            <a:prstGeom prst="line">
              <a:avLst/>
            </a:prstGeom>
            <a:noFill/>
            <a:ln w="9525" cap="flat">
              <a:solidFill>
                <a:srgbClr val="4A7EBB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53" name="Shape 453"/>
            <p:cNvSpPr/>
            <p:nvPr/>
          </p:nvSpPr>
          <p:spPr>
            <a:xfrm>
              <a:off x="4004273" y="1030733"/>
              <a:ext cx="260522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4.</a:t>
              </a:r>
            </a:p>
          </p:txBody>
        </p:sp>
      </p:grpSp>
      <p:sp>
        <p:nvSpPr>
          <p:cNvPr id="455" name="Shape 455"/>
          <p:cNvSpPr/>
          <p:nvPr/>
        </p:nvSpPr>
        <p:spPr>
          <a:xfrm>
            <a:off x="3944281" y="4315838"/>
            <a:ext cx="1036897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r">
              <a:defRPr sz="1400"/>
            </a:pPr>
            <a:r>
              <a:rPr dirty="0"/>
              <a:t>semantic </a:t>
            </a:r>
          </a:p>
          <a:p>
            <a:pPr algn="r">
              <a:defRPr sz="1400"/>
            </a:pPr>
            <a:r>
              <a:rPr dirty="0"/>
              <a:t>annotations</a:t>
            </a:r>
          </a:p>
        </p:txBody>
      </p:sp>
      <p:sp>
        <p:nvSpPr>
          <p:cNvPr id="456" name="Shape 456"/>
          <p:cNvSpPr/>
          <p:nvPr/>
        </p:nvSpPr>
        <p:spPr>
          <a:xfrm rot="19941310">
            <a:off x="3415770" y="4181174"/>
            <a:ext cx="2018428" cy="2650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53" extrusionOk="0">
                <a:moveTo>
                  <a:pt x="0" y="20559"/>
                </a:moveTo>
                <a:cubicBezTo>
                  <a:pt x="3077" y="10206"/>
                  <a:pt x="6155" y="-147"/>
                  <a:pt x="9755" y="2"/>
                </a:cubicBezTo>
                <a:cubicBezTo>
                  <a:pt x="13355" y="151"/>
                  <a:pt x="17477" y="10802"/>
                  <a:pt x="21600" y="21453"/>
                </a:cubicBezTo>
              </a:path>
            </a:pathLst>
          </a:custGeom>
          <a:ln w="38100">
            <a:solidFill>
              <a:srgbClr val="3A5E8A"/>
            </a:solidFill>
            <a:headEnd type="triangle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" grpId="1" animBg="1" advAuto="0"/>
    </p:bldLst>
  </p:timing>
</p:sld>
</file>

<file path=ppt/theme/theme1.xml><?xml version="1.0" encoding="utf-8"?>
<a:theme xmlns:a="http://schemas.openxmlformats.org/drawingml/2006/main" name="CloudSocket_PPT_Template_v2_DRAFT">
  <a:themeElements>
    <a:clrScheme name="CloudSocket_PPT_Template_v2_DRAF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loudSocket_PPT_Template_v2_DRAF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loudSocket_PPT_Template_v2_DRAF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loudSocket_PPT_Template_v2_DRAFT">
  <a:themeElements>
    <a:clrScheme name="CloudSocket_PPT_Template_v2_DRAF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loudSocket_PPT_Template_v2_DRAF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loudSocket_PPT_Template_v2_DRAF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On-screen Show (4:3)</PresentationFormat>
  <Paragraphs>66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Arial Narrow</vt:lpstr>
      <vt:lpstr>Calibri</vt:lpstr>
      <vt:lpstr>CloudSocket_PPT_Template_v2_DRAFT</vt:lpstr>
      <vt:lpstr>BPaaS Semantic Modeler</vt:lpstr>
      <vt:lpstr>Service Requirements for Business Processes</vt:lpstr>
      <vt:lpstr>Workflow Descriptions</vt:lpstr>
      <vt:lpstr>Mapping Business Requirements to Workflow Descriptions</vt:lpstr>
      <vt:lpstr>BPaaS Design Environment:  Human and Machine Interpretation</vt:lpstr>
      <vt:lpstr>Semantic Lifting with the Modeling Ontology Connector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WP3: BPaaS  RESEARCH</dc:title>
  <dc:creator>Laurenzi Emanuele</dc:creator>
  <cp:lastModifiedBy>Laurenzi Emanuele</cp:lastModifiedBy>
  <cp:revision>28</cp:revision>
  <dcterms:modified xsi:type="dcterms:W3CDTF">2017-11-15T11:13:11Z</dcterms:modified>
</cp:coreProperties>
</file>